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sldIdLst>
    <p:sldId id="299" r:id="rId2"/>
    <p:sldId id="300" r:id="rId3"/>
    <p:sldId id="261" r:id="rId4"/>
    <p:sldId id="262" r:id="rId5"/>
    <p:sldId id="263" r:id="rId6"/>
    <p:sldId id="258" r:id="rId7"/>
    <p:sldId id="259" r:id="rId8"/>
    <p:sldId id="301" r:id="rId9"/>
    <p:sldId id="302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305" r:id="rId23"/>
    <p:sldId id="306" r:id="rId24"/>
    <p:sldId id="307" r:id="rId25"/>
    <p:sldId id="308" r:id="rId26"/>
    <p:sldId id="310" r:id="rId27"/>
    <p:sldId id="309" r:id="rId28"/>
    <p:sldId id="283" r:id="rId29"/>
    <p:sldId id="284" r:id="rId30"/>
    <p:sldId id="285" r:id="rId31"/>
    <p:sldId id="303" r:id="rId32"/>
    <p:sldId id="287" r:id="rId33"/>
    <p:sldId id="288" r:id="rId34"/>
    <p:sldId id="289" r:id="rId35"/>
    <p:sldId id="290" r:id="rId36"/>
    <p:sldId id="304" r:id="rId37"/>
    <p:sldId id="291" r:id="rId38"/>
    <p:sldId id="292" r:id="rId39"/>
    <p:sldId id="257" r:id="rId40"/>
    <p:sldId id="312" r:id="rId41"/>
    <p:sldId id="295" r:id="rId42"/>
    <p:sldId id="296" r:id="rId43"/>
    <p:sldId id="298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5pPr>
    <a:lvl6pPr marL="22860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6pPr>
    <a:lvl7pPr marL="27432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7pPr>
    <a:lvl8pPr marL="32004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8pPr>
    <a:lvl9pPr marL="36576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586" autoAdjust="0"/>
    <p:restoredTop sz="94667" autoAdjust="0"/>
  </p:normalViewPr>
  <p:slideViewPr>
    <p:cSldViewPr>
      <p:cViewPr varScale="1">
        <p:scale>
          <a:sx n="75" d="100"/>
          <a:sy n="75" d="100"/>
        </p:scale>
        <p:origin x="-7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B7EA0F-7CCC-CC43-8704-53FDF8AA87B3}" type="datetime1">
              <a:rPr lang="es-ES"/>
              <a:pPr>
                <a:defRPr/>
              </a:pPr>
              <a:t>02/03/2008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D8FF32-26E0-E54E-867C-ADB0F7DD1C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3F463B-E21A-6943-8EEF-29BF04876AE5}" type="slidenum">
              <a:rPr lang="es-ES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F7D8FB-1D05-C54F-B2A3-82C341E5F893}" type="slidenum">
              <a:rPr lang="es-ES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5A2B6A-6CFC-AC4F-AAA7-0FCBB2BCF088}" type="slidenum">
              <a:rPr lang="es-ES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B7B3DB-E8D2-E341-A12C-57C66A2D65A6}" type="slidenum">
              <a:rPr lang="es-ES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B712C4-E0C0-6445-9692-00BF0850D073}" type="slidenum">
              <a:rPr lang="es-ES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4CF631-60BC-DD43-B400-16DE15F5CA57}" type="slidenum">
              <a:rPr lang="es-ES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D536-84D9-D14E-8A6A-267C931B4625}" type="slidenum">
              <a:rPr lang="es-ES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24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7D24E2-1638-A84F-8C10-626486E5DBC9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EB380F-7B67-9740-A008-0D6D9E18D0FC}" type="slidenum">
              <a:rPr lang="es-ES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20095D-6FB9-8643-95E9-77DCE3FE229F}" type="slidenum">
              <a:rPr lang="es-ES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F78F1A-6872-8641-BEC1-B415EF1AE28E}" type="slidenum">
              <a:rPr lang="es-ES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54E648-1C5A-C449-887C-A50088E2C3E9}" type="slidenum">
              <a:rPr lang="es-ES"/>
              <a:pPr/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D277E5-F4B6-B142-BC93-6926761F043E}" type="slidenum">
              <a:rPr lang="es-ES"/>
              <a:pPr/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D2B5FE-61F8-0847-8653-971BD3483D51}" type="slidenum">
              <a:rPr lang="es-ES"/>
              <a:pPr/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5BB05-927D-2E48-89F9-AE36F7172C58}" type="slidenum">
              <a:rPr lang="es-ES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3B1F2E-F060-B242-A2AA-02BA92DCE3CE}" type="slidenum">
              <a:rPr lang="es-ES"/>
              <a:pPr/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740CBE-CDF0-3744-8B73-6D418E3AC401}" type="slidenum">
              <a:rPr lang="es-ES"/>
              <a:pPr/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52E32-B5B3-2948-8F23-581EFF80DE59}" type="slidenum">
              <a:rPr lang="es-ES"/>
              <a:pPr/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52E32-B5B3-2948-8F23-581EFF80DE59}" type="slidenum">
              <a:rPr lang="es-ES"/>
              <a:pPr/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B38B34-D625-A348-9ADA-F123F3301C25}" type="slidenum">
              <a:rPr lang="es-ES"/>
              <a:pPr/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088C52-04A9-CD4B-96CF-4A3F55708342}" type="slidenum">
              <a:rPr lang="es-ES"/>
              <a:pPr/>
              <a:t>42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2E84DB-C0A6-084D-8020-966A83B8E6F2}" type="slidenum">
              <a:rPr lang="es-ES"/>
              <a:pPr/>
              <a:t>43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39B6AA-D67A-9B4E-98CA-F32E80612FB6}" type="slidenum">
              <a:rPr lang="es-ES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6AD835-02C5-BA42-9F69-1C1AA0249BAF}" type="slidenum">
              <a:rPr lang="es-ES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197D64-DA01-BE42-952E-924838C42BA8}" type="slidenum">
              <a:rPr lang="es-ES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7F233E-809D-5B4E-A5A0-061D72C2455F}" type="slidenum">
              <a:rPr lang="es-ES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A27326-FF65-C64E-986C-6B0051261C70}" type="slidenum">
              <a:rPr lang="es-ES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9E9D64-6AE2-3942-A32B-DB749F663B0A}" type="slidenum">
              <a:rPr lang="es-ES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BC728-2C74-B14E-ABB7-F33E62C53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50CA-ECE5-4849-A1A3-F884F9C3E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48184-0BEE-4240-8861-D9D9450E3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smtClean="0"/>
              <a:t>Click to edit Master title style</a:t>
            </a:r>
            <a:endParaRPr lang="es-E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noProof="0" smtClean="0"/>
              <a:t>Click to edit Master text styles</a:t>
            </a:r>
          </a:p>
          <a:p>
            <a:pPr lvl="1"/>
            <a:r>
              <a:rPr lang="es-ES" noProof="0" smtClean="0"/>
              <a:t>Second level</a:t>
            </a:r>
          </a:p>
          <a:p>
            <a:pPr lvl="2"/>
            <a:r>
              <a:rPr lang="es-ES" noProof="0" smtClean="0"/>
              <a:t>Third level</a:t>
            </a:r>
          </a:p>
          <a:p>
            <a:pPr lvl="3"/>
            <a:r>
              <a:rPr lang="es-ES" noProof="0" smtClean="0"/>
              <a:t>Fourth level</a:t>
            </a:r>
          </a:p>
          <a:p>
            <a:pPr lvl="4"/>
            <a:r>
              <a:rPr lang="es-ES" noProof="0" smtClean="0"/>
              <a:t>Fifth level</a:t>
            </a:r>
            <a:endParaRPr lang="es-ES" noProof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‹#›</a:t>
            </a:fld>
            <a:endParaRPr lang="es-ES" noProof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42807-2FC2-D841-8935-D7CADA0A3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8DDCE-7461-E246-977F-AB7578B9B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374F2-D006-D74F-88A2-1D65A4CF6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2DB35-0F85-6D4D-8E58-B756169C8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BED01-75C1-5A4F-80BD-02BDAF008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C720F-980B-B54D-BD74-876BA01D7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72519-34F1-354D-90FE-0CD104344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-107" charset="0"/>
              </a:rPr>
              <a:t>Second level</a:t>
            </a:r>
          </a:p>
          <a:p>
            <a:pPr lvl="2"/>
            <a:r>
              <a:rPr lang="en-US">
                <a:sym typeface="Arial" pitchFamily="-107" charset="0"/>
              </a:rPr>
              <a:t>Third level</a:t>
            </a:r>
          </a:p>
          <a:p>
            <a:pPr lvl="3"/>
            <a:r>
              <a:rPr lang="en-US">
                <a:sym typeface="Arial" pitchFamily="-107" charset="0"/>
              </a:rPr>
              <a:t>Fourth level</a:t>
            </a:r>
          </a:p>
          <a:p>
            <a:pPr lvl="4"/>
            <a:r>
              <a:rPr lang="en-US">
                <a:sym typeface="Arial" pitchFamily="-107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1E496058-406D-4A4D-ACEB-DC2DF94D3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itchFamily="-107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honburi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4438" y="4789488"/>
            <a:ext cx="2849562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4675"/>
            <a:ext cx="7772400" cy="2041525"/>
          </a:xfrm>
        </p:spPr>
        <p:txBody>
          <a:bodyPr rIns="132080"/>
          <a:lstStyle/>
          <a:p>
            <a:pPr indent="0" eaLnBrk="1" hangingPunct="1"/>
            <a:r>
              <a:rPr lang="es-ES" dirty="0"/>
              <a:t>Inteligencia Artificial</a:t>
            </a:r>
            <a:br>
              <a:rPr lang="es-ES" dirty="0"/>
            </a:br>
            <a:r>
              <a:rPr lang="es-ES" sz="4000" dirty="0"/>
              <a:t> Búsqueda informada y exploración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</p:spPr>
        <p:txBody>
          <a:bodyPr rIns="132080"/>
          <a:lstStyle/>
          <a:p>
            <a:pPr marL="39688" indent="0" algn="ctr" eaLnBrk="1" hangingPunct="1">
              <a:buFont typeface="Thonburi" charset="0"/>
              <a:buNone/>
            </a:pPr>
            <a:r>
              <a:rPr lang="es-ES" dirty="0"/>
              <a:t>Primavera 2008</a:t>
            </a:r>
          </a:p>
          <a:p>
            <a:pPr marL="39688" indent="0" algn="ctr" eaLnBrk="1" hangingPunct="1">
              <a:buFont typeface="Thonburi" charset="0"/>
              <a:buNone/>
            </a:pPr>
            <a:endParaRPr lang="es-ES" dirty="0"/>
          </a:p>
          <a:p>
            <a:pPr marL="39688" indent="0" algn="ctr" eaLnBrk="1" hangingPunct="1">
              <a:buFont typeface="Thonburi" charset="0"/>
              <a:buNone/>
            </a:pPr>
            <a:r>
              <a:rPr lang="es-ES" sz="2800" dirty="0"/>
              <a:t>profesor: Luigi </a:t>
            </a:r>
            <a:r>
              <a:rPr lang="es-ES" sz="2800" dirty="0" err="1"/>
              <a:t>Ceccaroni</a:t>
            </a:r>
            <a:endParaRPr lang="es-E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2223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Funciones heurísticas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9699" name="AutoShape 2"/>
          <p:cNvSpPr>
            <a:spLocks/>
          </p:cNvSpPr>
          <p:nvPr/>
        </p:nvSpPr>
        <p:spPr bwMode="auto">
          <a:xfrm>
            <a:off x="930275" y="1436688"/>
            <a:ext cx="1219200" cy="1143000"/>
          </a:xfrm>
          <a:prstGeom prst="roundRect">
            <a:avLst>
              <a:gd name="adj" fmla="val 1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9700" name="Line 3"/>
          <p:cNvSpPr>
            <a:spLocks noChangeShapeType="1"/>
          </p:cNvSpPr>
          <p:nvPr/>
        </p:nvSpPr>
        <p:spPr bwMode="auto">
          <a:xfrm>
            <a:off x="930275" y="1817688"/>
            <a:ext cx="1219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1768475" y="1436688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930275" y="2198688"/>
            <a:ext cx="1219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1311275" y="1436688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4" name="Rectangle 7"/>
          <p:cNvSpPr>
            <a:spLocks/>
          </p:cNvSpPr>
          <p:nvPr/>
        </p:nvSpPr>
        <p:spPr bwMode="auto">
          <a:xfrm>
            <a:off x="990600" y="1447800"/>
            <a:ext cx="976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2       8       3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s-ES" sz="140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1       6       4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s-ES" sz="140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7                5</a:t>
            </a:r>
          </a:p>
        </p:txBody>
      </p:sp>
      <p:sp>
        <p:nvSpPr>
          <p:cNvPr id="29705" name="AutoShape 8"/>
          <p:cNvSpPr>
            <a:spLocks/>
          </p:cNvSpPr>
          <p:nvPr/>
        </p:nvSpPr>
        <p:spPr bwMode="auto">
          <a:xfrm>
            <a:off x="1463675" y="2274888"/>
            <a:ext cx="152400" cy="228600"/>
          </a:xfrm>
          <a:prstGeom prst="roundRect">
            <a:avLst>
              <a:gd name="adj" fmla="val 1042"/>
            </a:avLst>
          </a:prstGeom>
          <a:solidFill>
            <a:srgbClr val="00D39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9706" name="Rectangle 9"/>
          <p:cNvSpPr>
            <a:spLocks/>
          </p:cNvSpPr>
          <p:nvPr/>
        </p:nvSpPr>
        <p:spPr bwMode="auto">
          <a:xfrm>
            <a:off x="379413" y="1143000"/>
            <a:ext cx="13033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inicial</a:t>
            </a:r>
          </a:p>
        </p:txBody>
      </p:sp>
      <p:sp>
        <p:nvSpPr>
          <p:cNvPr id="29707" name="AutoShape 10"/>
          <p:cNvSpPr>
            <a:spLocks/>
          </p:cNvSpPr>
          <p:nvPr/>
        </p:nvSpPr>
        <p:spPr bwMode="auto">
          <a:xfrm>
            <a:off x="6781800" y="4876800"/>
            <a:ext cx="1219200" cy="1143000"/>
          </a:xfrm>
          <a:prstGeom prst="roundRect">
            <a:avLst>
              <a:gd name="adj" fmla="val 1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6781800" y="5257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>
            <a:off x="7620000" y="48768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>
            <a:off x="6781800" y="5638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>
            <a:off x="7162800" y="48768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2" name="Rectangle 15"/>
          <p:cNvSpPr>
            <a:spLocks/>
          </p:cNvSpPr>
          <p:nvPr/>
        </p:nvSpPr>
        <p:spPr bwMode="auto">
          <a:xfrm>
            <a:off x="6842125" y="4887913"/>
            <a:ext cx="10207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1       2        3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s-ES" sz="140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8                 4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s-ES" sz="140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7       6        5</a:t>
            </a:r>
          </a:p>
        </p:txBody>
      </p:sp>
      <p:sp>
        <p:nvSpPr>
          <p:cNvPr id="29713" name="AutoShape 16"/>
          <p:cNvSpPr>
            <a:spLocks/>
          </p:cNvSpPr>
          <p:nvPr/>
        </p:nvSpPr>
        <p:spPr bwMode="auto">
          <a:xfrm>
            <a:off x="7315200" y="5334000"/>
            <a:ext cx="152400" cy="228600"/>
          </a:xfrm>
          <a:prstGeom prst="roundRect">
            <a:avLst>
              <a:gd name="adj" fmla="val 1042"/>
            </a:avLst>
          </a:prstGeom>
          <a:solidFill>
            <a:srgbClr val="00D39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9714" name="Rectangle 17"/>
          <p:cNvSpPr>
            <a:spLocks/>
          </p:cNvSpPr>
          <p:nvPr/>
        </p:nvSpPr>
        <p:spPr bwMode="auto">
          <a:xfrm>
            <a:off x="6613525" y="6107113"/>
            <a:ext cx="1149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final</a:t>
            </a:r>
          </a:p>
        </p:txBody>
      </p:sp>
      <p:sp>
        <p:nvSpPr>
          <p:cNvPr id="29715" name="Rectangle 18"/>
          <p:cNvSpPr>
            <a:spLocks/>
          </p:cNvSpPr>
          <p:nvPr/>
        </p:nvSpPr>
        <p:spPr bwMode="auto">
          <a:xfrm>
            <a:off x="2514600" y="2500313"/>
            <a:ext cx="6316663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Posibles heurísticos (estimadores del coste a la solución)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s-ES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h(n) =  w(n) =  #desclasificados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h(n) =  p(n)  =  suma de distancias a la posición final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h(n) =  p(n) + 3 ·s(n) 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	donde s(n) se obtiene recorriendo las posiciones no centrales y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	si una ficha no va seguida por su sucesora, sumar 2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	si hay ficha en el centro, sumar 1 </a:t>
            </a:r>
          </a:p>
        </p:txBody>
      </p:sp>
      <p:sp>
        <p:nvSpPr>
          <p:cNvPr id="29716" name="AutoShape 19"/>
          <p:cNvSpPr>
            <a:spLocks/>
          </p:cNvSpPr>
          <p:nvPr/>
        </p:nvSpPr>
        <p:spPr bwMode="auto">
          <a:xfrm>
            <a:off x="2438400" y="2428875"/>
            <a:ext cx="6348413" cy="2338388"/>
          </a:xfrm>
          <a:prstGeom prst="roundRect">
            <a:avLst>
              <a:gd name="adj" fmla="val 8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Algoritmos A y A*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grpSp>
        <p:nvGrpSpPr>
          <p:cNvPr id="31747" name="Group 2"/>
          <p:cNvGrpSpPr>
            <a:grpSpLocks noRot="1"/>
          </p:cNvGrpSpPr>
          <p:nvPr/>
        </p:nvGrpSpPr>
        <p:grpSpPr bwMode="auto">
          <a:xfrm>
            <a:off x="684213" y="1341438"/>
            <a:ext cx="8280400" cy="4867275"/>
            <a:chOff x="0" y="0"/>
            <a:chExt cx="5216" cy="3066"/>
          </a:xfrm>
        </p:grpSpPr>
        <p:sp>
          <p:nvSpPr>
            <p:cNvPr id="3175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21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800" tIns="50800" rIns="50800" bIns="50800">
              <a:prstTxWarp prst="textNoShape">
                <a:avLst/>
              </a:prstTxWarp>
            </a:bodyPr>
            <a:lstStyle/>
            <a:p>
              <a:pPr marL="573088" indent="-533400">
                <a:buSzPct val="100000"/>
                <a:buFont typeface="Thonburi" charset="0"/>
                <a:buNone/>
              </a:pPr>
              <a:r>
                <a:rPr lang="es-ES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La función de evaluación tiene dos componentes:</a:t>
              </a:r>
            </a:p>
            <a:p>
              <a:pPr marL="573088" indent="-533400">
                <a:buSzPct val="100000"/>
                <a:buFont typeface="Thonburi" charset="0"/>
                <a:buAutoNum type="arabicParenR"/>
              </a:pPr>
              <a:r>
                <a:rPr lang="es-ES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coste mínimo para ir desde el (un) inicio al nodo actual (g)</a:t>
              </a:r>
            </a:p>
            <a:p>
              <a:pPr marL="573088" indent="-533400">
                <a:buSzPct val="100000"/>
                <a:buFont typeface="Thonburi" charset="0"/>
                <a:buAutoNum type="arabicParenR"/>
              </a:pPr>
              <a:r>
                <a:rPr lang="es-ES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coste mínimo (estimado) para ir desde el nodo actual a una solución (h)</a:t>
              </a:r>
            </a:p>
          </p:txBody>
        </p:sp>
        <p:sp>
          <p:nvSpPr>
            <p:cNvPr id="31751" name="Rectangle 4"/>
            <p:cNvSpPr>
              <a:spLocks noChangeArrowheads="1"/>
            </p:cNvSpPr>
            <p:nvPr/>
          </p:nvSpPr>
          <p:spPr bwMode="auto">
            <a:xfrm>
              <a:off x="0" y="601"/>
              <a:ext cx="5216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800" tIns="50800" rIns="50800" bIns="50800">
              <a:prstTxWarp prst="textNoShape">
                <a:avLst/>
              </a:prstTxWarp>
            </a:bodyPr>
            <a:lstStyle/>
            <a:p>
              <a:pPr marL="39688">
                <a:buSzPct val="100000"/>
                <a:buFont typeface="Thonburi" charset="0"/>
                <a:buNone/>
              </a:pPr>
              <a:endParaRPr lang="es-ES" sz="50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  <a:p>
              <a:pPr marL="39688" algn="ctr">
                <a:buSzPct val="100000"/>
                <a:buFont typeface="Thonburi" charset="0"/>
                <a:buNone/>
              </a:pPr>
              <a:r>
                <a:rPr lang="es-ES" b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f(n) = g(n) + h(n)</a:t>
              </a:r>
            </a:p>
          </p:txBody>
        </p:sp>
        <p:sp>
          <p:nvSpPr>
            <p:cNvPr id="31752" name="Rectangle 5"/>
            <p:cNvSpPr>
              <a:spLocks noChangeArrowheads="1"/>
            </p:cNvSpPr>
            <p:nvPr/>
          </p:nvSpPr>
          <p:spPr bwMode="auto">
            <a:xfrm>
              <a:off x="0" y="1021"/>
              <a:ext cx="5216" cy="2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800" tIns="50800" rIns="50800" bIns="50800">
              <a:prstTxWarp prst="textNoShape">
                <a:avLst/>
              </a:prstTxWarp>
            </a:bodyPr>
            <a:lstStyle/>
            <a:p>
              <a:pPr marL="382588" indent="-342900">
                <a:buSzPct val="100000"/>
                <a:buFont typeface="Arial" pitchFamily="-107" charset="0"/>
                <a:buChar char="•"/>
              </a:pP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f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es un valor estimado del coste total.</a:t>
              </a:r>
            </a:p>
            <a:p>
              <a:pPr marL="382588" indent="-342900">
                <a:buSzPct val="100000"/>
                <a:buFont typeface="Arial" pitchFamily="-107" charset="0"/>
                <a:buChar char="•"/>
              </a:pP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(función heurística) es un valor estimado del verdadero coste de alcanzar el objetivo (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*).</a:t>
              </a:r>
            </a:p>
            <a:p>
              <a:pPr marL="382588" indent="-342900">
                <a:buSzPct val="100000"/>
                <a:buFont typeface="Arial" pitchFamily="-107" charset="0"/>
                <a:buChar char="•"/>
              </a:pP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g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es un coste real: lo gastado por el camino más corto conocido.</a:t>
              </a:r>
              <a:endParaRPr lang="es-ES" sz="32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  <a:p>
              <a:pPr marL="382588" indent="-342900">
                <a:buSzPct val="100000"/>
                <a:buFont typeface="Arial" pitchFamily="-107" charset="0"/>
                <a:buChar char="•"/>
              </a:pP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La preferencia se da siempre al nodo con menor 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f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.</a:t>
              </a:r>
            </a:p>
            <a:p>
              <a:pPr marL="382588" indent="-342900">
                <a:buSzPct val="100000"/>
                <a:buFont typeface="Arial" pitchFamily="-107" charset="0"/>
                <a:buChar char="•"/>
              </a:pP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En caso de empate: preferencia al nodo con una menor 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h.</a:t>
              </a:r>
              <a:endParaRPr lang="es-ES" sz="32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  <a:p>
              <a:pPr marL="382588" indent="-342900">
                <a:buSzPct val="100000"/>
                <a:buFont typeface="Arial" pitchFamily="-107" charset="0"/>
                <a:buChar char="•"/>
              </a:pP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Cuanto más se aproxime 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al verdadero coste mejor.</a:t>
              </a:r>
              <a:endParaRPr lang="es-ES" sz="3200" dirty="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  <a:p>
              <a:pPr marL="382588" indent="-342900">
                <a:buSzPct val="100000"/>
                <a:buFont typeface="Arial" pitchFamily="-107" charset="0"/>
                <a:buChar char="•"/>
              </a:pP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Si 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h(n)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nunca sobrestima el coste real, es decir 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  <a:sym typeface="Symbol" pitchFamily="-107" charset="2"/>
                </a:rPr>
                <a:t></a:t>
              </a:r>
              <a:r>
                <a:rPr lang="es-ES" i="1" dirty="0" smtClean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n: 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h(n)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≤ 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h*(n)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se puede demostrar que el algoritmo encontrará (de haberlo) un camino óptimo.</a:t>
              </a:r>
            </a:p>
          </p:txBody>
        </p:sp>
        <p:sp>
          <p:nvSpPr>
            <p:cNvPr id="31753" name="Line 6"/>
            <p:cNvSpPr>
              <a:spLocks noChangeShapeType="1"/>
            </p:cNvSpPr>
            <p:nvPr/>
          </p:nvSpPr>
          <p:spPr bwMode="auto">
            <a:xfrm>
              <a:off x="0" y="1021"/>
              <a:ext cx="5216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1754" name="Line 7"/>
            <p:cNvSpPr>
              <a:spLocks noChangeShapeType="1"/>
            </p:cNvSpPr>
            <p:nvPr/>
          </p:nvSpPr>
          <p:spPr bwMode="auto">
            <a:xfrm>
              <a:off x="0" y="0"/>
              <a:ext cx="5216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1755" name="Line 8"/>
            <p:cNvSpPr>
              <a:spLocks noChangeShapeType="1"/>
            </p:cNvSpPr>
            <p:nvPr/>
          </p:nvSpPr>
          <p:spPr bwMode="auto">
            <a:xfrm>
              <a:off x="0" y="0"/>
              <a:ext cx="0" cy="601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1756" name="Line 9"/>
            <p:cNvSpPr>
              <a:spLocks noChangeShapeType="1"/>
            </p:cNvSpPr>
            <p:nvPr/>
          </p:nvSpPr>
          <p:spPr bwMode="auto">
            <a:xfrm>
              <a:off x="0" y="601"/>
              <a:ext cx="0" cy="420"/>
            </a:xfrm>
            <a:prstGeom prst="line">
              <a:avLst/>
            </a:prstGeom>
            <a:noFill/>
            <a:ln w="12700" cap="sq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1757" name="Line 10"/>
            <p:cNvSpPr>
              <a:spLocks noChangeShapeType="1"/>
            </p:cNvSpPr>
            <p:nvPr/>
          </p:nvSpPr>
          <p:spPr bwMode="auto">
            <a:xfrm>
              <a:off x="5216" y="0"/>
              <a:ext cx="0" cy="601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1758" name="Line 11"/>
            <p:cNvSpPr>
              <a:spLocks noChangeShapeType="1"/>
            </p:cNvSpPr>
            <p:nvPr/>
          </p:nvSpPr>
          <p:spPr bwMode="auto">
            <a:xfrm>
              <a:off x="5216" y="601"/>
              <a:ext cx="0" cy="420"/>
            </a:xfrm>
            <a:prstGeom prst="line">
              <a:avLst/>
            </a:prstGeom>
            <a:noFill/>
            <a:ln w="12700" cap="sq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1759" name="Line 12"/>
            <p:cNvSpPr>
              <a:spLocks noChangeShapeType="1"/>
            </p:cNvSpPr>
            <p:nvPr/>
          </p:nvSpPr>
          <p:spPr bwMode="auto">
            <a:xfrm>
              <a:off x="0" y="601"/>
              <a:ext cx="5216" cy="0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1760" name="Line 13"/>
            <p:cNvSpPr>
              <a:spLocks noChangeShapeType="1"/>
            </p:cNvSpPr>
            <p:nvPr/>
          </p:nvSpPr>
          <p:spPr bwMode="auto">
            <a:xfrm>
              <a:off x="0" y="3066"/>
              <a:ext cx="5216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1761" name="Line 14"/>
            <p:cNvSpPr>
              <a:spLocks noChangeShapeType="1"/>
            </p:cNvSpPr>
            <p:nvPr/>
          </p:nvSpPr>
          <p:spPr bwMode="auto">
            <a:xfrm>
              <a:off x="0" y="1021"/>
              <a:ext cx="0" cy="2045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1762" name="Line 15"/>
            <p:cNvSpPr>
              <a:spLocks noChangeShapeType="1"/>
            </p:cNvSpPr>
            <p:nvPr/>
          </p:nvSpPr>
          <p:spPr bwMode="auto">
            <a:xfrm>
              <a:off x="5216" y="1021"/>
              <a:ext cx="0" cy="2045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  <p:sp>
        <p:nvSpPr>
          <p:cNvPr id="31748" name="Rectangle 16"/>
          <p:cNvSpPr>
            <a:spLocks/>
          </p:cNvSpPr>
          <p:nvPr/>
        </p:nvSpPr>
        <p:spPr bwMode="auto">
          <a:xfrm>
            <a:off x="87313" y="2349500"/>
            <a:ext cx="3413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s-ES" sz="2800" b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A</a:t>
            </a:r>
          </a:p>
        </p:txBody>
      </p:sp>
      <p:sp>
        <p:nvSpPr>
          <p:cNvPr id="31749" name="Rectangle 17"/>
          <p:cNvSpPr>
            <a:spLocks/>
          </p:cNvSpPr>
          <p:nvPr/>
        </p:nvSpPr>
        <p:spPr bwMode="auto">
          <a:xfrm>
            <a:off x="90488" y="5643563"/>
            <a:ext cx="4810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s-ES" sz="2800" b="1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A*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Algoritmo A*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grpSp>
        <p:nvGrpSpPr>
          <p:cNvPr id="32771" name="Group 2"/>
          <p:cNvGrpSpPr>
            <a:grpSpLocks noRot="1"/>
          </p:cNvGrpSpPr>
          <p:nvPr/>
        </p:nvGrpSpPr>
        <p:grpSpPr bwMode="auto">
          <a:xfrm>
            <a:off x="701675" y="1417638"/>
            <a:ext cx="7740650" cy="5083175"/>
            <a:chOff x="0" y="0"/>
            <a:chExt cx="3720" cy="3202"/>
          </a:xfrm>
        </p:grpSpPr>
        <p:sp>
          <p:nvSpPr>
            <p:cNvPr id="3277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720" cy="3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800" tIns="50800" rIns="50800" bIns="50800">
              <a:prstTxWarp prst="textNoShape">
                <a:avLst/>
              </a:prstTxWarp>
            </a:bodyPr>
            <a:lstStyle/>
            <a:p>
              <a:pPr marL="342900" indent="-342900">
                <a:buSzPct val="100000"/>
                <a:buFont typeface="Arial" pitchFamily="-107" charset="0"/>
                <a:buAutoNum type="arabicPeriod"/>
              </a:pP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Put the start node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S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on the node list called OPEN.</a:t>
              </a:r>
            </a:p>
            <a:p>
              <a:pPr marL="342900" indent="-342900">
                <a:buSzPct val="100000"/>
                <a:buFont typeface="Arial" pitchFamily="-107" charset="0"/>
                <a:buAutoNum type="arabicPeriod"/>
              </a:pP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If OPEN is empty, exit with failure.</a:t>
              </a:r>
            </a:p>
            <a:p>
              <a:pPr marL="342900" indent="-342900">
                <a:buSzPct val="100000"/>
                <a:buFont typeface="Arial" pitchFamily="-107" charset="0"/>
                <a:buAutoNum type="arabicPeriod"/>
              </a:pP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Remove from OPEN and place on CLOSED a node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for which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f(n)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is minimum.</a:t>
              </a:r>
            </a:p>
            <a:p>
              <a:pPr marL="342900" indent="-342900">
                <a:buSzPct val="100000"/>
                <a:buFont typeface="Arial" pitchFamily="-107" charset="0"/>
                <a:buAutoNum type="arabicPeriod"/>
              </a:pP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If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is a goal node, exit (trace back pointers from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to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S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).</a:t>
              </a:r>
            </a:p>
            <a:p>
              <a:pPr marL="342900" indent="-342900">
                <a:buSzPct val="100000"/>
                <a:buFont typeface="Arial" pitchFamily="-107" charset="0"/>
                <a:buAutoNum type="arabicPeriod"/>
              </a:pP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Expand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, generating all its successors and attach to them pointers back to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. For each successor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n'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of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:</a:t>
              </a:r>
            </a:p>
            <a:p>
              <a:pPr marL="800100" lvl="1" indent="-342900">
                <a:buSzPct val="100000"/>
                <a:buFont typeface="Arial" pitchFamily="-107" charset="0"/>
                <a:buAutoNum type="romanUcPeriod"/>
              </a:pP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If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n'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is not already on OPEN or CLOSED estimate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h(n'), g(n')=g(n)+ c(n,n'), f(n')=g(n')+h(n')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, and place it on OPEN. </a:t>
              </a:r>
            </a:p>
            <a:p>
              <a:pPr marL="800100" lvl="1" indent="-342900">
                <a:buSzPct val="100000"/>
                <a:buFont typeface="Arial" pitchFamily="-107" charset="0"/>
                <a:buAutoNum type="romanUcPeriod"/>
              </a:pP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If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n'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is already on OPEN or CLOSED, then check if g(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n'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 is lower for the new version of n'. If so, then:</a:t>
              </a:r>
            </a:p>
            <a:p>
              <a:pPr marL="1257300" lvl="2" indent="-342900">
                <a:buClr>
                  <a:srgbClr val="000000"/>
                </a:buClr>
                <a:buSzPct val="100000"/>
                <a:buFont typeface="Arial" pitchFamily="-107" charset="0"/>
                <a:buAutoNum type="alphaUcPeriod"/>
              </a:pP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Redirect pointers backward from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n'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along path yielding lower g(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n'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).</a:t>
              </a:r>
            </a:p>
            <a:p>
              <a:pPr marL="1257300" lvl="2" indent="-342900">
                <a:buClr>
                  <a:srgbClr val="000000"/>
                </a:buClr>
                <a:buSzPct val="100000"/>
                <a:buFont typeface="Arial" pitchFamily="-107" charset="0"/>
                <a:buAutoNum type="alphaUcPeriod"/>
              </a:pP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Put 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n'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 on OPEN. </a:t>
              </a:r>
            </a:p>
            <a:p>
              <a:pPr marL="800100" lvl="1" indent="-342900">
                <a:buSzPct val="100000"/>
              </a:pP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	If g(</a:t>
              </a:r>
              <a:r>
                <a:rPr lang="en-US" sz="2000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n'</a:t>
              </a: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 is not lower for the new version, do nothing. </a:t>
              </a:r>
            </a:p>
            <a:p>
              <a:pPr marL="800100" lvl="1" indent="-342900">
                <a:buSzPct val="100000"/>
                <a:buFont typeface="Arial" pitchFamily="-107" charset="0"/>
                <a:buAutoNum type="romanUcPeriod" startAt="3"/>
              </a:pPr>
              <a:r>
                <a:rPr lang="en-US" sz="2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Goto 2 </a:t>
              </a:r>
            </a:p>
          </p:txBody>
        </p:sp>
        <p:sp>
          <p:nvSpPr>
            <p:cNvPr id="32773" name="Line 4"/>
            <p:cNvSpPr>
              <a:spLocks noChangeShapeType="1"/>
            </p:cNvSpPr>
            <p:nvPr/>
          </p:nvSpPr>
          <p:spPr bwMode="auto">
            <a:xfrm>
              <a:off x="0" y="0"/>
              <a:ext cx="3720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774" name="Line 5"/>
            <p:cNvSpPr>
              <a:spLocks noChangeShapeType="1"/>
            </p:cNvSpPr>
            <p:nvPr/>
          </p:nvSpPr>
          <p:spPr bwMode="auto">
            <a:xfrm>
              <a:off x="0" y="3202"/>
              <a:ext cx="3720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775" name="Line 6"/>
            <p:cNvSpPr>
              <a:spLocks noChangeShapeType="1"/>
            </p:cNvSpPr>
            <p:nvPr/>
          </p:nvSpPr>
          <p:spPr bwMode="auto">
            <a:xfrm>
              <a:off x="0" y="0"/>
              <a:ext cx="0" cy="3202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776" name="Line 7"/>
            <p:cNvSpPr>
              <a:spLocks noChangeShapeType="1"/>
            </p:cNvSpPr>
            <p:nvPr/>
          </p:nvSpPr>
          <p:spPr bwMode="auto">
            <a:xfrm>
              <a:off x="3720" y="0"/>
              <a:ext cx="0" cy="3202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8229600" cy="1276350"/>
          </a:xfrm>
        </p:spPr>
        <p:txBody>
          <a:bodyPr rIns="132080"/>
          <a:lstStyle/>
          <a:p>
            <a:pPr indent="0" eaLnBrk="1" hangingPunct="1"/>
            <a:r>
              <a:rPr lang="es-ES"/>
              <a:t>Algoritmo A*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7632700" cy="5373687"/>
          </a:xfrm>
        </p:spPr>
        <p:txBody>
          <a:bodyPr rIns="132080"/>
          <a:lstStyle/>
          <a:p>
            <a:pPr eaLnBrk="1" hangingPunct="1"/>
            <a:r>
              <a:rPr lang="es-ES" sz="2800"/>
              <a:t>La estructura de abiertos es una cola con prioridad.</a:t>
            </a:r>
          </a:p>
          <a:p>
            <a:pPr eaLnBrk="1" hangingPunct="1"/>
            <a:r>
              <a:rPr lang="es-ES" sz="2800"/>
              <a:t>La prioridad la marca la función de estimación f(n)=g(n)+h(n).</a:t>
            </a:r>
          </a:p>
          <a:p>
            <a:pPr eaLnBrk="1" hangingPunct="1"/>
            <a:r>
              <a:rPr lang="es-ES" sz="2800"/>
              <a:t>En cada iteración se escoge el mejor camino estimado (el primero de la cola).</a:t>
            </a:r>
          </a:p>
          <a:p>
            <a:pPr eaLnBrk="1" hangingPunct="1"/>
            <a:r>
              <a:rPr lang="es-ES" sz="2800"/>
              <a:t>A* es una instancia de la clase de algoritmos de búsqueda primero el mejor.</a:t>
            </a:r>
          </a:p>
          <a:p>
            <a:pPr eaLnBrk="1" hangingPunct="1"/>
            <a:r>
              <a:rPr lang="es-ES" sz="2800"/>
              <a:t>A* es </a:t>
            </a:r>
            <a:r>
              <a:rPr lang="es-ES" sz="2800" b="1"/>
              <a:t>completo</a:t>
            </a:r>
            <a:r>
              <a:rPr lang="es-ES" sz="2800"/>
              <a:t> cuando el factor de ramificación es finito y cada operador tiene un coste positivo fijo.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Tratamiento de repetidos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s-ES" sz="2800"/>
              <a:t>Si es un repetido que está en la estructura de abiertos: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2000"/>
              <a:t>Si su nuevo coste (g) es menor substituimos el coste por el nuevo; esto podrá variar su posición en la estructura de abiertos.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2000"/>
              <a:t>Si su nuevo coste (g) es igual o mayor nos olvidamos del nodo.</a:t>
            </a:r>
          </a:p>
          <a:p>
            <a:pPr eaLnBrk="1" hangingPunct="1">
              <a:lnSpc>
                <a:spcPct val="90000"/>
              </a:lnSpc>
            </a:pPr>
            <a:r>
              <a:rPr lang="es-ES" sz="2800"/>
              <a:t>Si es un repetido que está en la estructura de cerrados: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2000"/>
              <a:t>Si su nuevo coste (g) es menor reabrimos el nodo insertándolo en la estructura de abiertos con el nuevo coste.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2000"/>
              <a:t>¡Atención! No hacemos nada con sus sucesores; ya se reabrirán si hace falta.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2000"/>
              <a:t>Si su nuevo coste (g) es mayor o igual nos olvidamos del nodo.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Ejemplo: encontrar una ruta en Rumanía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37891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8229600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Ejemplo de búsqueda A</a:t>
            </a:r>
            <a:r>
              <a:rPr lang="es-ES" baseline="30000"/>
              <a:t>*</a:t>
            </a:r>
            <a:endParaRPr lang="es-E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39939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354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44035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46083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4C5A1B-08D9-F947-AF08-E4F7DBB2772B}" type="slidenum">
              <a:rPr lang="es-ES"/>
              <a:pPr/>
              <a:t>2</a:t>
            </a:fld>
            <a:endParaRPr lang="es-ES"/>
          </a:p>
        </p:txBody>
      </p:sp>
      <p:sp>
        <p:nvSpPr>
          <p:cNvPr id="1638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Introducción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s-ES" sz="2800"/>
              <a:t>La búsqueda informada utiliza el conocimiento específico del problema.</a:t>
            </a:r>
          </a:p>
          <a:p>
            <a:pPr eaLnBrk="1" hangingPunct="1"/>
            <a:r>
              <a:rPr lang="es-ES" sz="2800"/>
              <a:t>Puede encontrar soluciones de una manera más eficiente.</a:t>
            </a:r>
          </a:p>
          <a:p>
            <a:pPr eaLnBrk="1" hangingPunct="1"/>
            <a:r>
              <a:rPr lang="es-ES" sz="2800"/>
              <a:t>Una función heurística, </a:t>
            </a:r>
            <a:r>
              <a:rPr lang="es-ES" sz="2800" b="1"/>
              <a:t>h(n)</a:t>
            </a:r>
            <a:r>
              <a:rPr lang="es-ES" sz="2800"/>
              <a:t>, mide el coste estimado más barato desde el nodo </a:t>
            </a:r>
            <a:r>
              <a:rPr lang="es-ES" sz="2800" i="1"/>
              <a:t>n</a:t>
            </a:r>
            <a:r>
              <a:rPr lang="es-ES" sz="2800"/>
              <a:t> a un nodo objetivo.</a:t>
            </a:r>
          </a:p>
          <a:p>
            <a:pPr eaLnBrk="1" hangingPunct="1"/>
            <a:r>
              <a:rPr lang="es-ES" sz="2800" b="1"/>
              <a:t>h(n)</a:t>
            </a:r>
            <a:r>
              <a:rPr lang="es-ES" sz="2800"/>
              <a:t> se utiliza para guiar el proceso haciendo que en cada momento se seleccione el estado o las operaciones más prometedores.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DBE40FE8-CE53-7A48-A2F6-6787F8D65C02}" type="slidenum">
              <a:rPr lang="es-ES" sz="14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pPr algn="ctr"/>
              <a:t>2</a:t>
            </a:fld>
            <a:endParaRPr lang="es-ES" sz="1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48131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50179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Optimización de A*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/>
              <a:t>Un algoritmo A, dependiendo de la función heurística, encontrará o no una </a:t>
            </a:r>
            <a:r>
              <a:rPr lang="es-ES" b="1" dirty="0" smtClean="0"/>
              <a:t>solución óptima</a:t>
            </a:r>
            <a:r>
              <a:rPr lang="es-E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Si la función heurística es </a:t>
            </a:r>
            <a:r>
              <a:rPr lang="es-ES" b="1" dirty="0" smtClean="0"/>
              <a:t>consistente</a:t>
            </a:r>
            <a:r>
              <a:rPr lang="es-ES" dirty="0" smtClean="0"/>
              <a:t>, la optimización está asegurada.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Condición de consistencia </a:t>
            </a:r>
            <a:br>
              <a:rPr lang="es-ES" dirty="0" smtClean="0"/>
            </a:br>
            <a:r>
              <a:rPr lang="es-ES" dirty="0" smtClean="0"/>
              <a:t>(o monotonía)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El nodo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es sucesor de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endParaRPr lang="es-ES" i="1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= coste estimado desde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a la solución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t </a:t>
            </a: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cumple la desigualdad triangular si:</a:t>
            </a: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</a:t>
            </a:r>
            <a:r>
              <a:rPr lang="es-ES" dirty="0" smtClean="0">
                <a:ea typeface="Times New Roman" pitchFamily="-107" charset="0"/>
                <a:cs typeface="Arial" pitchFamily="-107" charset="0"/>
                <a:sym typeface="Times New Roman" pitchFamily="-107" charset="0"/>
              </a:rPr>
              <a:t>&lt;=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k(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,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+ h(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- h(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</a:t>
            </a:r>
            <a:r>
              <a:rPr lang="es-ES" dirty="0" smtClean="0">
                <a:ea typeface="Times New Roman" pitchFamily="-107" charset="0"/>
                <a:cs typeface="Arial" pitchFamily="-107" charset="0"/>
                <a:sym typeface="Times New Roman" pitchFamily="-107" charset="0"/>
              </a:rPr>
              <a:t>&lt;=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k(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,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127653" y="3840186"/>
            <a:ext cx="3444875" cy="2946400"/>
            <a:chOff x="960438" y="1766888"/>
            <a:chExt cx="3444875" cy="2946400"/>
          </a:xfrm>
        </p:grpSpPr>
        <p:sp>
          <p:nvSpPr>
            <p:cNvPr id="6" name="Oval 2"/>
            <p:cNvSpPr>
              <a:spLocks/>
            </p:cNvSpPr>
            <p:nvPr/>
          </p:nvSpPr>
          <p:spPr bwMode="auto">
            <a:xfrm>
              <a:off x="1423988" y="2205038"/>
              <a:ext cx="144462" cy="144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" name="Oval 3"/>
            <p:cNvSpPr>
              <a:spLocks/>
            </p:cNvSpPr>
            <p:nvPr/>
          </p:nvSpPr>
          <p:spPr bwMode="auto">
            <a:xfrm>
              <a:off x="4016375" y="2565400"/>
              <a:ext cx="144463" cy="144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Oval 4"/>
            <p:cNvSpPr>
              <a:spLocks/>
            </p:cNvSpPr>
            <p:nvPr/>
          </p:nvSpPr>
          <p:spPr bwMode="auto">
            <a:xfrm>
              <a:off x="2143125" y="4221163"/>
              <a:ext cx="144463" cy="144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566863" y="2420938"/>
              <a:ext cx="576262" cy="1728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359025" y="2781300"/>
              <a:ext cx="1657350" cy="143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639888" y="2276475"/>
              <a:ext cx="2376487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2" name="Rectangle 8"/>
            <p:cNvSpPr>
              <a:spLocks/>
            </p:cNvSpPr>
            <p:nvPr/>
          </p:nvSpPr>
          <p:spPr bwMode="auto">
            <a:xfrm>
              <a:off x="1116013" y="1766888"/>
              <a:ext cx="2651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4140200" y="2205038"/>
              <a:ext cx="2651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</a:p>
          </p:txBody>
        </p:sp>
        <p:sp>
          <p:nvSpPr>
            <p:cNvPr id="14" name="Rectangle 10"/>
            <p:cNvSpPr>
              <a:spLocks/>
            </p:cNvSpPr>
            <p:nvPr/>
          </p:nvSpPr>
          <p:spPr bwMode="auto">
            <a:xfrm>
              <a:off x="1998663" y="4437063"/>
              <a:ext cx="1460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t</a:t>
              </a:r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2266950" y="1844675"/>
              <a:ext cx="965200" cy="40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k(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, 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</a:t>
              </a:r>
            </a:p>
          </p:txBody>
        </p:sp>
        <p:sp>
          <p:nvSpPr>
            <p:cNvPr id="16" name="Rectangle 12"/>
            <p:cNvSpPr>
              <a:spLocks/>
            </p:cNvSpPr>
            <p:nvPr/>
          </p:nvSpPr>
          <p:spPr bwMode="auto">
            <a:xfrm>
              <a:off x="960438" y="3016250"/>
              <a:ext cx="5603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h(</a:t>
              </a:r>
              <a:r>
                <a:rPr lang="es-ES" b="1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  <a:r>
                <a:rPr lang="es-ES" b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</a:t>
              </a:r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3367088" y="3500438"/>
              <a:ext cx="525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h(</a:t>
              </a:r>
              <a:r>
                <a:rPr lang="es-ES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  <a:r>
                <a:rPr lang="es-ES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</a:t>
              </a:r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Condición de consistencia </a:t>
            </a:r>
            <a:br>
              <a:rPr lang="es-ES" dirty="0" smtClean="0"/>
            </a:br>
            <a:r>
              <a:rPr lang="es-ES" dirty="0" smtClean="0"/>
              <a:t>(o monotonía)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la figura, la función heurística es consistente: 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h(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n</a:t>
            </a:r>
            <a:r>
              <a:rPr lang="es-ES" i="1" baseline="-25000" dirty="0" smtClean="0">
                <a:ea typeface="Arial" pitchFamily="-107" charset="0"/>
                <a:cs typeface="Arial" pitchFamily="-107" charset="0"/>
              </a:rPr>
              <a:t>i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) – h(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n</a:t>
            </a:r>
            <a:r>
              <a:rPr lang="es-ES" i="1" baseline="-25000" dirty="0" smtClean="0">
                <a:ea typeface="Arial" pitchFamily="-107" charset="0"/>
                <a:cs typeface="Arial" pitchFamily="-107" charset="0"/>
              </a:rPr>
              <a:t>j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) </a:t>
            </a:r>
            <a:r>
              <a:rPr lang="es-ES" dirty="0" smtClean="0">
                <a:ea typeface="Arial" pitchFamily="-107" charset="0"/>
                <a:cs typeface="Arial" pitchFamily="-107" charset="0"/>
                <a:sym typeface="Symbol" pitchFamily="-107" charset="2"/>
              </a:rPr>
              <a:t>&lt;=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k(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n</a:t>
            </a:r>
            <a:r>
              <a:rPr lang="es-ES" i="1" baseline="-25000" dirty="0" smtClean="0">
                <a:ea typeface="Arial" pitchFamily="-107" charset="0"/>
                <a:cs typeface="Arial" pitchFamily="-107" charset="0"/>
              </a:rPr>
              <a:t>i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, 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n</a:t>
            </a:r>
            <a:r>
              <a:rPr lang="es-ES" i="1" baseline="-25000" dirty="0" smtClean="0">
                <a:ea typeface="Arial" pitchFamily="-107" charset="0"/>
                <a:cs typeface="Arial" pitchFamily="-107" charset="0"/>
              </a:rPr>
              <a:t>j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).</a:t>
            </a: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Si por ejemplo h(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n</a:t>
            </a:r>
            <a:r>
              <a:rPr lang="es-ES" i="1" baseline="-25000" dirty="0" smtClean="0">
                <a:ea typeface="Arial" pitchFamily="-107" charset="0"/>
                <a:cs typeface="Arial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fuera 4, la heurística no sería consistente.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57752" y="3840186"/>
            <a:ext cx="3714776" cy="2946400"/>
            <a:chOff x="690537" y="1766888"/>
            <a:chExt cx="3714776" cy="2946400"/>
          </a:xfrm>
        </p:grpSpPr>
        <p:sp>
          <p:nvSpPr>
            <p:cNvPr id="6" name="Oval 2"/>
            <p:cNvSpPr>
              <a:spLocks/>
            </p:cNvSpPr>
            <p:nvPr/>
          </p:nvSpPr>
          <p:spPr bwMode="auto">
            <a:xfrm>
              <a:off x="1423988" y="2205038"/>
              <a:ext cx="144462" cy="144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7" name="Oval 3"/>
            <p:cNvSpPr>
              <a:spLocks/>
            </p:cNvSpPr>
            <p:nvPr/>
          </p:nvSpPr>
          <p:spPr bwMode="auto">
            <a:xfrm>
              <a:off x="4016375" y="2565400"/>
              <a:ext cx="144463" cy="144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8" name="Oval 4"/>
            <p:cNvSpPr>
              <a:spLocks/>
            </p:cNvSpPr>
            <p:nvPr/>
          </p:nvSpPr>
          <p:spPr bwMode="auto">
            <a:xfrm>
              <a:off x="2143125" y="4221163"/>
              <a:ext cx="144463" cy="144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566863" y="2420938"/>
              <a:ext cx="576262" cy="1728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 dirty="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359025" y="2781300"/>
              <a:ext cx="1657350" cy="143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 dirty="0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639888" y="2276475"/>
              <a:ext cx="2376487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 dirty="0"/>
            </a:p>
          </p:txBody>
        </p:sp>
        <p:sp>
          <p:nvSpPr>
            <p:cNvPr id="12" name="Rectangle 8"/>
            <p:cNvSpPr>
              <a:spLocks/>
            </p:cNvSpPr>
            <p:nvPr/>
          </p:nvSpPr>
          <p:spPr bwMode="auto">
            <a:xfrm>
              <a:off x="1116013" y="1766888"/>
              <a:ext cx="2651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4140200" y="2205038"/>
              <a:ext cx="2651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</a:p>
          </p:txBody>
        </p:sp>
        <p:sp>
          <p:nvSpPr>
            <p:cNvPr id="14" name="Rectangle 10"/>
            <p:cNvSpPr>
              <a:spLocks/>
            </p:cNvSpPr>
            <p:nvPr/>
          </p:nvSpPr>
          <p:spPr bwMode="auto">
            <a:xfrm>
              <a:off x="1998663" y="4437063"/>
              <a:ext cx="1460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t</a:t>
              </a:r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2266949" y="1844675"/>
              <a:ext cx="1209669" cy="40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k(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, 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  <a:r>
                <a:rPr lang="es-ES" dirty="0" smtClean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 = 4</a:t>
              </a:r>
              <a:endParaRPr lang="es-ES" dirty="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</p:txBody>
        </p:sp>
        <p:sp>
          <p:nvSpPr>
            <p:cNvPr id="16" name="Rectangle 12"/>
            <p:cNvSpPr>
              <a:spLocks/>
            </p:cNvSpPr>
            <p:nvPr/>
          </p:nvSpPr>
          <p:spPr bwMode="auto">
            <a:xfrm>
              <a:off x="690537" y="3016250"/>
              <a:ext cx="108010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h(</a:t>
              </a:r>
              <a:r>
                <a:rPr lang="es-ES" b="1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  <a:r>
                <a:rPr lang="es-ES" b="1" dirty="0" smtClean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 = 10</a:t>
              </a:r>
              <a:endParaRPr lang="es-ES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3367088" y="3500438"/>
              <a:ext cx="91659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h(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  <a:r>
                <a:rPr lang="es-ES" dirty="0" smtClean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 = 8</a:t>
              </a:r>
              <a:endParaRPr lang="es-ES" dirty="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</p:txBody>
        </p:sp>
      </p:grp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Condición de consistencia </a:t>
            </a:r>
            <a:br>
              <a:rPr lang="es-ES" dirty="0" smtClean="0"/>
            </a:br>
            <a:r>
              <a:rPr lang="es-ES" dirty="0" smtClean="0"/>
              <a:t>(o monotonía)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/>
              <a:t>Se puede demostrar que toda heurística consistente es </a:t>
            </a:r>
            <a:r>
              <a:rPr lang="es-ES" b="1" dirty="0" smtClean="0"/>
              <a:t>también admisible</a:t>
            </a:r>
            <a:r>
              <a:rPr lang="es-E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La consistencia es una exigencia </a:t>
            </a:r>
            <a:r>
              <a:rPr lang="es-ES" b="1" dirty="0" smtClean="0"/>
              <a:t>más estricta</a:t>
            </a:r>
            <a:r>
              <a:rPr lang="es-ES" dirty="0" smtClean="0"/>
              <a:t> que la admisibilidad.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Sin embargo, es difícil crear heurísticas que sean admisibles, pero no consistentes.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Si h(n) es consistente, entonces los valores de f(n), a lo largo de cualquier camino, no disminuyen.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Admisibilidad de A*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Una función heurística es </a:t>
            </a:r>
            <a:r>
              <a:rPr lang="es-ES" sz="2800" b="1" dirty="0" smtClean="0"/>
              <a:t>admisible</a:t>
            </a:r>
            <a:r>
              <a:rPr lang="es-ES" sz="2800" dirty="0" smtClean="0"/>
              <a:t> si se cumple la siguiente propiedad: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es-ES" sz="28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s-ES" sz="2800" i="1" dirty="0" smtClean="0"/>
              <a:t>para todo</a:t>
            </a:r>
            <a:r>
              <a:rPr lang="es-ES" sz="2800" dirty="0" smtClean="0"/>
              <a:t> n:  0 </a:t>
            </a:r>
            <a:r>
              <a:rPr lang="es-ES" sz="2800" dirty="0" smtClean="0">
                <a:sym typeface="Symbol" pitchFamily="-107" charset="2"/>
              </a:rPr>
              <a:t>&lt;=</a:t>
            </a:r>
            <a:r>
              <a:rPr lang="es-ES" sz="2800" dirty="0" smtClean="0"/>
              <a:t> h(n) </a:t>
            </a:r>
            <a:r>
              <a:rPr lang="es-ES" sz="2800" dirty="0" smtClean="0">
                <a:sym typeface="Symbol" pitchFamily="-107" charset="2"/>
              </a:rPr>
              <a:t>&lt;=</a:t>
            </a:r>
            <a:r>
              <a:rPr lang="es-ES" sz="2800" dirty="0" smtClean="0"/>
              <a:t> h*(n)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es-ES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s-ES" sz="2800" dirty="0" smtClean="0"/>
              <a:t>Por lo tanto, h(n) ha de ser un estimador optimista, </a:t>
            </a:r>
            <a:r>
              <a:rPr lang="es-ES" sz="2800" b="1" dirty="0" smtClean="0"/>
              <a:t>nunca ha de sobreestimar</a:t>
            </a:r>
            <a:r>
              <a:rPr lang="es-ES" sz="2800" dirty="0" smtClean="0"/>
              <a:t> h*(n).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Usar una función heurística admisible garantiza que un nodo en el camino óptimo no pueda parecer tan malo como para no considerarlo nunca.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no admisibilidad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A (h=3)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	     / \			</a:t>
            </a:r>
            <a:r>
              <a:rPr lang="es-ES" sz="2000" dirty="0" smtClean="0"/>
              <a:t>coste operación = 1</a:t>
            </a:r>
            <a:endParaRPr lang="es-ES" sz="2000" dirty="0" smtClean="0">
              <a:solidFill>
                <a:srgbClr val="ED1D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         /    \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B (h=2)   C (h=4)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D (h=1)   E (h=1)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F (h=1)   G (solución) 	</a:t>
            </a:r>
            <a:r>
              <a:rPr lang="es-ES" sz="2000" i="1" dirty="0" smtClean="0"/>
              <a:t>h</a:t>
            </a:r>
            <a:r>
              <a:rPr lang="es-ES" sz="2000" dirty="0" smtClean="0"/>
              <a:t> en la solución = 0</a:t>
            </a:r>
            <a:endParaRPr lang="es-ES" sz="2000" dirty="0" smtClean="0">
              <a:solidFill>
                <a:srgbClr val="ED1D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      L (h=1)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      M (solución)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1"/>
          <p:cNvGrpSpPr>
            <a:grpSpLocks/>
          </p:cNvGrpSpPr>
          <p:nvPr/>
        </p:nvGrpSpPr>
        <p:grpSpPr bwMode="auto">
          <a:xfrm>
            <a:off x="684213" y="88900"/>
            <a:ext cx="7772400" cy="1358900"/>
            <a:chOff x="0" y="0"/>
            <a:chExt cx="4896" cy="856"/>
          </a:xfrm>
        </p:grpSpPr>
        <p:sp>
          <p:nvSpPr>
            <p:cNvPr id="62471" name="Rectangle 2"/>
            <p:cNvSpPr>
              <a:spLocks/>
            </p:cNvSpPr>
            <p:nvPr/>
          </p:nvSpPr>
          <p:spPr bwMode="auto">
            <a:xfrm>
              <a:off x="0" y="0"/>
              <a:ext cx="4896" cy="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44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Algoritmos más o menos informados</a:t>
              </a:r>
            </a:p>
          </p:txBody>
        </p:sp>
      </p:grpSp>
      <p:grpSp>
        <p:nvGrpSpPr>
          <p:cNvPr id="62467" name="Group 3"/>
          <p:cNvGrpSpPr>
            <a:grpSpLocks/>
          </p:cNvGrpSpPr>
          <p:nvPr/>
        </p:nvGrpSpPr>
        <p:grpSpPr bwMode="auto">
          <a:xfrm>
            <a:off x="685800" y="1636713"/>
            <a:ext cx="7772400" cy="1143000"/>
            <a:chOff x="0" y="0"/>
            <a:chExt cx="4896" cy="720"/>
          </a:xfrm>
        </p:grpSpPr>
        <p:sp>
          <p:nvSpPr>
            <p:cNvPr id="62470" name="Rectangle 4"/>
            <p:cNvSpPr>
              <a:spLocks/>
            </p:cNvSpPr>
            <p:nvPr/>
          </p:nvSpPr>
          <p:spPr bwMode="auto">
            <a:xfrm>
              <a:off x="0" y="0"/>
              <a:ext cx="48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>
              <a:prstTxWarp prst="textNoShape">
                <a:avLst/>
              </a:prstTxWarp>
            </a:bodyPr>
            <a:lstStyle/>
            <a:p>
              <a:pPr>
                <a:lnSpc>
                  <a:spcPct val="67000"/>
                </a:lnSpc>
                <a:spcBef>
                  <a:spcPts val="675"/>
                </a:spcBef>
                <a:buClr>
                  <a:srgbClr val="000000"/>
                </a:buClr>
                <a:buSzPct val="135000"/>
                <a:buFont typeface="Times New Roman" pitchFamily="-107" charset="0"/>
                <a:buChar char="•"/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" sz="32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Dado un problema, existen tantos A* para resolverlo como heurísticas podamos definir.</a:t>
              </a:r>
            </a:p>
          </p:txBody>
        </p:sp>
      </p:grpSp>
      <p:sp>
        <p:nvSpPr>
          <p:cNvPr id="62468" name="Rectangle 5"/>
          <p:cNvSpPr>
            <a:spLocks/>
          </p:cNvSpPr>
          <p:nvPr/>
        </p:nvSpPr>
        <p:spPr bwMode="auto">
          <a:xfrm>
            <a:off x="1371600" y="2855913"/>
            <a:ext cx="5764213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lnSpc>
                <a:spcPct val="110000"/>
              </a:lnSpc>
              <a:spcBef>
                <a:spcPts val="775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" sz="3200" baseline="-250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*, A</a:t>
            </a:r>
            <a:r>
              <a:rPr lang="es-ES" sz="3200" baseline="-250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admisibles</a:t>
            </a:r>
          </a:p>
          <a:p>
            <a:pPr marL="38100">
              <a:lnSpc>
                <a:spcPct val="110000"/>
              </a:lnSpc>
              <a:spcBef>
                <a:spcPts val="775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Symbol" pitchFamily="-107" charset="2"/>
              </a:rPr>
              <a:t></a:t>
            </a:r>
            <a:r>
              <a:rPr lang="es-ES" sz="32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sz="3200" dirty="0" err="1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≠</a:t>
            </a:r>
            <a:r>
              <a:rPr lang="es-ES" sz="32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final</a:t>
            </a: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: 0 </a:t>
            </a:r>
            <a:r>
              <a:rPr lang="es-ES" sz="3200" dirty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≤</a:t>
            </a: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h</a:t>
            </a:r>
            <a:r>
              <a:rPr lang="es-ES" sz="3200" baseline="-250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(n) &lt; h</a:t>
            </a:r>
            <a:r>
              <a:rPr lang="es-ES" sz="3200" baseline="-250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(n) </a:t>
            </a:r>
            <a:r>
              <a:rPr lang="es-ES" sz="3200" dirty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≤</a:t>
            </a: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h*(n)</a:t>
            </a:r>
          </a:p>
          <a:p>
            <a:pPr marL="38100">
              <a:lnSpc>
                <a:spcPct val="110000"/>
              </a:lnSpc>
              <a:spcBef>
                <a:spcPts val="775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3200" dirty="0">
                <a:solidFill>
                  <a:schemeClr val="tx1"/>
                </a:solidFill>
                <a:latin typeface="Symbol" pitchFamily="-107" charset="2"/>
                <a:ea typeface="Symbol" pitchFamily="-107" charset="2"/>
                <a:cs typeface="Symbol" pitchFamily="-107" charset="2"/>
                <a:sym typeface="Symbol" pitchFamily="-107" charset="2"/>
              </a:rPr>
              <a:t></a:t>
            </a:r>
          </a:p>
          <a:p>
            <a:pPr marL="38100">
              <a:lnSpc>
                <a:spcPct val="110000"/>
              </a:lnSpc>
              <a:spcBef>
                <a:spcPts val="775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" sz="3200" baseline="-250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más informado que A</a:t>
            </a:r>
            <a:r>
              <a:rPr lang="es-ES" sz="3200" baseline="-250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</a:t>
            </a:r>
          </a:p>
        </p:txBody>
      </p:sp>
      <p:sp>
        <p:nvSpPr>
          <p:cNvPr id="62469" name="AutoShape 6"/>
          <p:cNvSpPr>
            <a:spLocks/>
          </p:cNvSpPr>
          <p:nvPr/>
        </p:nvSpPr>
        <p:spPr bwMode="auto">
          <a:xfrm>
            <a:off x="1219200" y="2855913"/>
            <a:ext cx="6629400" cy="2590800"/>
          </a:xfrm>
          <a:prstGeom prst="roundRect">
            <a:avLst>
              <a:gd name="adj" fmla="val 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1"/>
          <p:cNvGrpSpPr>
            <a:grpSpLocks/>
          </p:cNvGrpSpPr>
          <p:nvPr/>
        </p:nvGrpSpPr>
        <p:grpSpPr bwMode="auto">
          <a:xfrm>
            <a:off x="760413" y="207963"/>
            <a:ext cx="7772400" cy="723900"/>
            <a:chOff x="0" y="0"/>
            <a:chExt cx="4896" cy="456"/>
          </a:xfrm>
        </p:grpSpPr>
        <p:sp>
          <p:nvSpPr>
            <p:cNvPr id="64518" name="Rectangle 2"/>
            <p:cNvSpPr>
              <a:spLocks/>
            </p:cNvSpPr>
            <p:nvPr/>
          </p:nvSpPr>
          <p:spPr bwMode="auto">
            <a:xfrm>
              <a:off x="0" y="0"/>
              <a:ext cx="4896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_tradnl" sz="44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Algoritmos más informados</a:t>
              </a:r>
            </a:p>
          </p:txBody>
        </p:sp>
      </p:grpSp>
      <p:grpSp>
        <p:nvGrpSpPr>
          <p:cNvPr id="64515" name="Group 3"/>
          <p:cNvGrpSpPr>
            <a:grpSpLocks/>
          </p:cNvGrpSpPr>
          <p:nvPr/>
        </p:nvGrpSpPr>
        <p:grpSpPr bwMode="auto">
          <a:xfrm>
            <a:off x="304800" y="1219200"/>
            <a:ext cx="8609013" cy="4727575"/>
            <a:chOff x="0" y="0"/>
            <a:chExt cx="5423" cy="2978"/>
          </a:xfrm>
        </p:grpSpPr>
        <p:sp>
          <p:nvSpPr>
            <p:cNvPr id="64517" name="Rectangle 4"/>
            <p:cNvSpPr>
              <a:spLocks/>
            </p:cNvSpPr>
            <p:nvPr/>
          </p:nvSpPr>
          <p:spPr bwMode="auto">
            <a:xfrm>
              <a:off x="0" y="0"/>
              <a:ext cx="5423" cy="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>
              <a:prstTxWarp prst="textNoShape">
                <a:avLst/>
              </a:prstTxWarp>
            </a:bodyPr>
            <a:lstStyle/>
            <a:p>
              <a:pPr marL="377825" indent="-339725" algn="ctr">
                <a:lnSpc>
                  <a:spcPct val="110000"/>
                </a:lnSpc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err="1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3200" baseline="-25000" dirty="0" err="1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</a:t>
              </a:r>
              <a:r>
                <a:rPr lang="es-ES_tradnl" sz="32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más informado que </a:t>
              </a:r>
              <a:r>
                <a:rPr lang="es-ES_tradnl" sz="3200" dirty="0" err="1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3200" baseline="-25000" dirty="0" err="1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</a:t>
              </a:r>
              <a:r>
                <a:rPr lang="es-ES_tradnl" sz="32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</a:t>
              </a:r>
            </a:p>
            <a:p>
              <a:pPr marL="377825" indent="-339725" algn="ctr">
                <a:lnSpc>
                  <a:spcPct val="110000"/>
                </a:lnSpc>
                <a:spcBef>
                  <a:spcPts val="5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400" dirty="0" smtClean="0">
                  <a:solidFill>
                    <a:schemeClr val="tx1"/>
                  </a:solidFill>
                  <a:latin typeface="Symbol" pitchFamily="-107" charset="2"/>
                  <a:ea typeface="Symbol" pitchFamily="-107" charset="2"/>
                  <a:cs typeface="Symbol" pitchFamily="-107" charset="2"/>
                  <a:sym typeface="Symbol" pitchFamily="-107" charset="2"/>
                </a:rPr>
                <a:t></a:t>
              </a:r>
              <a:endParaRPr lang="es-ES_tradnl" sz="2400" dirty="0">
                <a:solidFill>
                  <a:schemeClr val="tx1"/>
                </a:solidFill>
                <a:latin typeface="Symbol" pitchFamily="-107" charset="2"/>
                <a:ea typeface="Symbol" pitchFamily="-107" charset="2"/>
                <a:cs typeface="Symbol" pitchFamily="-107" charset="2"/>
                <a:sym typeface="Symbol" pitchFamily="-107" charset="2"/>
              </a:endParaRPr>
            </a:p>
            <a:p>
              <a:pPr marL="377825" indent="-339725" algn="ctr">
                <a:lnSpc>
                  <a:spcPct val="110000"/>
                </a:lnSpc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i="1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n</a:t>
              </a:r>
              <a:r>
                <a:rPr lang="es-ES_tradnl" sz="32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expandido por A</a:t>
              </a:r>
              <a:r>
                <a:rPr lang="es-ES_tradnl" sz="3200" baseline="-250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</a:t>
              </a:r>
              <a:r>
                <a:rPr lang="es-ES_tradnl" sz="32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</a:t>
              </a:r>
              <a:r>
                <a:rPr lang="es-ES_tradnl" sz="3200" dirty="0" smtClean="0">
                  <a:solidFill>
                    <a:schemeClr val="tx1"/>
                  </a:solidFill>
                  <a:latin typeface="Symbol" pitchFamily="-107" charset="2"/>
                  <a:ea typeface="Symbol" pitchFamily="-107" charset="2"/>
                  <a:cs typeface="Symbol" pitchFamily="-107" charset="2"/>
                  <a:sym typeface="Symbol"/>
                </a:rPr>
                <a:t> </a:t>
              </a:r>
              <a:r>
                <a:rPr lang="es-ES_tradnl" sz="3200" i="1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n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</a:t>
              </a:r>
              <a:r>
                <a:rPr lang="es-ES_tradnl" sz="32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expandido por A</a:t>
              </a:r>
              <a:r>
                <a:rPr lang="es-ES_tradnl" sz="3200" baseline="-250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</a:t>
              </a:r>
              <a:r>
                <a:rPr lang="es-ES_tradnl" sz="32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</a:t>
              </a:r>
            </a:p>
            <a:p>
              <a:pPr marL="377825" indent="-339725" algn="ctr">
                <a:lnSpc>
                  <a:spcPct val="110000"/>
                </a:lnSpc>
                <a:spcBef>
                  <a:spcPts val="5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Symbol" pitchFamily="-107" charset="2"/>
                  <a:ea typeface="Symbol" pitchFamily="-107" charset="2"/>
                  <a:cs typeface="Symbol" pitchFamily="-107" charset="2"/>
                  <a:sym typeface="Symbol"/>
                </a:rPr>
                <a:t></a:t>
              </a:r>
              <a:endParaRPr lang="es-ES_tradnl" sz="3200" dirty="0">
                <a:solidFill>
                  <a:schemeClr val="tx1"/>
                </a:solidFill>
                <a:latin typeface="Symbol" pitchFamily="-107" charset="2"/>
                <a:ea typeface="Symbol" pitchFamily="-107" charset="2"/>
                <a:cs typeface="Symbol" pitchFamily="-107" charset="2"/>
                <a:sym typeface="Symbol" pitchFamily="-107" charset="2"/>
              </a:endParaRPr>
            </a:p>
            <a:p>
              <a:pPr marL="377825" indent="-339725" algn="ctr">
                <a:lnSpc>
                  <a:spcPct val="110000"/>
                </a:lnSpc>
                <a:spcBef>
                  <a:spcPts val="5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400" dirty="0" smtClean="0">
                  <a:solidFill>
                    <a:schemeClr val="tx1"/>
                  </a:solidFill>
                  <a:latin typeface="Symbol" pitchFamily="-107" charset="2"/>
                  <a:ea typeface="Symbol" pitchFamily="-107" charset="2"/>
                  <a:cs typeface="Symbol" pitchFamily="-107" charset="2"/>
                  <a:sym typeface="Symbol"/>
                </a:rPr>
                <a:t></a:t>
              </a:r>
              <a:endParaRPr lang="es-ES_tradnl" sz="2400" dirty="0">
                <a:solidFill>
                  <a:schemeClr val="tx1"/>
                </a:solidFill>
                <a:latin typeface="Symbol" pitchFamily="-107" charset="2"/>
                <a:ea typeface="Symbol" pitchFamily="-107" charset="2"/>
                <a:cs typeface="Symbol" pitchFamily="-107" charset="2"/>
                <a:sym typeface="Symbol" pitchFamily="-107" charset="2"/>
              </a:endParaRPr>
            </a:p>
            <a:p>
              <a:pPr marL="377825" indent="-339725" algn="ctr">
                <a:lnSpc>
                  <a:spcPct val="110000"/>
                </a:lnSpc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err="1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3200" baseline="-25000" dirty="0" err="1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</a:t>
              </a:r>
              <a:r>
                <a:rPr lang="es-ES_tradnl" sz="32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expande menor número de nodos que </a:t>
              </a:r>
              <a:r>
                <a:rPr lang="es-ES_tradnl" sz="3200" dirty="0" err="1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3200" baseline="-25000" dirty="0" err="1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</a:t>
              </a:r>
              <a:r>
                <a:rPr lang="es-ES_tradnl" sz="32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</a:t>
              </a:r>
            </a:p>
            <a:p>
              <a:pPr marL="377825" indent="-339725" algn="ctr">
                <a:lnSpc>
                  <a:spcPct val="110000"/>
                </a:lnSpc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400" dirty="0" smtClean="0">
                  <a:solidFill>
                    <a:schemeClr val="tx1"/>
                  </a:solidFill>
                  <a:latin typeface="Symbol" pitchFamily="-107" charset="2"/>
                  <a:ea typeface="Symbol" pitchFamily="-107" charset="2"/>
                  <a:cs typeface="Symbol" pitchFamily="-107" charset="2"/>
                  <a:sym typeface="Symbol"/>
                </a:rPr>
                <a:t></a:t>
              </a:r>
              <a:endParaRPr lang="es-ES_tradnl" sz="2400" dirty="0">
                <a:solidFill>
                  <a:schemeClr val="tx1"/>
                </a:solidFill>
                <a:latin typeface="Symbol" pitchFamily="-107" charset="2"/>
                <a:ea typeface="Symbol" pitchFamily="-107" charset="2"/>
                <a:cs typeface="Symbol" pitchFamily="-107" charset="2"/>
                <a:sym typeface="Symbol" pitchFamily="-107" charset="2"/>
              </a:endParaRPr>
            </a:p>
            <a:p>
              <a:pPr marL="377825" indent="-339725" algn="ctr">
                <a:lnSpc>
                  <a:spcPct val="110000"/>
                </a:lnSpc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u="sng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En principio</a:t>
              </a:r>
              <a:r>
                <a:rPr lang="es-ES_tradnl" sz="3200" dirty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interesan algoritmos más 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informados. </a:t>
              </a:r>
              <a:endParaRPr lang="es-ES_tradnl" sz="32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64516" name="Line 5"/>
          <p:cNvSpPr>
            <a:spLocks noChangeShapeType="1"/>
          </p:cNvSpPr>
          <p:nvPr/>
        </p:nvSpPr>
        <p:spPr bwMode="auto">
          <a:xfrm flipH="1">
            <a:off x="4495800" y="3071810"/>
            <a:ext cx="3111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1461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Importancia del estimador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914400" y="3581400"/>
            <a:ext cx="990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1292225" y="3276600"/>
            <a:ext cx="230188" cy="303213"/>
            <a:chOff x="0" y="0"/>
            <a:chExt cx="144" cy="191"/>
          </a:xfrm>
        </p:grpSpPr>
        <p:sp>
          <p:nvSpPr>
            <p:cNvPr id="18491" name="AutoShape 4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92" name="Rectangle 5"/>
            <p:cNvSpPr>
              <a:spLocks/>
            </p:cNvSpPr>
            <p:nvPr/>
          </p:nvSpPr>
          <p:spPr bwMode="auto">
            <a:xfrm>
              <a:off x="0" y="4"/>
              <a:ext cx="12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8437" name="Group 6"/>
          <p:cNvGrpSpPr>
            <a:grpSpLocks/>
          </p:cNvGrpSpPr>
          <p:nvPr/>
        </p:nvGrpSpPr>
        <p:grpSpPr bwMode="auto">
          <a:xfrm>
            <a:off x="1292225" y="2971800"/>
            <a:ext cx="230188" cy="303213"/>
            <a:chOff x="0" y="0"/>
            <a:chExt cx="144" cy="191"/>
          </a:xfrm>
        </p:grpSpPr>
        <p:sp>
          <p:nvSpPr>
            <p:cNvPr id="18489" name="AutoShape 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90" name="Rectangle 8"/>
            <p:cNvSpPr>
              <a:spLocks/>
            </p:cNvSpPr>
            <p:nvPr/>
          </p:nvSpPr>
          <p:spPr bwMode="auto">
            <a:xfrm>
              <a:off x="0" y="4"/>
              <a:ext cx="12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8438" name="Group 9"/>
          <p:cNvGrpSpPr>
            <a:grpSpLocks/>
          </p:cNvGrpSpPr>
          <p:nvPr/>
        </p:nvGrpSpPr>
        <p:grpSpPr bwMode="auto">
          <a:xfrm>
            <a:off x="1287463" y="2667000"/>
            <a:ext cx="236537" cy="303213"/>
            <a:chOff x="0" y="0"/>
            <a:chExt cx="148" cy="191"/>
          </a:xfrm>
        </p:grpSpPr>
        <p:sp>
          <p:nvSpPr>
            <p:cNvPr id="18487" name="AutoShape 10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88" name="Rectangle 11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1296988" y="2362200"/>
            <a:ext cx="227012" cy="303213"/>
            <a:chOff x="0" y="0"/>
            <a:chExt cx="143" cy="191"/>
          </a:xfrm>
        </p:grpSpPr>
        <p:sp>
          <p:nvSpPr>
            <p:cNvPr id="18485" name="AutoShape 13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86" name="Rectangle 14"/>
            <p:cNvSpPr>
              <a:spLocks/>
            </p:cNvSpPr>
            <p:nvPr/>
          </p:nvSpPr>
          <p:spPr bwMode="auto">
            <a:xfrm>
              <a:off x="1" y="4"/>
              <a:ext cx="11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8440" name="Group 15"/>
          <p:cNvGrpSpPr>
            <a:grpSpLocks/>
          </p:cNvGrpSpPr>
          <p:nvPr/>
        </p:nvGrpSpPr>
        <p:grpSpPr bwMode="auto">
          <a:xfrm>
            <a:off x="1295400" y="2057400"/>
            <a:ext cx="227013" cy="303213"/>
            <a:chOff x="0" y="0"/>
            <a:chExt cx="143" cy="191"/>
          </a:xfrm>
        </p:grpSpPr>
        <p:sp>
          <p:nvSpPr>
            <p:cNvPr id="18483" name="AutoShape 1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84" name="Rectangle 17"/>
            <p:cNvSpPr>
              <a:spLocks/>
            </p:cNvSpPr>
            <p:nvPr/>
          </p:nvSpPr>
          <p:spPr bwMode="auto">
            <a:xfrm>
              <a:off x="4" y="4"/>
              <a:ext cx="11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8441" name="Group 18"/>
          <p:cNvGrpSpPr>
            <a:grpSpLocks/>
          </p:cNvGrpSpPr>
          <p:nvPr/>
        </p:nvGrpSpPr>
        <p:grpSpPr bwMode="auto">
          <a:xfrm>
            <a:off x="1287463" y="1752600"/>
            <a:ext cx="236537" cy="303213"/>
            <a:chOff x="0" y="0"/>
            <a:chExt cx="148" cy="191"/>
          </a:xfrm>
        </p:grpSpPr>
        <p:sp>
          <p:nvSpPr>
            <p:cNvPr id="18481" name="AutoShape 1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82" name="Rectangle 20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8442" name="Group 21"/>
          <p:cNvGrpSpPr>
            <a:grpSpLocks/>
          </p:cNvGrpSpPr>
          <p:nvPr/>
        </p:nvGrpSpPr>
        <p:grpSpPr bwMode="auto">
          <a:xfrm>
            <a:off x="1287463" y="1447800"/>
            <a:ext cx="236537" cy="303213"/>
            <a:chOff x="0" y="0"/>
            <a:chExt cx="148" cy="191"/>
          </a:xfrm>
        </p:grpSpPr>
        <p:sp>
          <p:nvSpPr>
            <p:cNvPr id="18479" name="AutoShape 2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80" name="Rectangle 23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18443" name="Group 24"/>
          <p:cNvGrpSpPr>
            <a:grpSpLocks/>
          </p:cNvGrpSpPr>
          <p:nvPr/>
        </p:nvGrpSpPr>
        <p:grpSpPr bwMode="auto">
          <a:xfrm>
            <a:off x="1287463" y="1143000"/>
            <a:ext cx="236537" cy="303213"/>
            <a:chOff x="0" y="0"/>
            <a:chExt cx="148" cy="191"/>
          </a:xfrm>
        </p:grpSpPr>
        <p:sp>
          <p:nvSpPr>
            <p:cNvPr id="18477" name="AutoShape 25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78" name="Rectangle 26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18444" name="Line 27"/>
          <p:cNvSpPr>
            <a:spLocks noChangeShapeType="1"/>
          </p:cNvSpPr>
          <p:nvPr/>
        </p:nvSpPr>
        <p:spPr bwMode="auto">
          <a:xfrm>
            <a:off x="2971800" y="5257800"/>
            <a:ext cx="990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8445" name="Group 28"/>
          <p:cNvGrpSpPr>
            <a:grpSpLocks/>
          </p:cNvGrpSpPr>
          <p:nvPr/>
        </p:nvGrpSpPr>
        <p:grpSpPr bwMode="auto">
          <a:xfrm>
            <a:off x="3344863" y="4953000"/>
            <a:ext cx="236537" cy="303213"/>
            <a:chOff x="0" y="0"/>
            <a:chExt cx="148" cy="191"/>
          </a:xfrm>
        </p:grpSpPr>
        <p:sp>
          <p:nvSpPr>
            <p:cNvPr id="18475" name="AutoShape 2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76" name="Rectangle 30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grpSp>
        <p:nvGrpSpPr>
          <p:cNvPr id="18446" name="Group 31"/>
          <p:cNvGrpSpPr>
            <a:grpSpLocks/>
          </p:cNvGrpSpPr>
          <p:nvPr/>
        </p:nvGrpSpPr>
        <p:grpSpPr bwMode="auto">
          <a:xfrm>
            <a:off x="3349625" y="4648200"/>
            <a:ext cx="230188" cy="303213"/>
            <a:chOff x="0" y="0"/>
            <a:chExt cx="144" cy="191"/>
          </a:xfrm>
        </p:grpSpPr>
        <p:sp>
          <p:nvSpPr>
            <p:cNvPr id="18473" name="AutoShape 32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74" name="Rectangle 33"/>
            <p:cNvSpPr>
              <a:spLocks/>
            </p:cNvSpPr>
            <p:nvPr/>
          </p:nvSpPr>
          <p:spPr bwMode="auto">
            <a:xfrm>
              <a:off x="0" y="4"/>
              <a:ext cx="12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8447" name="Group 34"/>
          <p:cNvGrpSpPr>
            <a:grpSpLocks/>
          </p:cNvGrpSpPr>
          <p:nvPr/>
        </p:nvGrpSpPr>
        <p:grpSpPr bwMode="auto">
          <a:xfrm>
            <a:off x="3349625" y="4343400"/>
            <a:ext cx="230188" cy="303213"/>
            <a:chOff x="0" y="0"/>
            <a:chExt cx="144" cy="191"/>
          </a:xfrm>
        </p:grpSpPr>
        <p:sp>
          <p:nvSpPr>
            <p:cNvPr id="18471" name="AutoShape 35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72" name="Rectangle 36"/>
            <p:cNvSpPr>
              <a:spLocks/>
            </p:cNvSpPr>
            <p:nvPr/>
          </p:nvSpPr>
          <p:spPr bwMode="auto">
            <a:xfrm>
              <a:off x="0" y="4"/>
              <a:ext cx="12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8448" name="Group 37"/>
          <p:cNvGrpSpPr>
            <a:grpSpLocks/>
          </p:cNvGrpSpPr>
          <p:nvPr/>
        </p:nvGrpSpPr>
        <p:grpSpPr bwMode="auto">
          <a:xfrm>
            <a:off x="3344863" y="4038600"/>
            <a:ext cx="236537" cy="303213"/>
            <a:chOff x="0" y="0"/>
            <a:chExt cx="148" cy="191"/>
          </a:xfrm>
        </p:grpSpPr>
        <p:sp>
          <p:nvSpPr>
            <p:cNvPr id="18469" name="AutoShape 3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70" name="Rectangle 39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8449" name="Group 40"/>
          <p:cNvGrpSpPr>
            <a:grpSpLocks/>
          </p:cNvGrpSpPr>
          <p:nvPr/>
        </p:nvGrpSpPr>
        <p:grpSpPr bwMode="auto">
          <a:xfrm>
            <a:off x="3354388" y="3733800"/>
            <a:ext cx="227012" cy="303213"/>
            <a:chOff x="0" y="0"/>
            <a:chExt cx="143" cy="191"/>
          </a:xfrm>
        </p:grpSpPr>
        <p:sp>
          <p:nvSpPr>
            <p:cNvPr id="18467" name="AutoShape 41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68" name="Rectangle 42"/>
            <p:cNvSpPr>
              <a:spLocks/>
            </p:cNvSpPr>
            <p:nvPr/>
          </p:nvSpPr>
          <p:spPr bwMode="auto">
            <a:xfrm>
              <a:off x="1" y="4"/>
              <a:ext cx="11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8450" name="Group 43"/>
          <p:cNvGrpSpPr>
            <a:grpSpLocks/>
          </p:cNvGrpSpPr>
          <p:nvPr/>
        </p:nvGrpSpPr>
        <p:grpSpPr bwMode="auto">
          <a:xfrm>
            <a:off x="3352800" y="3429000"/>
            <a:ext cx="227013" cy="303213"/>
            <a:chOff x="0" y="0"/>
            <a:chExt cx="143" cy="191"/>
          </a:xfrm>
        </p:grpSpPr>
        <p:sp>
          <p:nvSpPr>
            <p:cNvPr id="18465" name="AutoShape 44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66" name="Rectangle 45"/>
            <p:cNvSpPr>
              <a:spLocks/>
            </p:cNvSpPr>
            <p:nvPr/>
          </p:nvSpPr>
          <p:spPr bwMode="auto">
            <a:xfrm>
              <a:off x="4" y="4"/>
              <a:ext cx="11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8451" name="Group 46"/>
          <p:cNvGrpSpPr>
            <a:grpSpLocks/>
          </p:cNvGrpSpPr>
          <p:nvPr/>
        </p:nvGrpSpPr>
        <p:grpSpPr bwMode="auto">
          <a:xfrm>
            <a:off x="3344863" y="3124200"/>
            <a:ext cx="234950" cy="303213"/>
            <a:chOff x="0" y="0"/>
            <a:chExt cx="147" cy="191"/>
          </a:xfrm>
        </p:grpSpPr>
        <p:sp>
          <p:nvSpPr>
            <p:cNvPr id="18463" name="AutoShape 47"/>
            <p:cNvSpPr>
              <a:spLocks/>
            </p:cNvSpPr>
            <p:nvPr/>
          </p:nvSpPr>
          <p:spPr bwMode="auto">
            <a:xfrm>
              <a:off x="4" y="0"/>
              <a:ext cx="143" cy="191"/>
            </a:xfrm>
            <a:prstGeom prst="roundRect">
              <a:avLst>
                <a:gd name="adj" fmla="val 69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64" name="Rectangle 48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8452" name="Group 49"/>
          <p:cNvGrpSpPr>
            <a:grpSpLocks/>
          </p:cNvGrpSpPr>
          <p:nvPr/>
        </p:nvGrpSpPr>
        <p:grpSpPr bwMode="auto">
          <a:xfrm>
            <a:off x="3344863" y="2819400"/>
            <a:ext cx="236537" cy="303213"/>
            <a:chOff x="0" y="0"/>
            <a:chExt cx="148" cy="191"/>
          </a:xfrm>
        </p:grpSpPr>
        <p:sp>
          <p:nvSpPr>
            <p:cNvPr id="18461" name="AutoShape 50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62" name="Rectangle 51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sp>
        <p:nvSpPr>
          <p:cNvPr id="18453" name="Rectangle 52"/>
          <p:cNvSpPr>
            <a:spLocks/>
          </p:cNvSpPr>
          <p:nvPr/>
        </p:nvSpPr>
        <p:spPr bwMode="auto">
          <a:xfrm>
            <a:off x="744538" y="3668713"/>
            <a:ext cx="1060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inicial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H1 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H2 = -28</a:t>
            </a:r>
          </a:p>
        </p:txBody>
      </p:sp>
      <p:sp>
        <p:nvSpPr>
          <p:cNvPr id="18454" name="Rectangle 53"/>
          <p:cNvSpPr>
            <a:spLocks/>
          </p:cNvSpPr>
          <p:nvPr/>
        </p:nvSpPr>
        <p:spPr bwMode="auto">
          <a:xfrm>
            <a:off x="3032125" y="5345113"/>
            <a:ext cx="22113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final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H1 = 8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H2 = 28 (= 7+6+5+4+3+2+1)</a:t>
            </a:r>
          </a:p>
        </p:txBody>
      </p:sp>
      <p:sp>
        <p:nvSpPr>
          <p:cNvPr id="18455" name="Rectangle 54"/>
          <p:cNvSpPr>
            <a:spLocks/>
          </p:cNvSpPr>
          <p:nvPr/>
        </p:nvSpPr>
        <p:spPr bwMode="auto">
          <a:xfrm>
            <a:off x="5089525" y="1458913"/>
            <a:ext cx="3613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Operaciones: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situar un bloque libre en la mesa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situar un bloque libre sobre otro bloque libre</a:t>
            </a:r>
          </a:p>
        </p:txBody>
      </p:sp>
      <p:sp>
        <p:nvSpPr>
          <p:cNvPr id="18456" name="AutoShape 55"/>
          <p:cNvSpPr>
            <a:spLocks/>
          </p:cNvSpPr>
          <p:nvPr/>
        </p:nvSpPr>
        <p:spPr bwMode="auto">
          <a:xfrm>
            <a:off x="5092700" y="1371600"/>
            <a:ext cx="3657600" cy="838200"/>
          </a:xfrm>
          <a:prstGeom prst="roundRect">
            <a:avLst>
              <a:gd name="adj" fmla="val 1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457" name="Rectangle 56"/>
          <p:cNvSpPr>
            <a:spLocks/>
          </p:cNvSpPr>
          <p:nvPr/>
        </p:nvSpPr>
        <p:spPr bwMode="auto">
          <a:xfrm>
            <a:off x="5165725" y="2525713"/>
            <a:ext cx="3668713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Estimador H1: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sumar 1 por cada bloque que esté colocado 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sobre el bloque que debe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restar 1 si el bloque no está colocado sobre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el que debe</a:t>
            </a:r>
          </a:p>
        </p:txBody>
      </p:sp>
      <p:sp>
        <p:nvSpPr>
          <p:cNvPr id="18458" name="AutoShape 57"/>
          <p:cNvSpPr>
            <a:spLocks/>
          </p:cNvSpPr>
          <p:nvPr/>
        </p:nvSpPr>
        <p:spPr bwMode="auto">
          <a:xfrm>
            <a:off x="5105400" y="2438400"/>
            <a:ext cx="3657600" cy="1295400"/>
          </a:xfrm>
          <a:prstGeom prst="roundRect">
            <a:avLst>
              <a:gd name="adj" fmla="val 11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459" name="Rectangle 58"/>
          <p:cNvSpPr>
            <a:spLocks/>
          </p:cNvSpPr>
          <p:nvPr/>
        </p:nvSpPr>
        <p:spPr bwMode="auto">
          <a:xfrm>
            <a:off x="5181600" y="4038600"/>
            <a:ext cx="3598863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Estimador H2: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si la estructura de apoyo es correcta 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sumar 1 por cada bloque de dicha estructura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si la estructura de apoyo no es correcta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restar 1 por cada bloque de dicha estructura</a:t>
            </a:r>
          </a:p>
        </p:txBody>
      </p:sp>
      <p:sp>
        <p:nvSpPr>
          <p:cNvPr id="18460" name="AutoShape 59"/>
          <p:cNvSpPr>
            <a:spLocks/>
          </p:cNvSpPr>
          <p:nvPr/>
        </p:nvSpPr>
        <p:spPr bwMode="auto">
          <a:xfrm>
            <a:off x="5105400" y="3962400"/>
            <a:ext cx="3657600" cy="1295400"/>
          </a:xfrm>
          <a:prstGeom prst="roundRect">
            <a:avLst>
              <a:gd name="adj" fmla="val 11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/>
          </p:cNvSpPr>
          <p:nvPr/>
        </p:nvSpPr>
        <p:spPr bwMode="auto">
          <a:xfrm>
            <a:off x="685800" y="247650"/>
            <a:ext cx="7772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 algn="ctr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z="440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Algoritmos más informados</a:t>
            </a:r>
            <a:endParaRPr lang="es-ES_tradnl" sz="4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  <p:sp>
        <p:nvSpPr>
          <p:cNvPr id="66563" name="Rectangle 2"/>
          <p:cNvSpPr>
            <a:spLocks/>
          </p:cNvSpPr>
          <p:nvPr/>
        </p:nvSpPr>
        <p:spPr bwMode="auto">
          <a:xfrm>
            <a:off x="609600" y="16764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Times New Roman" pitchFamily="-107" charset="0"/>
              <a:buChar char="•"/>
            </a:pPr>
            <a:r>
              <a: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Compromisos</a:t>
            </a:r>
          </a:p>
          <a:p>
            <a:pPr lvl="1">
              <a:lnSpc>
                <a:spcPct val="90000"/>
              </a:lnSpc>
              <a:spcBef>
                <a:spcPts val="538"/>
              </a:spcBef>
              <a:buClr>
                <a:srgbClr val="000000"/>
              </a:buClr>
              <a:buSzPct val="100000"/>
              <a:buFont typeface="Times New Roman" pitchFamily="-107" charset="0"/>
              <a:buChar char="–"/>
            </a:pPr>
            <a:r>
              <a:rPr lang="es-ES_tradnl" sz="2800" u="sng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Tiempo de cálculo</a:t>
            </a:r>
            <a:endParaRPr lang="es-ES_tradnl" sz="2800" i="1" dirty="0" smtClean="0">
              <a:solidFill>
                <a:schemeClr val="tx1"/>
              </a:solidFill>
              <a:latin typeface="Times New Roman" pitchFamily="-107" charset="0"/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50"/>
              </a:spcBef>
            </a:pPr>
            <a:r>
              <a:rPr lang="es-ES_tradnl" sz="24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</a:t>
            </a:r>
            <a:r>
              <a:rPr lang="es-ES_tradnl" sz="2400" baseline="-25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sz="2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</a:t>
            </a:r>
            <a:r>
              <a:rPr lang="es-ES_tradnl" sz="24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_tradnl" sz="2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requiere más tiempo de cálculo que </a:t>
            </a:r>
            <a:r>
              <a:rPr lang="es-ES_tradnl" sz="24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</a:t>
            </a:r>
            <a:r>
              <a:rPr lang="es-ES_tradnl" sz="2400" baseline="-25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_tradnl" sz="2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</a:t>
            </a:r>
            <a:r>
              <a:rPr lang="es-ES_tradnl" sz="24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_tradnl" sz="2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!</a:t>
            </a:r>
          </a:p>
          <a:p>
            <a:pPr lvl="1">
              <a:lnSpc>
                <a:spcPct val="90000"/>
              </a:lnSpc>
              <a:spcBef>
                <a:spcPts val="538"/>
              </a:spcBef>
              <a:buClr>
                <a:srgbClr val="000000"/>
              </a:buClr>
              <a:buSzPct val="100000"/>
              <a:buFont typeface="Times New Roman" pitchFamily="-107" charset="0"/>
              <a:buChar char="–"/>
            </a:pPr>
            <a:r>
              <a:rPr lang="es-ES_tradnl" sz="2800" u="sng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Número de reexpansiones</a:t>
            </a:r>
          </a:p>
          <a:p>
            <a:pPr>
              <a:lnSpc>
                <a:spcPct val="90000"/>
              </a:lnSpc>
              <a:spcBef>
                <a:spcPts val="450"/>
              </a:spcBef>
            </a:pPr>
            <a:r>
              <a:rPr lang="es-ES_tradnl" sz="24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sz="2400" baseline="-25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sz="2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puede que re-expanda más nodos que </a:t>
            </a:r>
            <a:r>
              <a:rPr lang="es-ES_tradnl" sz="24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sz="2400" baseline="-25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_tradnl" sz="2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!</a:t>
            </a:r>
          </a:p>
          <a:p>
            <a:pPr lvl="3"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0000"/>
              <a:buFont typeface="Times New Roman" pitchFamily="-107" charset="0"/>
              <a:buChar char="–"/>
            </a:pPr>
            <a:r>
              <a:rPr lang="es-ES_tradnl" sz="20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Si </a:t>
            </a:r>
            <a:r>
              <a:rPr lang="es-ES_tradnl" sz="2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sz="2000" baseline="-25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sz="20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es consistente seguro que no</a:t>
            </a:r>
          </a:p>
          <a:p>
            <a:pPr lvl="3"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0000"/>
              <a:buFont typeface="Times New Roman" pitchFamily="-107" charset="0"/>
              <a:buChar char="–"/>
            </a:pPr>
            <a:r>
              <a:rPr lang="es-ES_tradnl" sz="20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Si se trabaja con árboles (y no grafos) seguro que no</a:t>
            </a:r>
          </a:p>
          <a:p>
            <a:pPr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Times New Roman" pitchFamily="-107" charset="0"/>
              <a:buChar char="•"/>
            </a:pPr>
            <a:r>
              <a: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Perdida de admisibilidad</a:t>
            </a:r>
          </a:p>
          <a:p>
            <a:pPr lvl="1">
              <a:lnSpc>
                <a:spcPct val="90000"/>
              </a:lnSpc>
              <a:spcBef>
                <a:spcPts val="538"/>
              </a:spcBef>
              <a:buClr>
                <a:srgbClr val="000000"/>
              </a:buClr>
              <a:buSzPct val="100000"/>
              <a:buFont typeface="Times New Roman" pitchFamily="-107" charset="0"/>
              <a:buChar char="–"/>
            </a:pPr>
            <a:r>
              <a:rPr lang="es-ES_tradnl" sz="28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Puede interesar trabajar con heurísticas no admisibles para ganar rapidez.</a:t>
            </a:r>
            <a:endParaRPr lang="es-ES_tradnl" sz="28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Rompecabezas de 8 piezas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_tradnl" smtClean="0"/>
              <a:pPr>
                <a:defRPr/>
              </a:pPr>
              <a:t>31</a:t>
            </a:fld>
            <a:endParaRPr lang="es-ES_tradnl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685800" y="1295400"/>
            <a:ext cx="77724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9200" bIns="0">
            <a:prstTxWarp prst="textNoShape">
              <a:avLst/>
            </a:prstTxWarp>
          </a:bodyPr>
          <a:lstStyle/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sz="20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(coste operaciones = 1)</a:t>
            </a:r>
          </a:p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sz="2000" dirty="0" smtClean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sz="2000" dirty="0" smtClean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sz="2000" dirty="0" smtClean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sz="2000" dirty="0" smtClean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sz="2000" dirty="0" smtClean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77825" indent="-339725">
              <a:spcBef>
                <a:spcPts val="7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sz="32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</a:t>
            </a:r>
            <a:r>
              <a:rPr lang="es-ES_tradnl" sz="3200" baseline="-25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0</a:t>
            </a:r>
            <a:r>
              <a: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</a:t>
            </a:r>
            <a:r>
              <a:rPr lang="es-ES_tradnl" sz="32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= 0   anchura prioritaria, </a:t>
            </a:r>
            <a:r>
              <a:rPr lang="es-ES_tradnl" sz="32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sz="3200" baseline="-25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0</a:t>
            </a:r>
            <a:r>
              <a: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admisible,  </a:t>
            </a:r>
          </a:p>
          <a:p>
            <a:pPr marL="377825" indent="-339725">
              <a:spcBef>
                <a:spcPts val="7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         muchas generaciones y expansiones</a:t>
            </a:r>
          </a:p>
          <a:p>
            <a:pPr marL="377825" indent="-339725">
              <a:spcBef>
                <a:spcPts val="7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dirty="0" smtClean="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  <a:p>
            <a:pPr marL="377825" indent="-339725">
              <a:spcBef>
                <a:spcPts val="7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sz="32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</a:t>
            </a:r>
            <a:r>
              <a:rPr lang="es-ES_tradnl" sz="3200" baseline="-25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</a:t>
            </a:r>
            <a:r>
              <a:rPr lang="es-ES_tradnl" sz="32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= # piezas mal colocadas   </a:t>
            </a:r>
            <a:r>
              <a:rPr lang="es-ES_tradnl" sz="32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sz="3200" baseline="-25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admisible,</a:t>
            </a:r>
          </a:p>
          <a:p>
            <a:pPr marL="377825" indent="-339725">
              <a:spcBef>
                <a:spcPts val="7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sz="32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sz="3200" baseline="-25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mas informado que </a:t>
            </a:r>
            <a:r>
              <a:rPr lang="es-ES_tradnl" sz="32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sz="3200" baseline="-250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0</a:t>
            </a:r>
            <a:r>
              <a: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</a:t>
            </a:r>
            <a:endParaRPr lang="es-ES_tradnl" sz="32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6" name="AutoShape 3"/>
          <p:cNvSpPr>
            <a:spLocks/>
          </p:cNvSpPr>
          <p:nvPr/>
        </p:nvSpPr>
        <p:spPr bwMode="auto">
          <a:xfrm>
            <a:off x="2514600" y="2120900"/>
            <a:ext cx="1143000" cy="1143000"/>
          </a:xfrm>
          <a:prstGeom prst="roundRect">
            <a:avLst>
              <a:gd name="adj" fmla="val 1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895600" y="21209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514600" y="25019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514600" y="28829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276600" y="21209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4800600" y="2120900"/>
            <a:ext cx="1143000" cy="1143000"/>
          </a:xfrm>
          <a:prstGeom prst="roundRect">
            <a:avLst>
              <a:gd name="adj" fmla="val 1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181600" y="21209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4800600" y="25019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800600" y="28829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562600" y="21209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" name="Rectangle 13"/>
          <p:cNvSpPr>
            <a:spLocks/>
          </p:cNvSpPr>
          <p:nvPr/>
        </p:nvSpPr>
        <p:spPr bwMode="auto">
          <a:xfrm>
            <a:off x="2514600" y="2120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2895600" y="2120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3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3276600" y="2501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4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19" name="Rectangle 16"/>
          <p:cNvSpPr>
            <a:spLocks/>
          </p:cNvSpPr>
          <p:nvPr/>
        </p:nvSpPr>
        <p:spPr bwMode="auto">
          <a:xfrm>
            <a:off x="3276600" y="2882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5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0" name="Rectangle 17"/>
          <p:cNvSpPr>
            <a:spLocks/>
          </p:cNvSpPr>
          <p:nvPr/>
        </p:nvSpPr>
        <p:spPr bwMode="auto">
          <a:xfrm>
            <a:off x="3276600" y="2120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1" name="Rectangle 18"/>
          <p:cNvSpPr>
            <a:spLocks/>
          </p:cNvSpPr>
          <p:nvPr/>
        </p:nvSpPr>
        <p:spPr bwMode="auto">
          <a:xfrm>
            <a:off x="2895600" y="2882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6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2" name="Rectangle 19"/>
          <p:cNvSpPr>
            <a:spLocks/>
          </p:cNvSpPr>
          <p:nvPr/>
        </p:nvSpPr>
        <p:spPr bwMode="auto">
          <a:xfrm>
            <a:off x="2514600" y="2882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7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3" name="Rectangle 20"/>
          <p:cNvSpPr>
            <a:spLocks/>
          </p:cNvSpPr>
          <p:nvPr/>
        </p:nvSpPr>
        <p:spPr bwMode="auto">
          <a:xfrm>
            <a:off x="2514600" y="2501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8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4" name="Rectangle 21"/>
          <p:cNvSpPr>
            <a:spLocks/>
          </p:cNvSpPr>
          <p:nvPr/>
        </p:nvSpPr>
        <p:spPr bwMode="auto">
          <a:xfrm>
            <a:off x="4800600" y="2120900"/>
            <a:ext cx="2984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9200" bIns="0">
            <a:prstTxWarp prst="textNoShape">
              <a:avLst/>
            </a:prstTxWarp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5" name="Rectangle 22"/>
          <p:cNvSpPr>
            <a:spLocks/>
          </p:cNvSpPr>
          <p:nvPr/>
        </p:nvSpPr>
        <p:spPr bwMode="auto">
          <a:xfrm>
            <a:off x="5562600" y="2120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3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6" name="Rectangle 23"/>
          <p:cNvSpPr>
            <a:spLocks/>
          </p:cNvSpPr>
          <p:nvPr/>
        </p:nvSpPr>
        <p:spPr bwMode="auto">
          <a:xfrm>
            <a:off x="5181600" y="2120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7" name="Rectangle 24"/>
          <p:cNvSpPr>
            <a:spLocks/>
          </p:cNvSpPr>
          <p:nvPr/>
        </p:nvSpPr>
        <p:spPr bwMode="auto">
          <a:xfrm>
            <a:off x="5562600" y="2501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4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8" name="Rectangle 25"/>
          <p:cNvSpPr>
            <a:spLocks/>
          </p:cNvSpPr>
          <p:nvPr/>
        </p:nvSpPr>
        <p:spPr bwMode="auto">
          <a:xfrm>
            <a:off x="5562600" y="2882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5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9" name="Rectangle 26"/>
          <p:cNvSpPr>
            <a:spLocks/>
          </p:cNvSpPr>
          <p:nvPr/>
        </p:nvSpPr>
        <p:spPr bwMode="auto">
          <a:xfrm>
            <a:off x="5181600" y="2882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6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30" name="Rectangle 27"/>
          <p:cNvSpPr>
            <a:spLocks/>
          </p:cNvSpPr>
          <p:nvPr/>
        </p:nvSpPr>
        <p:spPr bwMode="auto">
          <a:xfrm>
            <a:off x="4800600" y="2882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7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31" name="Rectangle 28"/>
          <p:cNvSpPr>
            <a:spLocks/>
          </p:cNvSpPr>
          <p:nvPr/>
        </p:nvSpPr>
        <p:spPr bwMode="auto">
          <a:xfrm>
            <a:off x="4800600" y="25019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8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3886200" y="27305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3" name="AutoShape 30"/>
          <p:cNvSpPr>
            <a:spLocks/>
          </p:cNvSpPr>
          <p:nvPr/>
        </p:nvSpPr>
        <p:spPr bwMode="auto">
          <a:xfrm>
            <a:off x="622300" y="3517900"/>
            <a:ext cx="1663700" cy="609600"/>
          </a:xfrm>
          <a:prstGeom prst="roundRect">
            <a:avLst>
              <a:gd name="adj" fmla="val 25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" name="AutoShape 31"/>
          <p:cNvSpPr>
            <a:spLocks/>
          </p:cNvSpPr>
          <p:nvPr/>
        </p:nvSpPr>
        <p:spPr bwMode="auto">
          <a:xfrm>
            <a:off x="647700" y="5105400"/>
            <a:ext cx="5143500" cy="609600"/>
          </a:xfrm>
          <a:prstGeom prst="roundRect">
            <a:avLst>
              <a:gd name="adj" fmla="val 25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1"/>
          <p:cNvGrpSpPr>
            <a:grpSpLocks/>
          </p:cNvGrpSpPr>
          <p:nvPr/>
        </p:nvGrpSpPr>
        <p:grpSpPr bwMode="auto">
          <a:xfrm>
            <a:off x="685800" y="1371600"/>
            <a:ext cx="7772400" cy="5715000"/>
            <a:chOff x="0" y="-192"/>
            <a:chExt cx="4896" cy="3600"/>
          </a:xfrm>
        </p:grpSpPr>
        <p:sp>
          <p:nvSpPr>
            <p:cNvPr id="70660" name="Rectangle 2"/>
            <p:cNvSpPr>
              <a:spLocks/>
            </p:cNvSpPr>
            <p:nvPr/>
          </p:nvSpPr>
          <p:spPr bwMode="auto">
            <a:xfrm>
              <a:off x="0" y="-192"/>
              <a:ext cx="4896" cy="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>
              <a:prstTxWarp prst="textNoShape">
                <a:avLst/>
              </a:prstTxWarp>
            </a:bodyPr>
            <a:lstStyle/>
            <a:p>
              <a:pPr marL="377825" indent="-339725"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h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(n) = 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Symbol"/>
                </a:rPr>
                <a:t>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Symbol" pitchFamily="-107" charset="2"/>
                  <a:ea typeface="Symbol" pitchFamily="-107" charset="2"/>
                  <a:cs typeface="Symbol" pitchFamily="-107" charset="2"/>
                  <a:sym typeface="Symbol" pitchFamily="-107" charset="2"/>
                </a:rPr>
                <a:t> 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[1,8]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</a:p>
            <a:p>
              <a:pPr marL="377825" indent="-339725"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endParaRPr lang="es-ES_tradnl" sz="10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  <a:r>
                <a:rPr lang="es-ES_tradnl" sz="28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= distancia entre posición de la pieza </a:t>
              </a:r>
              <a:r>
                <a:rPr lang="es-ES_tradnl" sz="2800" i="1" u="sng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y su posición final (suponiendo camino libre)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i="1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distancia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= número mínimo de movimientos para llevar la pieza de una posición a otra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endParaRPr lang="es-ES_tradnl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3200" baseline="-250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es admisible.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Estadísticamente se comprueba que </a:t>
              </a:r>
              <a:r>
                <a:rPr lang="es-ES_tradnl" sz="28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3200" baseline="-250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es mejor que </a:t>
              </a:r>
              <a:r>
                <a:rPr lang="es-ES_tradnl" sz="28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3200" baseline="-250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*, pero no se puede decir que sea más informado.</a:t>
              </a:r>
              <a:endParaRPr lang="es-ES_tradnl" sz="28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0659" name="AutoShape 3"/>
          <p:cNvSpPr>
            <a:spLocks/>
          </p:cNvSpPr>
          <p:nvPr/>
        </p:nvSpPr>
        <p:spPr bwMode="auto">
          <a:xfrm>
            <a:off x="685800" y="1371600"/>
            <a:ext cx="2814630" cy="685800"/>
          </a:xfrm>
          <a:prstGeom prst="roundRect">
            <a:avLst>
              <a:gd name="adj" fmla="val 2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1509712"/>
          </a:xfrm>
        </p:spPr>
        <p:txBody>
          <a:bodyPr/>
          <a:lstStyle/>
          <a:p>
            <a:r>
              <a:rPr lang="es-ES_tradnl" dirty="0" smtClean="0"/>
              <a:t>Rompecabezas de 8 piezas</a:t>
            </a:r>
            <a:endParaRPr lang="es-ES_tradnl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1"/>
          <p:cNvGrpSpPr>
            <a:grpSpLocks/>
          </p:cNvGrpSpPr>
          <p:nvPr/>
        </p:nvGrpSpPr>
        <p:grpSpPr bwMode="auto">
          <a:xfrm>
            <a:off x="685800" y="1447800"/>
            <a:ext cx="8229600" cy="5930900"/>
            <a:chOff x="0" y="384"/>
            <a:chExt cx="5184" cy="3736"/>
          </a:xfrm>
        </p:grpSpPr>
        <p:sp>
          <p:nvSpPr>
            <p:cNvPr id="72724" name="Rectangle 2"/>
            <p:cNvSpPr>
              <a:spLocks/>
            </p:cNvSpPr>
            <p:nvPr/>
          </p:nvSpPr>
          <p:spPr bwMode="auto">
            <a:xfrm>
              <a:off x="0" y="384"/>
              <a:ext cx="5184" cy="3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>
              <a:prstTxWarp prst="textNoShape">
                <a:avLst/>
              </a:prstTxWarp>
            </a:bodyPr>
            <a:lstStyle/>
            <a:p>
              <a:pPr marL="377825" indent="-339725"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(n) = 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Symbol"/>
                </a:rPr>
                <a:t>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Symbol" pitchFamily="-107" charset="2"/>
                  <a:ea typeface="Symbol" pitchFamily="-107" charset="2"/>
                  <a:cs typeface="Symbol" pitchFamily="-107" charset="2"/>
                  <a:sym typeface="Symbol" pitchFamily="-107" charset="2"/>
                </a:rPr>
                <a:t>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[1,8]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 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+ 3 S(n)      S(n) =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Symbol"/>
                </a:rPr>
                <a:t> 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Symbol" pitchFamily="-107" charset="2"/>
                  <a:ea typeface="Symbol" pitchFamily="-107" charset="2"/>
                  <a:cs typeface="Symbol" pitchFamily="-107" charset="2"/>
                  <a:sym typeface="Symbol" pitchFamily="-107" charset="2"/>
                </a:rPr>
                <a:t>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[1,8]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</a:p>
            <a:p>
              <a:pPr marL="377825" indent="-339725"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endParaRPr lang="es-ES_tradnl" sz="32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        0 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si pieza </a:t>
              </a:r>
              <a:r>
                <a:rPr lang="es-ES_tradnl" sz="2800" i="1" u="sng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no en el centro y sucesora correcta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</a:t>
              </a:r>
              <a:r>
                <a:rPr lang="es-ES_tradnl" sz="28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=      </a:t>
              </a: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 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si pieza </a:t>
              </a:r>
              <a:r>
                <a:rPr lang="es-ES_tradnl" sz="2800" i="1" u="sng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en el centro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			  2 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si pieza </a:t>
              </a:r>
              <a:r>
                <a:rPr lang="es-ES_tradnl" sz="2800" i="1" u="sng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no en el centro y sucesora incorrecta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endParaRPr lang="es-ES_tradnl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					h</a:t>
              </a:r>
              <a:r>
                <a:rPr lang="es-ES_tradnl" sz="2800" baseline="-250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(n)=1+3(2+1) = 10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					h*(n) = 1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2800" baseline="-250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no se puede comparar con </a:t>
              </a:r>
              <a:r>
                <a:rPr lang="es-ES_tradnl" sz="28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2800" baseline="-250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o </a:t>
              </a:r>
              <a:r>
                <a:rPr lang="es-ES_tradnl" sz="28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2800" baseline="-25000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pero va más rápido (aunque la </a:t>
              </a:r>
              <a:r>
                <a:rPr lang="es-ES_tradnl" sz="2800" i="1" dirty="0" err="1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  <a:r>
                <a:rPr lang="es-ES_tradnl" sz="2800" dirty="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a calcular requiera más tiempo).</a:t>
              </a:r>
              <a:endParaRPr lang="es-ES_tradnl" sz="28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2707" name="AutoShape 3"/>
          <p:cNvSpPr>
            <a:spLocks/>
          </p:cNvSpPr>
          <p:nvPr/>
        </p:nvSpPr>
        <p:spPr bwMode="auto">
          <a:xfrm>
            <a:off x="685800" y="1447800"/>
            <a:ext cx="4114800" cy="685800"/>
          </a:xfrm>
          <a:prstGeom prst="roundRect">
            <a:avLst>
              <a:gd name="adj" fmla="val 2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600200" y="2667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2709" name="AutoShape 5"/>
          <p:cNvSpPr>
            <a:spLocks/>
          </p:cNvSpPr>
          <p:nvPr/>
        </p:nvSpPr>
        <p:spPr bwMode="auto">
          <a:xfrm>
            <a:off x="685800" y="4572000"/>
            <a:ext cx="1143000" cy="1143000"/>
          </a:xfrm>
          <a:prstGeom prst="roundRect">
            <a:avLst>
              <a:gd name="adj" fmla="val 1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066800" y="45720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685800" y="49530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685800" y="53340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447800" y="45720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2714" name="Rectangle 10"/>
          <p:cNvSpPr>
            <a:spLocks/>
          </p:cNvSpPr>
          <p:nvPr/>
        </p:nvSpPr>
        <p:spPr bwMode="auto">
          <a:xfrm>
            <a:off x="685800" y="4572000"/>
            <a:ext cx="2984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9200" bIns="0">
            <a:prstTxWarp prst="textNoShape">
              <a:avLst/>
            </a:prstTxWarp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5" name="Rectangle 11"/>
          <p:cNvSpPr>
            <a:spLocks/>
          </p:cNvSpPr>
          <p:nvPr/>
        </p:nvSpPr>
        <p:spPr bwMode="auto">
          <a:xfrm>
            <a:off x="1447800" y="45720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3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6" name="Rectangle 12"/>
          <p:cNvSpPr>
            <a:spLocks/>
          </p:cNvSpPr>
          <p:nvPr/>
        </p:nvSpPr>
        <p:spPr bwMode="auto">
          <a:xfrm>
            <a:off x="1066800" y="49530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7" name="Rectangle 13"/>
          <p:cNvSpPr>
            <a:spLocks/>
          </p:cNvSpPr>
          <p:nvPr/>
        </p:nvSpPr>
        <p:spPr bwMode="auto">
          <a:xfrm>
            <a:off x="1447800" y="49530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4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8" name="Rectangle 14"/>
          <p:cNvSpPr>
            <a:spLocks/>
          </p:cNvSpPr>
          <p:nvPr/>
        </p:nvSpPr>
        <p:spPr bwMode="auto">
          <a:xfrm>
            <a:off x="1447800" y="53340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5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9" name="Rectangle 15"/>
          <p:cNvSpPr>
            <a:spLocks/>
          </p:cNvSpPr>
          <p:nvPr/>
        </p:nvSpPr>
        <p:spPr bwMode="auto">
          <a:xfrm>
            <a:off x="1066800" y="53340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6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0" name="Rectangle 16"/>
          <p:cNvSpPr>
            <a:spLocks/>
          </p:cNvSpPr>
          <p:nvPr/>
        </p:nvSpPr>
        <p:spPr bwMode="auto">
          <a:xfrm>
            <a:off x="685800" y="53340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7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1" name="Rectangle 17"/>
          <p:cNvSpPr>
            <a:spLocks/>
          </p:cNvSpPr>
          <p:nvPr/>
        </p:nvSpPr>
        <p:spPr bwMode="auto">
          <a:xfrm>
            <a:off x="685800" y="4953000"/>
            <a:ext cx="154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8</a:t>
            </a:r>
            <a:endParaRPr lang="es-ES_tradnl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2" name="Rectangle 18"/>
          <p:cNvSpPr>
            <a:spLocks/>
          </p:cNvSpPr>
          <p:nvPr/>
        </p:nvSpPr>
        <p:spPr bwMode="auto">
          <a:xfrm>
            <a:off x="5638800" y="4533900"/>
            <a:ext cx="4458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z="660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}</a:t>
            </a:r>
            <a:endParaRPr lang="es-ES_tradnl" sz="660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3" name="Rectangle 19"/>
          <p:cNvSpPr>
            <a:spLocks/>
          </p:cNvSpPr>
          <p:nvPr/>
        </p:nvSpPr>
        <p:spPr bwMode="auto">
          <a:xfrm>
            <a:off x="6096000" y="4914900"/>
            <a:ext cx="2189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z="240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sz="2400" baseline="-2500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3</a:t>
            </a:r>
            <a:r>
              <a:rPr lang="es-ES_tradnl" sz="240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*no admisible</a:t>
            </a:r>
            <a:endParaRPr lang="es-ES_tradnl" sz="240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1509712"/>
          </a:xfrm>
        </p:spPr>
        <p:txBody>
          <a:bodyPr/>
          <a:lstStyle/>
          <a:p>
            <a:r>
              <a:rPr lang="es-ES_tradnl" dirty="0" smtClean="0"/>
              <a:t>Rompecabezas de 8 piezas</a:t>
            </a:r>
            <a:endParaRPr lang="es-ES_tradnl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38113"/>
            <a:ext cx="7772400" cy="12858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mtClean="0"/>
              <a:t>Óptimo con limitación de memoria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23988"/>
            <a:ext cx="7772400" cy="5434012"/>
          </a:xfrm>
        </p:spPr>
        <p:txBody>
          <a:bodyPr rIns="39200"/>
          <a:lstStyle/>
          <a:p>
            <a:pPr marL="377825" indent="-339725" eaLnBrk="1" hangingPunct="1">
              <a:spcBef>
                <a:spcPct val="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El algoritmo A* resuelve problemas en los que es necesario encontrar la </a:t>
            </a:r>
            <a:r>
              <a:rPr lang="es-ES" sz="2400" b="1" dirty="0" smtClean="0"/>
              <a:t>mejor solución</a:t>
            </a:r>
            <a:r>
              <a:rPr lang="es-ES" sz="2400" dirty="0" smtClean="0"/>
              <a:t>.</a:t>
            </a:r>
          </a:p>
          <a:p>
            <a:pPr marL="377825" indent="-339725" eaLnBrk="1" hangingPunct="1"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Su </a:t>
            </a:r>
            <a:r>
              <a:rPr lang="es-ES" sz="2400" b="1" dirty="0" smtClean="0"/>
              <a:t>coste</a:t>
            </a:r>
            <a:r>
              <a:rPr lang="es-ES" sz="2400" dirty="0" smtClean="0"/>
              <a:t> en espacio y tiempo en el caso medio es mejor que los algoritmos de búsqueda ciega si el heurístico es adecuado.</a:t>
            </a:r>
          </a:p>
          <a:p>
            <a:pPr marL="377825" indent="-339725" eaLnBrk="1" hangingPunct="1"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Existen problemas en los que la </a:t>
            </a:r>
            <a:r>
              <a:rPr lang="es-ES" sz="2400" b="1" dirty="0" smtClean="0"/>
              <a:t>dimensión del espacio de búsqueda</a:t>
            </a:r>
            <a:r>
              <a:rPr lang="es-ES" sz="2400" dirty="0" smtClean="0"/>
              <a:t> no permite su solución con A*.</a:t>
            </a:r>
          </a:p>
          <a:p>
            <a:pPr marL="377825" indent="-339725" eaLnBrk="1" hangingPunct="1"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Existen algoritmos que permiten obtener el óptimo </a:t>
            </a:r>
            <a:r>
              <a:rPr lang="es-ES" sz="2400" b="1" dirty="0" smtClean="0"/>
              <a:t>limitando la memoria</a:t>
            </a:r>
            <a:r>
              <a:rPr lang="es-ES" sz="2400" dirty="0" smtClean="0"/>
              <a:t> usada:</a:t>
            </a:r>
          </a:p>
          <a:p>
            <a:pPr marL="777875" lvl="1" indent="-282575" eaLnBrk="1" hangingPunct="1">
              <a:buClr>
                <a:srgbClr val="000000"/>
              </a:buClr>
              <a:buFont typeface="Arial" pitchFamily="-107" charset="0"/>
              <a:buChar char="–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A*PI</a:t>
            </a:r>
          </a:p>
          <a:p>
            <a:pPr marL="777875" lvl="1" indent="-282575" eaLnBrk="1" hangingPunct="1">
              <a:buClr>
                <a:srgbClr val="000000"/>
              </a:buClr>
              <a:buFont typeface="Arial" pitchFamily="-107" charset="0"/>
              <a:buChar char="–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Primero el mejor recursivo</a:t>
            </a:r>
          </a:p>
          <a:p>
            <a:pPr marL="777875" lvl="1" indent="-282575" eaLnBrk="1" hangingPunct="1">
              <a:buClr>
                <a:srgbClr val="000000"/>
              </a:buClr>
              <a:buFont typeface="Arial" pitchFamily="-107" charset="0"/>
              <a:buChar char="–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A* con limitación de memoria (MA*)</a:t>
            </a:r>
            <a:endParaRPr lang="es-ES" sz="2400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1413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mtClean="0"/>
              <a:t>A*PI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76803" name="Rectangle 2"/>
          <p:cNvSpPr>
            <a:spLocks/>
          </p:cNvSpPr>
          <p:nvPr/>
        </p:nvSpPr>
        <p:spPr bwMode="auto">
          <a:xfrm>
            <a:off x="571472" y="1142984"/>
            <a:ext cx="71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39200" bIns="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A* en profundidad iterativa es similar a PI (es decir iteración de búsqueda en profundidad con un límite en la búsqueda).</a:t>
            </a:r>
          </a:p>
          <a:p>
            <a:pPr>
              <a:buClr>
                <a:srgbClr val="000000"/>
              </a:buClr>
              <a:buSzPct val="100000"/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PI el límite lo daba una cota máxima en la profundidad.</a:t>
            </a:r>
          </a:p>
          <a:p>
            <a:pPr>
              <a:buClr>
                <a:srgbClr val="000000"/>
              </a:buClr>
              <a:buSzPct val="100000"/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A</a:t>
            </a:r>
            <a:r>
              <a:rPr lang="es-ES" baseline="300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</a:t>
            </a: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PI el límite lo da una cota máxima sobre el valor de la función </a:t>
            </a:r>
            <a:r>
              <a:rPr lang="es-ES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f.</a:t>
            </a:r>
          </a:p>
          <a:p>
            <a:pPr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rgbClr val="34309D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¡Ojo! La búsqueda es una BPP normal y corriente, el heurístico </a:t>
            </a:r>
            <a:r>
              <a:rPr lang="es-ES" i="1" dirty="0" smtClean="0">
                <a:solidFill>
                  <a:srgbClr val="34309D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</a:t>
            </a:r>
            <a:r>
              <a:rPr lang="es-ES" dirty="0" smtClean="0">
                <a:solidFill>
                  <a:srgbClr val="34309D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sólo se utiliza para podar.</a:t>
            </a:r>
          </a:p>
          <a:p>
            <a:pPr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s-ES" sz="2400" dirty="0" smtClean="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  <a:p>
            <a:pPr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Empezamos con corte = </a:t>
            </a:r>
            <a:r>
              <a:rPr lang="es-ES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 </a:t>
            </a: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(inicial)</a:t>
            </a:r>
            <a:endParaRPr lang="es-ES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grpSp>
        <p:nvGrpSpPr>
          <p:cNvPr id="76804" name="Group 3"/>
          <p:cNvGrpSpPr>
            <a:grpSpLocks/>
          </p:cNvGrpSpPr>
          <p:nvPr/>
        </p:nvGrpSpPr>
        <p:grpSpPr bwMode="auto">
          <a:xfrm>
            <a:off x="4054475" y="3143248"/>
            <a:ext cx="647700" cy="495300"/>
            <a:chOff x="0" y="0"/>
            <a:chExt cx="408" cy="312"/>
          </a:xfrm>
        </p:grpSpPr>
        <p:sp>
          <p:nvSpPr>
            <p:cNvPr id="76848" name="AutoShape 4"/>
            <p:cNvSpPr>
              <a:spLocks/>
            </p:cNvSpPr>
            <p:nvPr/>
          </p:nvSpPr>
          <p:spPr bwMode="auto">
            <a:xfrm>
              <a:off x="0" y="84"/>
              <a:ext cx="408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49" name="Rectangle 5"/>
            <p:cNvSpPr>
              <a:spLocks/>
            </p:cNvSpPr>
            <p:nvPr/>
          </p:nvSpPr>
          <p:spPr bwMode="auto">
            <a:xfrm>
              <a:off x="50" y="0"/>
              <a:ext cx="307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0+2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05" name="Group 6"/>
          <p:cNvGrpSpPr>
            <a:grpSpLocks/>
          </p:cNvGrpSpPr>
          <p:nvPr/>
        </p:nvGrpSpPr>
        <p:grpSpPr bwMode="auto">
          <a:xfrm>
            <a:off x="4067175" y="3829048"/>
            <a:ext cx="660400" cy="495300"/>
            <a:chOff x="0" y="0"/>
            <a:chExt cx="416" cy="312"/>
          </a:xfrm>
        </p:grpSpPr>
        <p:sp>
          <p:nvSpPr>
            <p:cNvPr id="76846" name="AutoShape 7"/>
            <p:cNvSpPr>
              <a:spLocks/>
            </p:cNvSpPr>
            <p:nvPr/>
          </p:nvSpPr>
          <p:spPr bwMode="auto">
            <a:xfrm>
              <a:off x="0" y="84"/>
              <a:ext cx="416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47" name="Rectangle 8"/>
            <p:cNvSpPr>
              <a:spLocks/>
            </p:cNvSpPr>
            <p:nvPr/>
          </p:nvSpPr>
          <p:spPr bwMode="auto">
            <a:xfrm>
              <a:off x="51" y="0"/>
              <a:ext cx="313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1+2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06" name="Group 9"/>
          <p:cNvGrpSpPr>
            <a:grpSpLocks/>
          </p:cNvGrpSpPr>
          <p:nvPr/>
        </p:nvGrpSpPr>
        <p:grpSpPr bwMode="auto">
          <a:xfrm>
            <a:off x="3951288" y="4362448"/>
            <a:ext cx="635000" cy="495300"/>
            <a:chOff x="0" y="0"/>
            <a:chExt cx="400" cy="312"/>
          </a:xfrm>
        </p:grpSpPr>
        <p:sp>
          <p:nvSpPr>
            <p:cNvPr id="76844" name="AutoShape 10"/>
            <p:cNvSpPr>
              <a:spLocks/>
            </p:cNvSpPr>
            <p:nvPr/>
          </p:nvSpPr>
          <p:spPr bwMode="auto">
            <a:xfrm>
              <a:off x="0" y="84"/>
              <a:ext cx="400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45" name="Rectangle 11"/>
            <p:cNvSpPr>
              <a:spLocks/>
            </p:cNvSpPr>
            <p:nvPr/>
          </p:nvSpPr>
          <p:spPr bwMode="auto">
            <a:xfrm>
              <a:off x="49" y="0"/>
              <a:ext cx="3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07" name="Group 12"/>
          <p:cNvGrpSpPr>
            <a:grpSpLocks/>
          </p:cNvGrpSpPr>
          <p:nvPr/>
        </p:nvGrpSpPr>
        <p:grpSpPr bwMode="auto">
          <a:xfrm>
            <a:off x="3951288" y="4894260"/>
            <a:ext cx="635000" cy="495300"/>
            <a:chOff x="0" y="0"/>
            <a:chExt cx="400" cy="312"/>
          </a:xfrm>
        </p:grpSpPr>
        <p:sp>
          <p:nvSpPr>
            <p:cNvPr id="76842" name="AutoShape 13"/>
            <p:cNvSpPr>
              <a:spLocks/>
            </p:cNvSpPr>
            <p:nvPr/>
          </p:nvSpPr>
          <p:spPr bwMode="auto">
            <a:xfrm>
              <a:off x="0" y="85"/>
              <a:ext cx="400" cy="144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43" name="Rectangle 14"/>
            <p:cNvSpPr>
              <a:spLocks/>
            </p:cNvSpPr>
            <p:nvPr/>
          </p:nvSpPr>
          <p:spPr bwMode="auto">
            <a:xfrm>
              <a:off x="49" y="0"/>
              <a:ext cx="3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6808" name="Line 15"/>
          <p:cNvSpPr>
            <a:spLocks noChangeShapeType="1"/>
          </p:cNvSpPr>
          <p:nvPr/>
        </p:nvSpPr>
        <p:spPr bwMode="auto">
          <a:xfrm flipH="1">
            <a:off x="4343400" y="4735510"/>
            <a:ext cx="1588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76809" name="Group 16"/>
          <p:cNvGrpSpPr>
            <a:grpSpLocks/>
          </p:cNvGrpSpPr>
          <p:nvPr/>
        </p:nvGrpSpPr>
        <p:grpSpPr bwMode="auto">
          <a:xfrm>
            <a:off x="3063875" y="3829048"/>
            <a:ext cx="622300" cy="495300"/>
            <a:chOff x="0" y="0"/>
            <a:chExt cx="392" cy="312"/>
          </a:xfrm>
        </p:grpSpPr>
        <p:sp>
          <p:nvSpPr>
            <p:cNvPr id="76840" name="AutoShape 17"/>
            <p:cNvSpPr>
              <a:spLocks/>
            </p:cNvSpPr>
            <p:nvPr/>
          </p:nvSpPr>
          <p:spPr bwMode="auto">
            <a:xfrm>
              <a:off x="0" y="84"/>
              <a:ext cx="392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41" name="Rectangle 18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10" name="Group 19"/>
          <p:cNvGrpSpPr>
            <a:grpSpLocks/>
          </p:cNvGrpSpPr>
          <p:nvPr/>
        </p:nvGrpSpPr>
        <p:grpSpPr bwMode="auto">
          <a:xfrm>
            <a:off x="3063875" y="4362448"/>
            <a:ext cx="622300" cy="495300"/>
            <a:chOff x="0" y="0"/>
            <a:chExt cx="392" cy="312"/>
          </a:xfrm>
        </p:grpSpPr>
        <p:sp>
          <p:nvSpPr>
            <p:cNvPr id="76838" name="AutoShape 20"/>
            <p:cNvSpPr>
              <a:spLocks/>
            </p:cNvSpPr>
            <p:nvPr/>
          </p:nvSpPr>
          <p:spPr bwMode="auto">
            <a:xfrm>
              <a:off x="0" y="84"/>
              <a:ext cx="392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39" name="Rectangle 21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11" name="Group 22"/>
          <p:cNvGrpSpPr>
            <a:grpSpLocks/>
          </p:cNvGrpSpPr>
          <p:nvPr/>
        </p:nvGrpSpPr>
        <p:grpSpPr bwMode="auto">
          <a:xfrm>
            <a:off x="3063875" y="4894260"/>
            <a:ext cx="622300" cy="495300"/>
            <a:chOff x="0" y="0"/>
            <a:chExt cx="392" cy="312"/>
          </a:xfrm>
        </p:grpSpPr>
        <p:sp>
          <p:nvSpPr>
            <p:cNvPr id="76836" name="AutoShape 23"/>
            <p:cNvSpPr>
              <a:spLocks/>
            </p:cNvSpPr>
            <p:nvPr/>
          </p:nvSpPr>
          <p:spPr bwMode="auto">
            <a:xfrm>
              <a:off x="0" y="85"/>
              <a:ext cx="392" cy="144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37" name="Rectangle 24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6812" name="Line 25"/>
          <p:cNvSpPr>
            <a:spLocks noChangeShapeType="1"/>
          </p:cNvSpPr>
          <p:nvPr/>
        </p:nvSpPr>
        <p:spPr bwMode="auto">
          <a:xfrm>
            <a:off x="3292475" y="4190998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13" name="Line 26"/>
          <p:cNvSpPr>
            <a:spLocks noChangeShapeType="1"/>
          </p:cNvSpPr>
          <p:nvPr/>
        </p:nvSpPr>
        <p:spPr bwMode="auto">
          <a:xfrm>
            <a:off x="3292475" y="4724398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14" name="Line 27"/>
          <p:cNvSpPr>
            <a:spLocks noChangeShapeType="1"/>
          </p:cNvSpPr>
          <p:nvPr/>
        </p:nvSpPr>
        <p:spPr bwMode="auto">
          <a:xfrm>
            <a:off x="3292475" y="5257798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15" name="Line 28"/>
          <p:cNvSpPr>
            <a:spLocks noChangeShapeType="1"/>
          </p:cNvSpPr>
          <p:nvPr/>
        </p:nvSpPr>
        <p:spPr bwMode="auto">
          <a:xfrm flipH="1">
            <a:off x="3289300" y="3505198"/>
            <a:ext cx="10731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76816" name="Group 29"/>
          <p:cNvGrpSpPr>
            <a:grpSpLocks/>
          </p:cNvGrpSpPr>
          <p:nvPr/>
        </p:nvGrpSpPr>
        <p:grpSpPr bwMode="auto">
          <a:xfrm>
            <a:off x="2897188" y="6037260"/>
            <a:ext cx="622300" cy="495300"/>
            <a:chOff x="0" y="0"/>
            <a:chExt cx="392" cy="312"/>
          </a:xfrm>
        </p:grpSpPr>
        <p:sp>
          <p:nvSpPr>
            <p:cNvPr id="76834" name="AutoShape 30"/>
            <p:cNvSpPr>
              <a:spLocks/>
            </p:cNvSpPr>
            <p:nvPr/>
          </p:nvSpPr>
          <p:spPr bwMode="auto">
            <a:xfrm>
              <a:off x="0" y="85"/>
              <a:ext cx="392" cy="144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35" name="Rectangle 31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5+0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17" name="Group 32"/>
          <p:cNvGrpSpPr>
            <a:grpSpLocks/>
          </p:cNvGrpSpPr>
          <p:nvPr/>
        </p:nvGrpSpPr>
        <p:grpSpPr bwMode="auto">
          <a:xfrm>
            <a:off x="3951288" y="5429248"/>
            <a:ext cx="635000" cy="495300"/>
            <a:chOff x="0" y="0"/>
            <a:chExt cx="400" cy="312"/>
          </a:xfrm>
        </p:grpSpPr>
        <p:sp>
          <p:nvSpPr>
            <p:cNvPr id="76832" name="AutoShape 33"/>
            <p:cNvSpPr>
              <a:spLocks/>
            </p:cNvSpPr>
            <p:nvPr/>
          </p:nvSpPr>
          <p:spPr bwMode="auto">
            <a:xfrm>
              <a:off x="0" y="84"/>
              <a:ext cx="400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33" name="Rectangle 34"/>
            <p:cNvSpPr>
              <a:spLocks/>
            </p:cNvSpPr>
            <p:nvPr/>
          </p:nvSpPr>
          <p:spPr bwMode="auto">
            <a:xfrm>
              <a:off x="49" y="0"/>
              <a:ext cx="3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4+0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18" name="Group 35"/>
          <p:cNvGrpSpPr>
            <a:grpSpLocks/>
          </p:cNvGrpSpPr>
          <p:nvPr/>
        </p:nvGrpSpPr>
        <p:grpSpPr bwMode="auto">
          <a:xfrm>
            <a:off x="2871788" y="5429248"/>
            <a:ext cx="647700" cy="495300"/>
            <a:chOff x="0" y="0"/>
            <a:chExt cx="408" cy="312"/>
          </a:xfrm>
        </p:grpSpPr>
        <p:sp>
          <p:nvSpPr>
            <p:cNvPr id="76830" name="AutoShape 36"/>
            <p:cNvSpPr>
              <a:spLocks/>
            </p:cNvSpPr>
            <p:nvPr/>
          </p:nvSpPr>
          <p:spPr bwMode="auto">
            <a:xfrm>
              <a:off x="0" y="84"/>
              <a:ext cx="408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31" name="Rectangle 37"/>
            <p:cNvSpPr>
              <a:spLocks/>
            </p:cNvSpPr>
            <p:nvPr/>
          </p:nvSpPr>
          <p:spPr bwMode="auto">
            <a:xfrm>
              <a:off x="50" y="0"/>
              <a:ext cx="307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4+1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6819" name="Line 38"/>
          <p:cNvSpPr>
            <a:spLocks noChangeShapeType="1"/>
          </p:cNvSpPr>
          <p:nvPr/>
        </p:nvSpPr>
        <p:spPr bwMode="auto">
          <a:xfrm>
            <a:off x="3292475" y="579119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20" name="Rectangle 39"/>
          <p:cNvSpPr>
            <a:spLocks/>
          </p:cNvSpPr>
          <p:nvPr/>
        </p:nvSpPr>
        <p:spPr bwMode="auto">
          <a:xfrm>
            <a:off x="2911475" y="6400798"/>
            <a:ext cx="741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i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Objetivo </a:t>
            </a:r>
            <a:endParaRPr lang="es-ES" sz="1400" i="1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6821" name="Rectangle 40"/>
          <p:cNvSpPr>
            <a:spLocks/>
          </p:cNvSpPr>
          <p:nvPr/>
        </p:nvSpPr>
        <p:spPr bwMode="auto">
          <a:xfrm>
            <a:off x="4054475" y="5867398"/>
            <a:ext cx="741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i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Objetivo </a:t>
            </a:r>
            <a:endParaRPr lang="es-ES" sz="1400" i="1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6822" name="AutoShape 41"/>
          <p:cNvSpPr>
            <a:spLocks/>
          </p:cNvSpPr>
          <p:nvPr/>
        </p:nvSpPr>
        <p:spPr bwMode="auto">
          <a:xfrm>
            <a:off x="428596" y="1066800"/>
            <a:ext cx="7267604" cy="1862134"/>
          </a:xfrm>
          <a:prstGeom prst="roundRect">
            <a:avLst>
              <a:gd name="adj" fmla="val 10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23" name="Line 42"/>
          <p:cNvSpPr>
            <a:spLocks noChangeShapeType="1"/>
          </p:cNvSpPr>
          <p:nvPr/>
        </p:nvSpPr>
        <p:spPr bwMode="auto">
          <a:xfrm flipH="1">
            <a:off x="4343400" y="4202110"/>
            <a:ext cx="1588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24" name="Line 43"/>
          <p:cNvSpPr>
            <a:spLocks noChangeShapeType="1"/>
          </p:cNvSpPr>
          <p:nvPr/>
        </p:nvSpPr>
        <p:spPr bwMode="auto">
          <a:xfrm flipH="1">
            <a:off x="4343400" y="351631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25" name="Line 44"/>
          <p:cNvSpPr>
            <a:spLocks noChangeShapeType="1"/>
          </p:cNvSpPr>
          <p:nvPr/>
        </p:nvSpPr>
        <p:spPr bwMode="auto">
          <a:xfrm flipH="1">
            <a:off x="4343400" y="5268910"/>
            <a:ext cx="1588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29" name="Rectangle 47"/>
          <p:cNvSpPr>
            <a:spLocks/>
          </p:cNvSpPr>
          <p:nvPr/>
        </p:nvSpPr>
        <p:spPr bwMode="auto">
          <a:xfrm>
            <a:off x="5357818" y="3214686"/>
            <a:ext cx="7365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39200" bIns="0" anchor="ctr">
            <a:prstTxWarp prst="textNoShape">
              <a:avLst/>
            </a:prstTxWarp>
            <a:spAutoFit/>
          </a:bodyPr>
          <a:lstStyle/>
          <a:p>
            <a:pPr marL="38100" algn="ctr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20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g + h</a:t>
            </a:r>
            <a:endParaRPr lang="es-ES" sz="20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6827" name="Rectangle 48"/>
          <p:cNvSpPr>
            <a:spLocks/>
          </p:cNvSpPr>
          <p:nvPr/>
        </p:nvSpPr>
        <p:spPr bwMode="auto">
          <a:xfrm>
            <a:off x="6072198" y="3214686"/>
            <a:ext cx="22454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2000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(orden de expansión)</a:t>
            </a:r>
            <a:endParaRPr lang="es-ES" sz="2000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1413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mtClean="0"/>
              <a:t>A*PI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76803" name="Rectangle 2"/>
          <p:cNvSpPr>
            <a:spLocks/>
          </p:cNvSpPr>
          <p:nvPr/>
        </p:nvSpPr>
        <p:spPr bwMode="auto">
          <a:xfrm>
            <a:off x="571472" y="1142984"/>
            <a:ext cx="71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39200" bIns="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A* en profundidad iterativa es similar a PI (es decir iteración de búsqueda en profundidad con un límite en la búsqueda).</a:t>
            </a:r>
          </a:p>
          <a:p>
            <a:pPr>
              <a:buClr>
                <a:srgbClr val="000000"/>
              </a:buClr>
              <a:buSzPct val="100000"/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PI el límite lo daba una cota máxima en la profundidad.</a:t>
            </a:r>
          </a:p>
          <a:p>
            <a:pPr>
              <a:buClr>
                <a:srgbClr val="000000"/>
              </a:buClr>
              <a:buSzPct val="100000"/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A</a:t>
            </a:r>
            <a:r>
              <a:rPr lang="es-ES" baseline="300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</a:t>
            </a: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PI el límite lo da una cota máxima sobre el valor de la función </a:t>
            </a:r>
            <a:r>
              <a:rPr lang="es-ES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f.</a:t>
            </a:r>
          </a:p>
          <a:p>
            <a:pPr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rgbClr val="34309D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¡Ojo! La búsqueda es una BPP normal y corriente, el heurístico </a:t>
            </a:r>
            <a:r>
              <a:rPr lang="es-ES" i="1" dirty="0" smtClean="0">
                <a:solidFill>
                  <a:srgbClr val="34309D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</a:t>
            </a:r>
            <a:r>
              <a:rPr lang="es-ES" dirty="0" smtClean="0">
                <a:solidFill>
                  <a:srgbClr val="34309D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sólo se utiliza para podar.</a:t>
            </a:r>
          </a:p>
          <a:p>
            <a:pPr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s-ES" sz="2400" dirty="0" smtClean="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  <a:p>
            <a:pPr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Empezamos con corte = </a:t>
            </a:r>
            <a:r>
              <a:rPr lang="es-ES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 </a:t>
            </a: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(inicial)</a:t>
            </a:r>
            <a:endParaRPr lang="es-ES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54475" y="3143248"/>
            <a:ext cx="647700" cy="495300"/>
            <a:chOff x="0" y="0"/>
            <a:chExt cx="408" cy="312"/>
          </a:xfrm>
        </p:grpSpPr>
        <p:sp>
          <p:nvSpPr>
            <p:cNvPr id="76848" name="AutoShape 4"/>
            <p:cNvSpPr>
              <a:spLocks/>
            </p:cNvSpPr>
            <p:nvPr/>
          </p:nvSpPr>
          <p:spPr bwMode="auto">
            <a:xfrm>
              <a:off x="0" y="84"/>
              <a:ext cx="408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49" name="Rectangle 5"/>
            <p:cNvSpPr>
              <a:spLocks/>
            </p:cNvSpPr>
            <p:nvPr/>
          </p:nvSpPr>
          <p:spPr bwMode="auto">
            <a:xfrm>
              <a:off x="50" y="0"/>
              <a:ext cx="307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0+2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067175" y="3829048"/>
            <a:ext cx="660400" cy="495300"/>
            <a:chOff x="0" y="0"/>
            <a:chExt cx="416" cy="312"/>
          </a:xfrm>
        </p:grpSpPr>
        <p:sp>
          <p:nvSpPr>
            <p:cNvPr id="76846" name="AutoShape 7"/>
            <p:cNvSpPr>
              <a:spLocks/>
            </p:cNvSpPr>
            <p:nvPr/>
          </p:nvSpPr>
          <p:spPr bwMode="auto">
            <a:xfrm>
              <a:off x="0" y="84"/>
              <a:ext cx="416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47" name="Rectangle 8"/>
            <p:cNvSpPr>
              <a:spLocks/>
            </p:cNvSpPr>
            <p:nvPr/>
          </p:nvSpPr>
          <p:spPr bwMode="auto">
            <a:xfrm>
              <a:off x="51" y="0"/>
              <a:ext cx="313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1+2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951288" y="4362448"/>
            <a:ext cx="635000" cy="495300"/>
            <a:chOff x="0" y="0"/>
            <a:chExt cx="400" cy="312"/>
          </a:xfrm>
        </p:grpSpPr>
        <p:sp>
          <p:nvSpPr>
            <p:cNvPr id="76844" name="AutoShape 10"/>
            <p:cNvSpPr>
              <a:spLocks/>
            </p:cNvSpPr>
            <p:nvPr/>
          </p:nvSpPr>
          <p:spPr bwMode="auto">
            <a:xfrm>
              <a:off x="0" y="84"/>
              <a:ext cx="400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45" name="Rectangle 11"/>
            <p:cNvSpPr>
              <a:spLocks/>
            </p:cNvSpPr>
            <p:nvPr/>
          </p:nvSpPr>
          <p:spPr bwMode="auto">
            <a:xfrm>
              <a:off x="49" y="0"/>
              <a:ext cx="3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951288" y="4894260"/>
            <a:ext cx="635000" cy="495300"/>
            <a:chOff x="0" y="0"/>
            <a:chExt cx="400" cy="312"/>
          </a:xfrm>
        </p:grpSpPr>
        <p:sp>
          <p:nvSpPr>
            <p:cNvPr id="76842" name="AutoShape 13"/>
            <p:cNvSpPr>
              <a:spLocks/>
            </p:cNvSpPr>
            <p:nvPr/>
          </p:nvSpPr>
          <p:spPr bwMode="auto">
            <a:xfrm>
              <a:off x="0" y="85"/>
              <a:ext cx="400" cy="144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43" name="Rectangle 14"/>
            <p:cNvSpPr>
              <a:spLocks/>
            </p:cNvSpPr>
            <p:nvPr/>
          </p:nvSpPr>
          <p:spPr bwMode="auto">
            <a:xfrm>
              <a:off x="49" y="0"/>
              <a:ext cx="3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6808" name="Line 15"/>
          <p:cNvSpPr>
            <a:spLocks noChangeShapeType="1"/>
          </p:cNvSpPr>
          <p:nvPr/>
        </p:nvSpPr>
        <p:spPr bwMode="auto">
          <a:xfrm flipH="1">
            <a:off x="4343400" y="4735510"/>
            <a:ext cx="1588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063875" y="3829048"/>
            <a:ext cx="622300" cy="495300"/>
            <a:chOff x="0" y="0"/>
            <a:chExt cx="392" cy="312"/>
          </a:xfrm>
        </p:grpSpPr>
        <p:sp>
          <p:nvSpPr>
            <p:cNvPr id="76840" name="AutoShape 17"/>
            <p:cNvSpPr>
              <a:spLocks/>
            </p:cNvSpPr>
            <p:nvPr/>
          </p:nvSpPr>
          <p:spPr bwMode="auto">
            <a:xfrm>
              <a:off x="0" y="84"/>
              <a:ext cx="392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41" name="Rectangle 18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063875" y="4362448"/>
            <a:ext cx="622300" cy="495300"/>
            <a:chOff x="0" y="0"/>
            <a:chExt cx="392" cy="312"/>
          </a:xfrm>
        </p:grpSpPr>
        <p:sp>
          <p:nvSpPr>
            <p:cNvPr id="76838" name="AutoShape 20"/>
            <p:cNvSpPr>
              <a:spLocks/>
            </p:cNvSpPr>
            <p:nvPr/>
          </p:nvSpPr>
          <p:spPr bwMode="auto">
            <a:xfrm>
              <a:off x="0" y="84"/>
              <a:ext cx="392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39" name="Rectangle 21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3063875" y="4894260"/>
            <a:ext cx="622300" cy="495300"/>
            <a:chOff x="0" y="0"/>
            <a:chExt cx="392" cy="312"/>
          </a:xfrm>
        </p:grpSpPr>
        <p:sp>
          <p:nvSpPr>
            <p:cNvPr id="76836" name="AutoShape 23"/>
            <p:cNvSpPr>
              <a:spLocks/>
            </p:cNvSpPr>
            <p:nvPr/>
          </p:nvSpPr>
          <p:spPr bwMode="auto">
            <a:xfrm>
              <a:off x="0" y="85"/>
              <a:ext cx="392" cy="144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37" name="Rectangle 24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6812" name="Line 25"/>
          <p:cNvSpPr>
            <a:spLocks noChangeShapeType="1"/>
          </p:cNvSpPr>
          <p:nvPr/>
        </p:nvSpPr>
        <p:spPr bwMode="auto">
          <a:xfrm>
            <a:off x="3292475" y="4190998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13" name="Line 26"/>
          <p:cNvSpPr>
            <a:spLocks noChangeShapeType="1"/>
          </p:cNvSpPr>
          <p:nvPr/>
        </p:nvSpPr>
        <p:spPr bwMode="auto">
          <a:xfrm>
            <a:off x="3292475" y="4724398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14" name="Line 27"/>
          <p:cNvSpPr>
            <a:spLocks noChangeShapeType="1"/>
          </p:cNvSpPr>
          <p:nvPr/>
        </p:nvSpPr>
        <p:spPr bwMode="auto">
          <a:xfrm>
            <a:off x="3292475" y="5257798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15" name="Line 28"/>
          <p:cNvSpPr>
            <a:spLocks noChangeShapeType="1"/>
          </p:cNvSpPr>
          <p:nvPr/>
        </p:nvSpPr>
        <p:spPr bwMode="auto">
          <a:xfrm flipH="1">
            <a:off x="3289300" y="3505198"/>
            <a:ext cx="10731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2897188" y="6037260"/>
            <a:ext cx="622300" cy="495300"/>
            <a:chOff x="0" y="0"/>
            <a:chExt cx="392" cy="312"/>
          </a:xfrm>
        </p:grpSpPr>
        <p:sp>
          <p:nvSpPr>
            <p:cNvPr id="76834" name="AutoShape 30"/>
            <p:cNvSpPr>
              <a:spLocks/>
            </p:cNvSpPr>
            <p:nvPr/>
          </p:nvSpPr>
          <p:spPr bwMode="auto">
            <a:xfrm>
              <a:off x="0" y="85"/>
              <a:ext cx="392" cy="144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35" name="Rectangle 31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5+0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3951288" y="5429248"/>
            <a:ext cx="635000" cy="495300"/>
            <a:chOff x="0" y="0"/>
            <a:chExt cx="400" cy="312"/>
          </a:xfrm>
        </p:grpSpPr>
        <p:sp>
          <p:nvSpPr>
            <p:cNvPr id="76832" name="AutoShape 33"/>
            <p:cNvSpPr>
              <a:spLocks/>
            </p:cNvSpPr>
            <p:nvPr/>
          </p:nvSpPr>
          <p:spPr bwMode="auto">
            <a:xfrm>
              <a:off x="0" y="84"/>
              <a:ext cx="400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33" name="Rectangle 34"/>
            <p:cNvSpPr>
              <a:spLocks/>
            </p:cNvSpPr>
            <p:nvPr/>
          </p:nvSpPr>
          <p:spPr bwMode="auto">
            <a:xfrm>
              <a:off x="49" y="0"/>
              <a:ext cx="3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4+0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2871788" y="5429248"/>
            <a:ext cx="647700" cy="495300"/>
            <a:chOff x="0" y="0"/>
            <a:chExt cx="408" cy="312"/>
          </a:xfrm>
        </p:grpSpPr>
        <p:sp>
          <p:nvSpPr>
            <p:cNvPr id="76830" name="AutoShape 36"/>
            <p:cNvSpPr>
              <a:spLocks/>
            </p:cNvSpPr>
            <p:nvPr/>
          </p:nvSpPr>
          <p:spPr bwMode="auto">
            <a:xfrm>
              <a:off x="0" y="84"/>
              <a:ext cx="408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831" name="Rectangle 37"/>
            <p:cNvSpPr>
              <a:spLocks/>
            </p:cNvSpPr>
            <p:nvPr/>
          </p:nvSpPr>
          <p:spPr bwMode="auto">
            <a:xfrm>
              <a:off x="50" y="0"/>
              <a:ext cx="307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4+1</a:t>
              </a:r>
              <a:endPara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6819" name="Line 38"/>
          <p:cNvSpPr>
            <a:spLocks noChangeShapeType="1"/>
          </p:cNvSpPr>
          <p:nvPr/>
        </p:nvSpPr>
        <p:spPr bwMode="auto">
          <a:xfrm>
            <a:off x="3292475" y="579119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20" name="Rectangle 39"/>
          <p:cNvSpPr>
            <a:spLocks/>
          </p:cNvSpPr>
          <p:nvPr/>
        </p:nvSpPr>
        <p:spPr bwMode="auto">
          <a:xfrm>
            <a:off x="2911475" y="6400798"/>
            <a:ext cx="741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i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Objetivo </a:t>
            </a:r>
            <a:endParaRPr lang="es-ES" sz="1400" i="1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6821" name="Rectangle 40"/>
          <p:cNvSpPr>
            <a:spLocks/>
          </p:cNvSpPr>
          <p:nvPr/>
        </p:nvSpPr>
        <p:spPr bwMode="auto">
          <a:xfrm>
            <a:off x="4054475" y="5867398"/>
            <a:ext cx="741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i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Objetivo </a:t>
            </a:r>
            <a:endParaRPr lang="es-ES" sz="1400" i="1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6822" name="AutoShape 41"/>
          <p:cNvSpPr>
            <a:spLocks/>
          </p:cNvSpPr>
          <p:nvPr/>
        </p:nvSpPr>
        <p:spPr bwMode="auto">
          <a:xfrm>
            <a:off x="428596" y="1066800"/>
            <a:ext cx="7267604" cy="1862134"/>
          </a:xfrm>
          <a:prstGeom prst="roundRect">
            <a:avLst>
              <a:gd name="adj" fmla="val 10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23" name="Line 42"/>
          <p:cNvSpPr>
            <a:spLocks noChangeShapeType="1"/>
          </p:cNvSpPr>
          <p:nvPr/>
        </p:nvSpPr>
        <p:spPr bwMode="auto">
          <a:xfrm flipH="1">
            <a:off x="4343400" y="4202110"/>
            <a:ext cx="1588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24" name="Line 43"/>
          <p:cNvSpPr>
            <a:spLocks noChangeShapeType="1"/>
          </p:cNvSpPr>
          <p:nvPr/>
        </p:nvSpPr>
        <p:spPr bwMode="auto">
          <a:xfrm flipH="1">
            <a:off x="4343400" y="351631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25" name="Line 44"/>
          <p:cNvSpPr>
            <a:spLocks noChangeShapeType="1"/>
          </p:cNvSpPr>
          <p:nvPr/>
        </p:nvSpPr>
        <p:spPr bwMode="auto">
          <a:xfrm flipH="1">
            <a:off x="4343400" y="5268910"/>
            <a:ext cx="1588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6829" name="Rectangle 47"/>
          <p:cNvSpPr>
            <a:spLocks/>
          </p:cNvSpPr>
          <p:nvPr/>
        </p:nvSpPr>
        <p:spPr bwMode="auto">
          <a:xfrm>
            <a:off x="5357818" y="3214686"/>
            <a:ext cx="7365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39200" bIns="0" anchor="ctr">
            <a:prstTxWarp prst="textNoShape">
              <a:avLst/>
            </a:prstTxWarp>
            <a:spAutoFit/>
          </a:bodyPr>
          <a:lstStyle/>
          <a:p>
            <a:pPr marL="38100" algn="ctr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20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g + h</a:t>
            </a:r>
            <a:endParaRPr lang="es-ES" sz="20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6827" name="Rectangle 48"/>
          <p:cNvSpPr>
            <a:spLocks/>
          </p:cNvSpPr>
          <p:nvPr/>
        </p:nvSpPr>
        <p:spPr bwMode="auto">
          <a:xfrm>
            <a:off x="6072198" y="3214686"/>
            <a:ext cx="22454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2000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(orden de expansión)</a:t>
            </a:r>
            <a:endParaRPr lang="es-ES" sz="2000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48" name="Rectangle 35"/>
          <p:cNvSpPr>
            <a:spLocks/>
          </p:cNvSpPr>
          <p:nvPr/>
        </p:nvSpPr>
        <p:spPr bwMode="auto">
          <a:xfrm>
            <a:off x="4731536" y="3257727"/>
            <a:ext cx="6262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(1,3,8)</a:t>
            </a:r>
          </a:p>
        </p:txBody>
      </p:sp>
      <p:sp>
        <p:nvSpPr>
          <p:cNvPr id="49" name="Rectangle 36"/>
          <p:cNvSpPr>
            <a:spLocks/>
          </p:cNvSpPr>
          <p:nvPr/>
        </p:nvSpPr>
        <p:spPr bwMode="auto">
          <a:xfrm>
            <a:off x="2378075" y="3983844"/>
            <a:ext cx="62628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(2,4,9)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n-US" sz="1600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(5,10)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n-US" sz="1600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(11)</a:t>
            </a:r>
          </a:p>
        </p:txBody>
      </p:sp>
      <p:sp>
        <p:nvSpPr>
          <p:cNvPr id="50" name="Rectangle 37"/>
          <p:cNvSpPr>
            <a:spLocks/>
          </p:cNvSpPr>
          <p:nvPr/>
        </p:nvSpPr>
        <p:spPr bwMode="auto">
          <a:xfrm>
            <a:off x="4711394" y="3991467"/>
            <a:ext cx="626282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(</a:t>
            </a:r>
            <a:r>
              <a:rPr lang="en-US" sz="1600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6,12)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n-US" sz="1600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(7,13)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n-US" sz="1600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(14)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n-US" sz="1600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600" i="1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(15)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90600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/>
              <a:t>Algoritmo A*PI</a:t>
            </a:r>
            <a:endParaRPr lang="es-ES" dirty="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78851" name="Rectangle 2"/>
          <p:cNvSpPr>
            <a:spLocks/>
          </p:cNvSpPr>
          <p:nvPr/>
        </p:nvSpPr>
        <p:spPr bwMode="auto">
          <a:xfrm>
            <a:off x="1752600" y="928670"/>
            <a:ext cx="521568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b="1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Algoritmo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A*PI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prof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=f(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Estado_inicial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b="1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</a:t>
            </a:r>
            <a:r>
              <a:rPr lang="es-ES" sz="1600" b="1" i="1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Mientrasno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es_final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?(Actual) </a:t>
            </a:r>
            <a:r>
              <a:rPr lang="es-ES" sz="1600" b="1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hacer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Est_abiertos.insertar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Estado_inicial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Actual=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Est_abiertos.primero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b="1" i="1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Mientrasno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es_final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?(Actual) </a:t>
            </a:r>
            <a:r>
              <a:rPr lang="es-ES" sz="1600" b="1" i="1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yno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Est_abiertos.vacía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?() </a:t>
            </a:r>
            <a:r>
              <a:rPr lang="es-ES" sz="1600" b="1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hacer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Est_abiertos.borrar_primero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Est_cerrados.insertar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(Actual)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Hijos=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generar_sucesores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(Actual,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prof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Hijos=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tratar_repetidos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(Hijos,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Est_cerrados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,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Est_abiertos.insertar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(Hijos)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  Actual=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Est_abiertos.primero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b="1" i="1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fMientras</a:t>
            </a:r>
            <a:endParaRPr lang="es-ES" sz="1600" b="1" i="1" dirty="0" smtClean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prof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=prof+1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</a:t>
            </a:r>
            <a:r>
              <a:rPr lang="es-ES" sz="1600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Est_abiertos.incializa</a:t>
            </a:r>
            <a:r>
              <a:rPr lang="es-ES" sz="16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()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b="1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</a:t>
            </a:r>
            <a:r>
              <a:rPr lang="es-ES" sz="1600" b="1" i="1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fMientras</a:t>
            </a:r>
            <a:endParaRPr lang="es-ES" sz="1600" b="1" i="1" dirty="0" smtClean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600" b="1" i="1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fAlgoritmo</a:t>
            </a:r>
            <a:endParaRPr lang="es-ES" sz="1600" b="1" i="1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8852" name="Rectangle 3"/>
          <p:cNvSpPr>
            <a:spLocks/>
          </p:cNvSpPr>
          <p:nvPr/>
        </p:nvSpPr>
        <p:spPr bwMode="auto">
          <a:xfrm>
            <a:off x="609600" y="5191125"/>
            <a:ext cx="78613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9200" bIns="0">
            <a:prstTxWarp prst="textNoShape">
              <a:avLst/>
            </a:prstTxWarp>
          </a:bodyPr>
          <a:lstStyle/>
          <a:p>
            <a:pPr marL="342900" indent="-342900"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La función </a:t>
            </a:r>
            <a:r>
              <a:rPr lang="es-ES" i="1" dirty="0" err="1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generar_sucesores</a:t>
            </a: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sólo </a:t>
            </a:r>
            <a:r>
              <a:rPr lang="es-ES" b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genera</a:t>
            </a: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aquellos con una </a:t>
            </a:r>
            <a:r>
              <a:rPr lang="es-ES" i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</a:t>
            </a: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menor o igual a la del limite de la iteración.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La estructura de abiertos es ahora una pila (búsqueda en profundidad).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Tener en cuenta que si se tratan los nodos repetidos el ahorro en espacio es nulo.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b="1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Sólo se guarda en memoria el camino (la rama del árbol) actual</a:t>
            </a:r>
            <a:r>
              <a:rPr lang="es-ES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.</a:t>
            </a:r>
            <a:endParaRPr lang="es-ES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8853" name="AutoShape 4"/>
          <p:cNvSpPr>
            <a:spLocks/>
          </p:cNvSpPr>
          <p:nvPr/>
        </p:nvSpPr>
        <p:spPr bwMode="auto">
          <a:xfrm>
            <a:off x="1752600" y="914400"/>
            <a:ext cx="5638800" cy="4170363"/>
          </a:xfrm>
          <a:prstGeom prst="roundRect">
            <a:avLst>
              <a:gd name="adj" fmla="val 3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325"/>
            <a:ext cx="7772400" cy="1371600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/>
              <a:t>Otros algoritmos con limitación de memoria</a:t>
            </a:r>
            <a:endParaRPr lang="es-ES" dirty="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31925"/>
            <a:ext cx="7772400" cy="5426075"/>
          </a:xfrm>
        </p:spPr>
        <p:txBody>
          <a:bodyPr rIns="39200"/>
          <a:lstStyle/>
          <a:p>
            <a:pPr marL="377825" indent="-339725" eaLnBrk="1" hangingPunct="1">
              <a:spcBef>
                <a:spcPct val="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smtClean="0"/>
              <a:t>Las reexpansiones de A*PI pueden suponer un elevado coste temporal.</a:t>
            </a:r>
          </a:p>
          <a:p>
            <a:pPr marL="377825" indent="-339725" eaLnBrk="1" hangingPunct="1"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smtClean="0"/>
              <a:t>Hay algoritmos que, en general, re-expanden menos nodos.</a:t>
            </a:r>
          </a:p>
          <a:p>
            <a:pPr marL="377825" indent="-339725" eaLnBrk="1" hangingPunct="1"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smtClean="0"/>
              <a:t>Su funcionamiento se basa en eliminar los nodos menos prometedores y guardar información que permita re-expandirlos (si fuera necesario).</a:t>
            </a:r>
          </a:p>
          <a:p>
            <a:pPr marL="377825" indent="-339725" eaLnBrk="1" hangingPunct="1"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smtClean="0"/>
              <a:t>Ejemplos:</a:t>
            </a:r>
          </a:p>
          <a:p>
            <a:pPr marL="777875" lvl="1" indent="-282575" eaLnBrk="1" hangingPunct="1">
              <a:buClr>
                <a:srgbClr val="000000"/>
              </a:buClr>
              <a:buFont typeface="Arial" pitchFamily="-107" charset="0"/>
              <a:buChar char="–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smtClean="0"/>
              <a:t>Primero el mejor recursivo</a:t>
            </a:r>
          </a:p>
          <a:p>
            <a:pPr marL="777875" lvl="1" indent="-282575" eaLnBrk="1" hangingPunct="1">
              <a:buClr>
                <a:srgbClr val="000000"/>
              </a:buClr>
              <a:buFont typeface="Arial" pitchFamily="-107" charset="0"/>
              <a:buChar char="–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smtClean="0"/>
              <a:t>A* con limitación de memoria (MA*)</a:t>
            </a:r>
            <a:endParaRPr lang="es-ES" sz="240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Primero el mejor recursivo</a:t>
            </a:r>
            <a:endParaRPr 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Es una implementación recursiva de </a:t>
            </a:r>
            <a:r>
              <a:rPr lang="es-ES" i="1" dirty="0" smtClean="0"/>
              <a:t>Primero el mejor</a:t>
            </a:r>
            <a:r>
              <a:rPr lang="es-ES" dirty="0" smtClean="0"/>
              <a:t> con coste lineal en espacio O(</a:t>
            </a:r>
            <a:r>
              <a:rPr lang="es-ES" dirty="0" err="1" smtClean="0"/>
              <a:t>rp</a:t>
            </a:r>
            <a:r>
              <a:rPr lang="es-ES" dirty="0" smtClean="0"/>
              <a:t>).</a:t>
            </a:r>
          </a:p>
          <a:p>
            <a:r>
              <a:rPr lang="es-ES" dirty="0" smtClean="0"/>
              <a:t>Olvida una rama cuando su coste supera la mejor alternativa.</a:t>
            </a:r>
          </a:p>
          <a:p>
            <a:r>
              <a:rPr lang="es-ES" dirty="0" smtClean="0"/>
              <a:t>El coste de la rama olvidada se almacena en el padre como su nuevo coste.</a:t>
            </a:r>
          </a:p>
        </p:txBody>
      </p:sp>
      <p:sp>
        <p:nvSpPr>
          <p:cNvPr id="829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1740-88A6-174B-81AC-3A20DB0F975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2949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732DC01A-1D8E-C64C-ACB1-1D041F7072C8}" type="slidenum">
              <a:rPr lang="en-US" sz="14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pPr algn="ctr"/>
              <a:t>39</a:t>
            </a:fld>
            <a:endParaRPr lang="en-US" sz="1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1"/>
          <p:cNvSpPr>
            <a:spLocks noChangeShapeType="1"/>
          </p:cNvSpPr>
          <p:nvPr/>
        </p:nvSpPr>
        <p:spPr bwMode="auto">
          <a:xfrm>
            <a:off x="396875" y="3303588"/>
            <a:ext cx="990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9459" name="Group 2"/>
          <p:cNvGrpSpPr>
            <a:grpSpLocks/>
          </p:cNvGrpSpPr>
          <p:nvPr/>
        </p:nvGrpSpPr>
        <p:grpSpPr bwMode="auto">
          <a:xfrm>
            <a:off x="774700" y="2998788"/>
            <a:ext cx="233363" cy="303212"/>
            <a:chOff x="0" y="0"/>
            <a:chExt cx="146" cy="191"/>
          </a:xfrm>
        </p:grpSpPr>
        <p:sp>
          <p:nvSpPr>
            <p:cNvPr id="19565" name="AutoShape 3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66" name="Rectangle 4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774700" y="2693988"/>
            <a:ext cx="233363" cy="303212"/>
            <a:chOff x="0" y="0"/>
            <a:chExt cx="146" cy="191"/>
          </a:xfrm>
        </p:grpSpPr>
        <p:sp>
          <p:nvSpPr>
            <p:cNvPr id="19563" name="AutoShape 6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64" name="Rectangle 7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771525" y="2389188"/>
            <a:ext cx="242888" cy="303212"/>
            <a:chOff x="0" y="0"/>
            <a:chExt cx="152" cy="191"/>
          </a:xfrm>
        </p:grpSpPr>
        <p:sp>
          <p:nvSpPr>
            <p:cNvPr id="19561" name="AutoShape 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62" name="Rectangle 1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9462" name="Group 11"/>
          <p:cNvGrpSpPr>
            <a:grpSpLocks/>
          </p:cNvGrpSpPr>
          <p:nvPr/>
        </p:nvGrpSpPr>
        <p:grpSpPr bwMode="auto">
          <a:xfrm>
            <a:off x="777875" y="2084388"/>
            <a:ext cx="228600" cy="303212"/>
            <a:chOff x="0" y="0"/>
            <a:chExt cx="144" cy="191"/>
          </a:xfrm>
        </p:grpSpPr>
        <p:sp>
          <p:nvSpPr>
            <p:cNvPr id="19559" name="AutoShape 12"/>
            <p:cNvSpPr>
              <a:spLocks/>
            </p:cNvSpPr>
            <p:nvPr/>
          </p:nvSpPr>
          <p:spPr bwMode="auto">
            <a:xfrm>
              <a:off x="0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60" name="Rectangle 13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9463" name="Group 14"/>
          <p:cNvGrpSpPr>
            <a:grpSpLocks/>
          </p:cNvGrpSpPr>
          <p:nvPr/>
        </p:nvGrpSpPr>
        <p:grpSpPr bwMode="auto">
          <a:xfrm>
            <a:off x="777875" y="1779588"/>
            <a:ext cx="227013" cy="303212"/>
            <a:chOff x="0" y="0"/>
            <a:chExt cx="143" cy="191"/>
          </a:xfrm>
        </p:grpSpPr>
        <p:sp>
          <p:nvSpPr>
            <p:cNvPr id="19557" name="AutoShape 15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58" name="Rectangle 16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9464" name="Group 17"/>
          <p:cNvGrpSpPr>
            <a:grpSpLocks/>
          </p:cNvGrpSpPr>
          <p:nvPr/>
        </p:nvGrpSpPr>
        <p:grpSpPr bwMode="auto">
          <a:xfrm>
            <a:off x="771525" y="1474788"/>
            <a:ext cx="242888" cy="303212"/>
            <a:chOff x="0" y="0"/>
            <a:chExt cx="152" cy="191"/>
          </a:xfrm>
        </p:grpSpPr>
        <p:sp>
          <p:nvSpPr>
            <p:cNvPr id="19555" name="AutoShape 1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56" name="Rectangle 1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9465" name="Group 20"/>
          <p:cNvGrpSpPr>
            <a:grpSpLocks/>
          </p:cNvGrpSpPr>
          <p:nvPr/>
        </p:nvGrpSpPr>
        <p:grpSpPr bwMode="auto">
          <a:xfrm>
            <a:off x="771525" y="1169988"/>
            <a:ext cx="242888" cy="303212"/>
            <a:chOff x="0" y="0"/>
            <a:chExt cx="152" cy="191"/>
          </a:xfrm>
        </p:grpSpPr>
        <p:sp>
          <p:nvSpPr>
            <p:cNvPr id="19553" name="AutoShape 21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54" name="Rectangle 22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19466" name="Group 23"/>
          <p:cNvGrpSpPr>
            <a:grpSpLocks/>
          </p:cNvGrpSpPr>
          <p:nvPr/>
        </p:nvGrpSpPr>
        <p:grpSpPr bwMode="auto">
          <a:xfrm>
            <a:off x="771525" y="865188"/>
            <a:ext cx="242888" cy="303212"/>
            <a:chOff x="0" y="0"/>
            <a:chExt cx="152" cy="191"/>
          </a:xfrm>
        </p:grpSpPr>
        <p:sp>
          <p:nvSpPr>
            <p:cNvPr id="19551" name="AutoShape 2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52" name="Rectangle 2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19467" name="Rectangle 26"/>
          <p:cNvSpPr>
            <a:spLocks/>
          </p:cNvSpPr>
          <p:nvPr/>
        </p:nvSpPr>
        <p:spPr bwMode="auto">
          <a:xfrm>
            <a:off x="227013" y="3390900"/>
            <a:ext cx="12160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inicial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H1 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H2 = -28</a:t>
            </a:r>
          </a:p>
        </p:txBody>
      </p:sp>
      <p:grpSp>
        <p:nvGrpSpPr>
          <p:cNvPr id="19468" name="Group 27"/>
          <p:cNvGrpSpPr>
            <a:grpSpLocks/>
          </p:cNvGrpSpPr>
          <p:nvPr/>
        </p:nvGrpSpPr>
        <p:grpSpPr bwMode="auto">
          <a:xfrm>
            <a:off x="3044825" y="3009900"/>
            <a:ext cx="233363" cy="303213"/>
            <a:chOff x="0" y="0"/>
            <a:chExt cx="146" cy="191"/>
          </a:xfrm>
        </p:grpSpPr>
        <p:sp>
          <p:nvSpPr>
            <p:cNvPr id="19549" name="AutoShape 28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50" name="Rectangle 29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9469" name="Group 30"/>
          <p:cNvGrpSpPr>
            <a:grpSpLocks/>
          </p:cNvGrpSpPr>
          <p:nvPr/>
        </p:nvGrpSpPr>
        <p:grpSpPr bwMode="auto">
          <a:xfrm>
            <a:off x="3044825" y="2705100"/>
            <a:ext cx="233363" cy="303213"/>
            <a:chOff x="0" y="0"/>
            <a:chExt cx="146" cy="191"/>
          </a:xfrm>
        </p:grpSpPr>
        <p:sp>
          <p:nvSpPr>
            <p:cNvPr id="19547" name="AutoShape 31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48" name="Rectangle 32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9470" name="Group 33"/>
          <p:cNvGrpSpPr>
            <a:grpSpLocks/>
          </p:cNvGrpSpPr>
          <p:nvPr/>
        </p:nvGrpSpPr>
        <p:grpSpPr bwMode="auto">
          <a:xfrm>
            <a:off x="3040063" y="2400300"/>
            <a:ext cx="242887" cy="303213"/>
            <a:chOff x="0" y="0"/>
            <a:chExt cx="152" cy="191"/>
          </a:xfrm>
        </p:grpSpPr>
        <p:sp>
          <p:nvSpPr>
            <p:cNvPr id="19545" name="AutoShape 3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46" name="Rectangle 3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9471" name="Group 36"/>
          <p:cNvGrpSpPr>
            <a:grpSpLocks/>
          </p:cNvGrpSpPr>
          <p:nvPr/>
        </p:nvGrpSpPr>
        <p:grpSpPr bwMode="auto">
          <a:xfrm>
            <a:off x="3048000" y="2095500"/>
            <a:ext cx="227013" cy="303213"/>
            <a:chOff x="0" y="0"/>
            <a:chExt cx="143" cy="191"/>
          </a:xfrm>
        </p:grpSpPr>
        <p:sp>
          <p:nvSpPr>
            <p:cNvPr id="19543" name="AutoShape 37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44" name="Rectangle 38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9472" name="Group 39"/>
          <p:cNvGrpSpPr>
            <a:grpSpLocks/>
          </p:cNvGrpSpPr>
          <p:nvPr/>
        </p:nvGrpSpPr>
        <p:grpSpPr bwMode="auto">
          <a:xfrm>
            <a:off x="3048000" y="1790700"/>
            <a:ext cx="227013" cy="303213"/>
            <a:chOff x="0" y="0"/>
            <a:chExt cx="143" cy="191"/>
          </a:xfrm>
        </p:grpSpPr>
        <p:sp>
          <p:nvSpPr>
            <p:cNvPr id="19541" name="AutoShape 40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42" name="Rectangle 41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9473" name="Group 42"/>
          <p:cNvGrpSpPr>
            <a:grpSpLocks/>
          </p:cNvGrpSpPr>
          <p:nvPr/>
        </p:nvGrpSpPr>
        <p:grpSpPr bwMode="auto">
          <a:xfrm>
            <a:off x="3040063" y="1485900"/>
            <a:ext cx="242887" cy="303213"/>
            <a:chOff x="0" y="0"/>
            <a:chExt cx="152" cy="191"/>
          </a:xfrm>
        </p:grpSpPr>
        <p:sp>
          <p:nvSpPr>
            <p:cNvPr id="19539" name="AutoShape 4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40" name="Rectangle 4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9474" name="Group 45"/>
          <p:cNvGrpSpPr>
            <a:grpSpLocks/>
          </p:cNvGrpSpPr>
          <p:nvPr/>
        </p:nvGrpSpPr>
        <p:grpSpPr bwMode="auto">
          <a:xfrm>
            <a:off x="3040063" y="1181100"/>
            <a:ext cx="242887" cy="303213"/>
            <a:chOff x="0" y="0"/>
            <a:chExt cx="152" cy="191"/>
          </a:xfrm>
        </p:grpSpPr>
        <p:sp>
          <p:nvSpPr>
            <p:cNvPr id="19537" name="AutoShape 46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38" name="Rectangle 47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19475" name="Group 48"/>
          <p:cNvGrpSpPr>
            <a:grpSpLocks/>
          </p:cNvGrpSpPr>
          <p:nvPr/>
        </p:nvGrpSpPr>
        <p:grpSpPr bwMode="auto">
          <a:xfrm>
            <a:off x="2506663" y="3009900"/>
            <a:ext cx="242887" cy="303213"/>
            <a:chOff x="0" y="0"/>
            <a:chExt cx="152" cy="191"/>
          </a:xfrm>
        </p:grpSpPr>
        <p:sp>
          <p:nvSpPr>
            <p:cNvPr id="19535" name="AutoShape 4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36" name="Rectangle 5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19476" name="Rectangle 51"/>
          <p:cNvSpPr>
            <a:spLocks/>
          </p:cNvSpPr>
          <p:nvPr/>
        </p:nvSpPr>
        <p:spPr bwMode="auto">
          <a:xfrm>
            <a:off x="2514600" y="3390900"/>
            <a:ext cx="771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H1 =  ?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H2 = ?</a:t>
            </a:r>
          </a:p>
        </p:txBody>
      </p:sp>
      <p:sp>
        <p:nvSpPr>
          <p:cNvPr id="19477" name="Line 52"/>
          <p:cNvSpPr>
            <a:spLocks noChangeShapeType="1"/>
          </p:cNvSpPr>
          <p:nvPr/>
        </p:nvSpPr>
        <p:spPr bwMode="auto">
          <a:xfrm>
            <a:off x="2286000" y="3314700"/>
            <a:ext cx="1828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9478" name="Group 53"/>
          <p:cNvGrpSpPr>
            <a:grpSpLocks/>
          </p:cNvGrpSpPr>
          <p:nvPr/>
        </p:nvGrpSpPr>
        <p:grpSpPr bwMode="auto">
          <a:xfrm>
            <a:off x="5864225" y="3009900"/>
            <a:ext cx="233363" cy="303213"/>
            <a:chOff x="0" y="0"/>
            <a:chExt cx="146" cy="191"/>
          </a:xfrm>
        </p:grpSpPr>
        <p:sp>
          <p:nvSpPr>
            <p:cNvPr id="19533" name="AutoShape 54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34" name="Rectangle 55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9479" name="Group 56"/>
          <p:cNvGrpSpPr>
            <a:grpSpLocks/>
          </p:cNvGrpSpPr>
          <p:nvPr/>
        </p:nvGrpSpPr>
        <p:grpSpPr bwMode="auto">
          <a:xfrm>
            <a:off x="5864225" y="2705100"/>
            <a:ext cx="233363" cy="303213"/>
            <a:chOff x="0" y="0"/>
            <a:chExt cx="146" cy="191"/>
          </a:xfrm>
        </p:grpSpPr>
        <p:sp>
          <p:nvSpPr>
            <p:cNvPr id="19531" name="AutoShape 5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32" name="Rectangle 5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9480" name="Group 59"/>
          <p:cNvGrpSpPr>
            <a:grpSpLocks/>
          </p:cNvGrpSpPr>
          <p:nvPr/>
        </p:nvGrpSpPr>
        <p:grpSpPr bwMode="auto">
          <a:xfrm>
            <a:off x="5859463" y="2400300"/>
            <a:ext cx="242887" cy="303213"/>
            <a:chOff x="0" y="0"/>
            <a:chExt cx="152" cy="191"/>
          </a:xfrm>
        </p:grpSpPr>
        <p:sp>
          <p:nvSpPr>
            <p:cNvPr id="19529" name="AutoShape 60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30" name="Rectangle 61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9481" name="Group 62"/>
          <p:cNvGrpSpPr>
            <a:grpSpLocks/>
          </p:cNvGrpSpPr>
          <p:nvPr/>
        </p:nvGrpSpPr>
        <p:grpSpPr bwMode="auto">
          <a:xfrm>
            <a:off x="5868988" y="2095500"/>
            <a:ext cx="227012" cy="303213"/>
            <a:chOff x="0" y="0"/>
            <a:chExt cx="143" cy="191"/>
          </a:xfrm>
        </p:grpSpPr>
        <p:sp>
          <p:nvSpPr>
            <p:cNvPr id="19527" name="AutoShape 63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28" name="Rectangle 64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9482" name="Group 65"/>
          <p:cNvGrpSpPr>
            <a:grpSpLocks/>
          </p:cNvGrpSpPr>
          <p:nvPr/>
        </p:nvGrpSpPr>
        <p:grpSpPr bwMode="auto">
          <a:xfrm>
            <a:off x="5867400" y="1790700"/>
            <a:ext cx="227013" cy="303213"/>
            <a:chOff x="0" y="0"/>
            <a:chExt cx="143" cy="191"/>
          </a:xfrm>
        </p:grpSpPr>
        <p:sp>
          <p:nvSpPr>
            <p:cNvPr id="19525" name="AutoShape 6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26" name="Rectangle 67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9483" name="Group 68"/>
          <p:cNvGrpSpPr>
            <a:grpSpLocks/>
          </p:cNvGrpSpPr>
          <p:nvPr/>
        </p:nvGrpSpPr>
        <p:grpSpPr bwMode="auto">
          <a:xfrm>
            <a:off x="5859463" y="1485900"/>
            <a:ext cx="242887" cy="303213"/>
            <a:chOff x="0" y="0"/>
            <a:chExt cx="152" cy="191"/>
          </a:xfrm>
        </p:grpSpPr>
        <p:sp>
          <p:nvSpPr>
            <p:cNvPr id="19523" name="AutoShape 6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24" name="Rectangle 7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9484" name="Group 71"/>
          <p:cNvGrpSpPr>
            <a:grpSpLocks/>
          </p:cNvGrpSpPr>
          <p:nvPr/>
        </p:nvGrpSpPr>
        <p:grpSpPr bwMode="auto">
          <a:xfrm>
            <a:off x="5326063" y="3009900"/>
            <a:ext cx="242887" cy="303213"/>
            <a:chOff x="0" y="0"/>
            <a:chExt cx="152" cy="191"/>
          </a:xfrm>
        </p:grpSpPr>
        <p:sp>
          <p:nvSpPr>
            <p:cNvPr id="19521" name="AutoShape 7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22" name="Rectangle 7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19485" name="Rectangle 74"/>
          <p:cNvSpPr>
            <a:spLocks/>
          </p:cNvSpPr>
          <p:nvPr/>
        </p:nvSpPr>
        <p:spPr bwMode="auto">
          <a:xfrm>
            <a:off x="5334000" y="3390900"/>
            <a:ext cx="771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H1 =  ?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H2 = ?</a:t>
            </a:r>
          </a:p>
        </p:txBody>
      </p:sp>
      <p:sp>
        <p:nvSpPr>
          <p:cNvPr id="19486" name="Line 75"/>
          <p:cNvSpPr>
            <a:spLocks noChangeShapeType="1"/>
          </p:cNvSpPr>
          <p:nvPr/>
        </p:nvSpPr>
        <p:spPr bwMode="auto">
          <a:xfrm>
            <a:off x="5105400" y="3314700"/>
            <a:ext cx="1828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9487" name="Group 76"/>
          <p:cNvGrpSpPr>
            <a:grpSpLocks/>
          </p:cNvGrpSpPr>
          <p:nvPr/>
        </p:nvGrpSpPr>
        <p:grpSpPr bwMode="auto">
          <a:xfrm>
            <a:off x="4949825" y="5981700"/>
            <a:ext cx="233363" cy="303213"/>
            <a:chOff x="0" y="0"/>
            <a:chExt cx="146" cy="191"/>
          </a:xfrm>
        </p:grpSpPr>
        <p:sp>
          <p:nvSpPr>
            <p:cNvPr id="19519" name="AutoShape 7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20" name="Rectangle 7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9488" name="Group 79"/>
          <p:cNvGrpSpPr>
            <a:grpSpLocks/>
          </p:cNvGrpSpPr>
          <p:nvPr/>
        </p:nvGrpSpPr>
        <p:grpSpPr bwMode="auto">
          <a:xfrm>
            <a:off x="4949825" y="5676900"/>
            <a:ext cx="233363" cy="303213"/>
            <a:chOff x="0" y="0"/>
            <a:chExt cx="146" cy="191"/>
          </a:xfrm>
        </p:grpSpPr>
        <p:sp>
          <p:nvSpPr>
            <p:cNvPr id="19517" name="AutoShape 80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18" name="Rectangle 81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9489" name="Group 82"/>
          <p:cNvGrpSpPr>
            <a:grpSpLocks/>
          </p:cNvGrpSpPr>
          <p:nvPr/>
        </p:nvGrpSpPr>
        <p:grpSpPr bwMode="auto">
          <a:xfrm>
            <a:off x="4945063" y="5372100"/>
            <a:ext cx="242887" cy="303213"/>
            <a:chOff x="0" y="0"/>
            <a:chExt cx="152" cy="191"/>
          </a:xfrm>
        </p:grpSpPr>
        <p:sp>
          <p:nvSpPr>
            <p:cNvPr id="19515" name="AutoShape 8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16" name="Rectangle 8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9490" name="Group 85"/>
          <p:cNvGrpSpPr>
            <a:grpSpLocks/>
          </p:cNvGrpSpPr>
          <p:nvPr/>
        </p:nvGrpSpPr>
        <p:grpSpPr bwMode="auto">
          <a:xfrm>
            <a:off x="4954588" y="5067300"/>
            <a:ext cx="227012" cy="303213"/>
            <a:chOff x="0" y="0"/>
            <a:chExt cx="143" cy="191"/>
          </a:xfrm>
        </p:grpSpPr>
        <p:sp>
          <p:nvSpPr>
            <p:cNvPr id="19513" name="AutoShape 8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14" name="Rectangle 87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9491" name="Group 88"/>
          <p:cNvGrpSpPr>
            <a:grpSpLocks/>
          </p:cNvGrpSpPr>
          <p:nvPr/>
        </p:nvGrpSpPr>
        <p:grpSpPr bwMode="auto">
          <a:xfrm>
            <a:off x="4953000" y="4762500"/>
            <a:ext cx="227013" cy="303213"/>
            <a:chOff x="0" y="0"/>
            <a:chExt cx="143" cy="191"/>
          </a:xfrm>
        </p:grpSpPr>
        <p:sp>
          <p:nvSpPr>
            <p:cNvPr id="19511" name="AutoShape 89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12" name="Rectangle 90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9492" name="Group 91"/>
          <p:cNvGrpSpPr>
            <a:grpSpLocks/>
          </p:cNvGrpSpPr>
          <p:nvPr/>
        </p:nvGrpSpPr>
        <p:grpSpPr bwMode="auto">
          <a:xfrm>
            <a:off x="4945063" y="4457700"/>
            <a:ext cx="242887" cy="303213"/>
            <a:chOff x="0" y="0"/>
            <a:chExt cx="152" cy="191"/>
          </a:xfrm>
        </p:grpSpPr>
        <p:sp>
          <p:nvSpPr>
            <p:cNvPr id="19509" name="AutoShape 9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10" name="Rectangle 9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9493" name="Group 94"/>
          <p:cNvGrpSpPr>
            <a:grpSpLocks/>
          </p:cNvGrpSpPr>
          <p:nvPr/>
        </p:nvGrpSpPr>
        <p:grpSpPr bwMode="auto">
          <a:xfrm>
            <a:off x="4411663" y="5676900"/>
            <a:ext cx="242887" cy="303213"/>
            <a:chOff x="0" y="0"/>
            <a:chExt cx="152" cy="191"/>
          </a:xfrm>
        </p:grpSpPr>
        <p:sp>
          <p:nvSpPr>
            <p:cNvPr id="19507" name="AutoShape 95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08" name="Rectangle 96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19494" name="Group 97"/>
          <p:cNvGrpSpPr>
            <a:grpSpLocks/>
          </p:cNvGrpSpPr>
          <p:nvPr/>
        </p:nvGrpSpPr>
        <p:grpSpPr bwMode="auto">
          <a:xfrm>
            <a:off x="4411663" y="5981700"/>
            <a:ext cx="242887" cy="303213"/>
            <a:chOff x="0" y="0"/>
            <a:chExt cx="152" cy="191"/>
          </a:xfrm>
        </p:grpSpPr>
        <p:sp>
          <p:nvSpPr>
            <p:cNvPr id="19505" name="AutoShape 9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06" name="Rectangle 9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19495" name="Rectangle 100"/>
          <p:cNvSpPr>
            <a:spLocks/>
          </p:cNvSpPr>
          <p:nvPr/>
        </p:nvSpPr>
        <p:spPr bwMode="auto">
          <a:xfrm>
            <a:off x="4419600" y="6362700"/>
            <a:ext cx="771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H1 =  ?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H2 = ?</a:t>
            </a:r>
          </a:p>
        </p:txBody>
      </p:sp>
      <p:sp>
        <p:nvSpPr>
          <p:cNvPr id="19496" name="Line 101"/>
          <p:cNvSpPr>
            <a:spLocks noChangeShapeType="1"/>
          </p:cNvSpPr>
          <p:nvPr/>
        </p:nvSpPr>
        <p:spPr bwMode="auto">
          <a:xfrm>
            <a:off x="4191000" y="6286500"/>
            <a:ext cx="1828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9497" name="Group 102"/>
          <p:cNvGrpSpPr>
            <a:grpSpLocks/>
          </p:cNvGrpSpPr>
          <p:nvPr/>
        </p:nvGrpSpPr>
        <p:grpSpPr bwMode="auto">
          <a:xfrm>
            <a:off x="6392863" y="3009900"/>
            <a:ext cx="242887" cy="303213"/>
            <a:chOff x="0" y="0"/>
            <a:chExt cx="152" cy="191"/>
          </a:xfrm>
        </p:grpSpPr>
        <p:sp>
          <p:nvSpPr>
            <p:cNvPr id="19503" name="AutoShape 10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04" name="Rectangle 10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sp>
        <p:nvSpPr>
          <p:cNvPr id="19498" name="AutoShape 105"/>
          <p:cNvSpPr>
            <a:spLocks/>
          </p:cNvSpPr>
          <p:nvPr/>
        </p:nvSpPr>
        <p:spPr bwMode="auto">
          <a:xfrm>
            <a:off x="1752600" y="22479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99" name="AutoShape 106"/>
          <p:cNvSpPr>
            <a:spLocks/>
          </p:cNvSpPr>
          <p:nvPr/>
        </p:nvSpPr>
        <p:spPr bwMode="auto">
          <a:xfrm>
            <a:off x="7391400" y="21717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500" name="AutoShape 107"/>
          <p:cNvSpPr>
            <a:spLocks/>
          </p:cNvSpPr>
          <p:nvPr/>
        </p:nvSpPr>
        <p:spPr bwMode="auto">
          <a:xfrm>
            <a:off x="3748088" y="3954463"/>
            <a:ext cx="368300" cy="5175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8181" y="0"/>
                </a:moveTo>
                <a:lnTo>
                  <a:pt x="17520" y="15264"/>
                </a:lnTo>
                <a:lnTo>
                  <a:pt x="21600" y="13991"/>
                </a:lnTo>
                <a:lnTo>
                  <a:pt x="16552" y="21600"/>
                </a:lnTo>
                <a:lnTo>
                  <a:pt x="5237" y="19054"/>
                </a:lnTo>
                <a:lnTo>
                  <a:pt x="9338" y="17795"/>
                </a:lnTo>
                <a:lnTo>
                  <a:pt x="0" y="2517"/>
                </a:lnTo>
                <a:lnTo>
                  <a:pt x="8181" y="0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501" name="AutoShape 108"/>
          <p:cNvSpPr>
            <a:spLocks/>
          </p:cNvSpPr>
          <p:nvPr/>
        </p:nvSpPr>
        <p:spPr bwMode="auto">
          <a:xfrm>
            <a:off x="4495800" y="24003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5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1461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Importancia del estimador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Primero el mejor recursivo</a:t>
            </a:r>
            <a:endParaRPr 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 rama es re-expandida si su coste vuelve a ser el mejor. </a:t>
            </a:r>
          </a:p>
          <a:p>
            <a:pPr lvl="1"/>
            <a:r>
              <a:rPr lang="es-ES" dirty="0" smtClean="0"/>
              <a:t>Se regenera toda la rama olvidada.</a:t>
            </a:r>
          </a:p>
          <a:p>
            <a:r>
              <a:rPr lang="es-ES" dirty="0" smtClean="0"/>
              <a:t>Por lo general re-expande menos nodos que A*PI.</a:t>
            </a:r>
          </a:p>
          <a:p>
            <a:r>
              <a:rPr lang="es-ES" dirty="0" smtClean="0"/>
              <a:t>Al no poder controlar los repetidos su coste en tiempo puede elevarse si hay ciclos.</a:t>
            </a:r>
            <a:endParaRPr lang="es-ES" dirty="0"/>
          </a:p>
        </p:txBody>
      </p:sp>
      <p:sp>
        <p:nvSpPr>
          <p:cNvPr id="829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1740-88A6-174B-81AC-3A20DB0F975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2949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732DC01A-1D8E-C64C-ACB1-1D041F7072C8}" type="slidenum">
              <a:rPr lang="en-US" sz="14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pPr algn="ctr"/>
              <a:t>40</a:t>
            </a:fld>
            <a:endParaRPr lang="en-US" sz="1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Primero el mejor recursivo - </a:t>
            </a:r>
            <a:r>
              <a:rPr lang="es-ES" dirty="0" smtClean="0"/>
              <a:t>e</a:t>
            </a:r>
            <a:r>
              <a:rPr lang="es-ES" dirty="0" smtClean="0"/>
              <a:t>jemplo</a:t>
            </a:r>
            <a:endParaRPr lang="es-ES" dirty="0"/>
          </a:p>
        </p:txBody>
      </p:sp>
      <p:pic>
        <p:nvPicPr>
          <p:cNvPr id="87043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213" y="2047875"/>
            <a:ext cx="8612187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5421" y="3059668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7143767" y="3071810"/>
            <a:ext cx="78581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8</a:t>
            </a:r>
            <a:endParaRPr lang="es-ES" dirty="0"/>
          </a:p>
        </p:txBody>
      </p:sp>
      <p:sp>
        <p:nvSpPr>
          <p:cNvPr id="8" name="TextBox 7"/>
          <p:cNvSpPr txBox="1"/>
          <p:nvPr/>
        </p:nvSpPr>
        <p:spPr>
          <a:xfrm>
            <a:off x="6357950" y="3071810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9" name="TextBox 8"/>
          <p:cNvSpPr txBox="1"/>
          <p:nvPr/>
        </p:nvSpPr>
        <p:spPr>
          <a:xfrm>
            <a:off x="5286380" y="4071942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19</a:t>
            </a:r>
            <a:endParaRPr lang="es-ES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4143380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11</a:t>
            </a:r>
            <a:endParaRPr lang="es-ES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4071942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3071810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12</a:t>
            </a:r>
            <a:endParaRPr lang="es-ES" dirty="0"/>
          </a:p>
        </p:txBody>
      </p:sp>
      <p:sp>
        <p:nvSpPr>
          <p:cNvPr id="13" name="TextBox 12"/>
          <p:cNvSpPr txBox="1"/>
          <p:nvPr/>
        </p:nvSpPr>
        <p:spPr>
          <a:xfrm>
            <a:off x="4214810" y="3143248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8</a:t>
            </a:r>
            <a:endParaRPr lang="es-ES" dirty="0"/>
          </a:p>
        </p:txBody>
      </p:sp>
      <p:sp>
        <p:nvSpPr>
          <p:cNvPr id="14" name="TextBox 13"/>
          <p:cNvSpPr txBox="1"/>
          <p:nvPr/>
        </p:nvSpPr>
        <p:spPr>
          <a:xfrm>
            <a:off x="3357554" y="3071810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15" name="TextBox 14"/>
          <p:cNvSpPr txBox="1"/>
          <p:nvPr/>
        </p:nvSpPr>
        <p:spPr>
          <a:xfrm>
            <a:off x="2285984" y="3071810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2976" y="3143248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8</a:t>
            </a:r>
            <a:endParaRPr lang="es-ES" dirty="0"/>
          </a:p>
        </p:txBody>
      </p:sp>
      <p:sp>
        <p:nvSpPr>
          <p:cNvPr id="17" name="TextBox 16"/>
          <p:cNvSpPr txBox="1"/>
          <p:nvPr/>
        </p:nvSpPr>
        <p:spPr>
          <a:xfrm>
            <a:off x="8358214" y="3071810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12</a:t>
            </a:r>
            <a:endParaRPr lang="es-ES" dirty="0"/>
          </a:p>
        </p:txBody>
      </p:sp>
      <p:sp>
        <p:nvSpPr>
          <p:cNvPr id="18" name="TextBox 17"/>
          <p:cNvSpPr txBox="1"/>
          <p:nvPr/>
        </p:nvSpPr>
        <p:spPr>
          <a:xfrm>
            <a:off x="6286512" y="4000504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19" name="TextBox 18"/>
          <p:cNvSpPr txBox="1"/>
          <p:nvPr/>
        </p:nvSpPr>
        <p:spPr>
          <a:xfrm>
            <a:off x="7286644" y="4143380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11</a:t>
            </a:r>
            <a:endParaRPr lang="es-ES" dirty="0"/>
          </a:p>
        </p:txBody>
      </p:sp>
      <p:sp>
        <p:nvSpPr>
          <p:cNvPr id="20" name="TextBox 19"/>
          <p:cNvSpPr txBox="1"/>
          <p:nvPr/>
        </p:nvSpPr>
        <p:spPr>
          <a:xfrm>
            <a:off x="8286776" y="4071942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19</a:t>
            </a:r>
            <a:endParaRPr lang="es-ES" dirty="0"/>
          </a:p>
        </p:txBody>
      </p:sp>
      <p:sp>
        <p:nvSpPr>
          <p:cNvPr id="21" name="TextBox 20"/>
          <p:cNvSpPr txBox="1"/>
          <p:nvPr/>
        </p:nvSpPr>
        <p:spPr>
          <a:xfrm>
            <a:off x="6500826" y="5214950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17</a:t>
            </a:r>
            <a:endParaRPr lang="es-ES" dirty="0"/>
          </a:p>
        </p:txBody>
      </p:sp>
      <p:sp>
        <p:nvSpPr>
          <p:cNvPr id="22" name="TextBox 21"/>
          <p:cNvSpPr txBox="1"/>
          <p:nvPr/>
        </p:nvSpPr>
        <p:spPr>
          <a:xfrm>
            <a:off x="7858148" y="5214950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20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Primero el mejor recursivo - </a:t>
            </a:r>
            <a:r>
              <a:rPr lang="es-ES" dirty="0" smtClean="0"/>
              <a:t>e</a:t>
            </a:r>
            <a:r>
              <a:rPr lang="es-ES" dirty="0" smtClean="0"/>
              <a:t>jemplo</a:t>
            </a:r>
            <a:endParaRPr lang="es-ES" dirty="0"/>
          </a:p>
        </p:txBody>
      </p:sp>
      <p:pic>
        <p:nvPicPr>
          <p:cNvPr id="89091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703388"/>
            <a:ext cx="8153400" cy="352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031239" y="2500306"/>
            <a:ext cx="68324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8</a:t>
            </a:r>
            <a:endParaRPr lang="es-ES" dirty="0"/>
          </a:p>
        </p:txBody>
      </p:sp>
      <p:sp>
        <p:nvSpPr>
          <p:cNvPr id="24" name="TextBox 23"/>
          <p:cNvSpPr txBox="1"/>
          <p:nvPr/>
        </p:nvSpPr>
        <p:spPr>
          <a:xfrm>
            <a:off x="285720" y="2428868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2428868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12</a:t>
            </a:r>
            <a:endParaRPr lang="es-ES" dirty="0"/>
          </a:p>
        </p:txBody>
      </p:sp>
      <p:sp>
        <p:nvSpPr>
          <p:cNvPr id="26" name="TextBox 25"/>
          <p:cNvSpPr txBox="1"/>
          <p:nvPr/>
        </p:nvSpPr>
        <p:spPr>
          <a:xfrm>
            <a:off x="316859" y="3357562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27" name="TextBox 26"/>
          <p:cNvSpPr txBox="1"/>
          <p:nvPr/>
        </p:nvSpPr>
        <p:spPr>
          <a:xfrm>
            <a:off x="7000892" y="3357562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11</a:t>
            </a:r>
            <a:endParaRPr lang="es-ES" dirty="0"/>
          </a:p>
        </p:txBody>
      </p:sp>
      <p:sp>
        <p:nvSpPr>
          <p:cNvPr id="28" name="TextBox 27"/>
          <p:cNvSpPr txBox="1"/>
          <p:nvPr/>
        </p:nvSpPr>
        <p:spPr>
          <a:xfrm>
            <a:off x="1785918" y="3357562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19</a:t>
            </a:r>
            <a:endParaRPr lang="es-ES" dirty="0"/>
          </a:p>
        </p:txBody>
      </p:sp>
      <p:sp>
        <p:nvSpPr>
          <p:cNvPr id="29" name="TextBox 28"/>
          <p:cNvSpPr txBox="1"/>
          <p:nvPr/>
        </p:nvSpPr>
        <p:spPr>
          <a:xfrm>
            <a:off x="1142976" y="3357562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17</a:t>
            </a:r>
            <a:endParaRPr lang="es-E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86248" y="3286124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20</a:t>
            </a:r>
            <a:endParaRPr lang="es-ES" dirty="0"/>
          </a:p>
        </p:txBody>
      </p:sp>
      <p:sp>
        <p:nvSpPr>
          <p:cNvPr id="39" name="TextBox 38"/>
          <p:cNvSpPr txBox="1"/>
          <p:nvPr/>
        </p:nvSpPr>
        <p:spPr>
          <a:xfrm>
            <a:off x="3143240" y="2428868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40" name="TextBox 39"/>
          <p:cNvSpPr txBox="1"/>
          <p:nvPr/>
        </p:nvSpPr>
        <p:spPr>
          <a:xfrm>
            <a:off x="3929058" y="2500306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17</a:t>
            </a:r>
            <a:endParaRPr lang="es-E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857752" y="2428868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12</a:t>
            </a:r>
            <a:endParaRPr lang="es-ES" dirty="0"/>
          </a:p>
        </p:txBody>
      </p:sp>
      <p:sp>
        <p:nvSpPr>
          <p:cNvPr id="42" name="TextBox 41"/>
          <p:cNvSpPr txBox="1"/>
          <p:nvPr/>
        </p:nvSpPr>
        <p:spPr>
          <a:xfrm>
            <a:off x="5429256" y="3286124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21</a:t>
            </a:r>
            <a:endParaRPr lang="es-ES" dirty="0"/>
          </a:p>
        </p:txBody>
      </p:sp>
      <p:sp>
        <p:nvSpPr>
          <p:cNvPr id="43" name="TextBox 42"/>
          <p:cNvSpPr txBox="1"/>
          <p:nvPr/>
        </p:nvSpPr>
        <p:spPr>
          <a:xfrm>
            <a:off x="6215074" y="2428868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44" name="TextBox 43"/>
          <p:cNvSpPr txBox="1"/>
          <p:nvPr/>
        </p:nvSpPr>
        <p:spPr>
          <a:xfrm>
            <a:off x="6929454" y="2571744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17</a:t>
            </a:r>
            <a:endParaRPr lang="es-E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215074" y="5000636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0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01024" y="2428868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20</a:t>
            </a:r>
            <a:endParaRPr lang="es-E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43636" y="3214686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48" name="TextBox 47"/>
          <p:cNvSpPr txBox="1"/>
          <p:nvPr/>
        </p:nvSpPr>
        <p:spPr>
          <a:xfrm>
            <a:off x="7929586" y="3286124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19</a:t>
            </a:r>
            <a:endParaRPr lang="es-ES" dirty="0"/>
          </a:p>
        </p:txBody>
      </p:sp>
      <p:sp>
        <p:nvSpPr>
          <p:cNvPr id="49" name="TextBox 48"/>
          <p:cNvSpPr txBox="1"/>
          <p:nvPr/>
        </p:nvSpPr>
        <p:spPr>
          <a:xfrm>
            <a:off x="6357950" y="4214818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17</a:t>
            </a:r>
            <a:endParaRPr lang="es-ES" dirty="0"/>
          </a:p>
        </p:txBody>
      </p:sp>
      <p:sp>
        <p:nvSpPr>
          <p:cNvPr id="50" name="TextBox 49"/>
          <p:cNvSpPr txBox="1"/>
          <p:nvPr/>
        </p:nvSpPr>
        <p:spPr>
          <a:xfrm>
            <a:off x="7572396" y="4214818"/>
            <a:ext cx="6118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20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A* </a:t>
            </a:r>
            <a:r>
              <a:rPr lang="es-ES" smtClean="0"/>
              <a:t>con memoria limitada </a:t>
            </a:r>
            <a:r>
              <a:rPr lang="es-ES" smtClean="0"/>
              <a:t>(MA*)</a:t>
            </a:r>
            <a:endParaRPr lang="es-E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dirty="0" smtClean="0"/>
              <a:t>Se i</a:t>
            </a:r>
            <a:r>
              <a:rPr lang="es-ES" sz="2800" dirty="0" smtClean="0"/>
              <a:t>mpone un límite de memoria (número de nodos que se pueden almacenar).</a:t>
            </a:r>
          </a:p>
          <a:p>
            <a:r>
              <a:rPr lang="es-ES" sz="2800" dirty="0" smtClean="0"/>
              <a:t>Se explora usando A* y se almacenan nodos mientras quepan en la memoria.</a:t>
            </a:r>
          </a:p>
          <a:p>
            <a:r>
              <a:rPr lang="es-ES" sz="2800" dirty="0" smtClean="0"/>
              <a:t>Cuando no quepan se eliminan los peores guardando el mejor coste estimado (</a:t>
            </a:r>
            <a:r>
              <a:rPr lang="es-ES" sz="2800" i="1" dirty="0" smtClean="0"/>
              <a:t>f</a:t>
            </a:r>
            <a:r>
              <a:rPr lang="es-ES" sz="2800" dirty="0" smtClean="0"/>
              <a:t>) de los descendientes olvidados.</a:t>
            </a:r>
          </a:p>
          <a:p>
            <a:r>
              <a:rPr lang="es-ES" sz="2800" dirty="0" smtClean="0"/>
              <a:t>Se re-expande si en los nodos olvidados hay el con mejor </a:t>
            </a:r>
            <a:r>
              <a:rPr lang="es-ES" sz="2800" i="1" dirty="0" smtClean="0"/>
              <a:t>f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El algoritmo es completo si el camino solución cabe en memoria.</a:t>
            </a:r>
            <a:endParaRPr lang="es-ES" sz="28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1"/>
          <p:cNvSpPr>
            <a:spLocks noChangeShapeType="1"/>
          </p:cNvSpPr>
          <p:nvPr/>
        </p:nvSpPr>
        <p:spPr bwMode="auto">
          <a:xfrm>
            <a:off x="396875" y="3295650"/>
            <a:ext cx="990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0483" name="Group 2"/>
          <p:cNvGrpSpPr>
            <a:grpSpLocks/>
          </p:cNvGrpSpPr>
          <p:nvPr/>
        </p:nvGrpSpPr>
        <p:grpSpPr bwMode="auto">
          <a:xfrm>
            <a:off x="774700" y="2990850"/>
            <a:ext cx="233363" cy="303213"/>
            <a:chOff x="0" y="0"/>
            <a:chExt cx="146" cy="191"/>
          </a:xfrm>
        </p:grpSpPr>
        <p:sp>
          <p:nvSpPr>
            <p:cNvPr id="20589" name="AutoShape 3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90" name="Rectangle 4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20484" name="Group 5"/>
          <p:cNvGrpSpPr>
            <a:grpSpLocks/>
          </p:cNvGrpSpPr>
          <p:nvPr/>
        </p:nvGrpSpPr>
        <p:grpSpPr bwMode="auto">
          <a:xfrm>
            <a:off x="774700" y="2686050"/>
            <a:ext cx="233363" cy="303213"/>
            <a:chOff x="0" y="0"/>
            <a:chExt cx="146" cy="191"/>
          </a:xfrm>
        </p:grpSpPr>
        <p:sp>
          <p:nvSpPr>
            <p:cNvPr id="20587" name="AutoShape 6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8" name="Rectangle 7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0485" name="Group 8"/>
          <p:cNvGrpSpPr>
            <a:grpSpLocks/>
          </p:cNvGrpSpPr>
          <p:nvPr/>
        </p:nvGrpSpPr>
        <p:grpSpPr bwMode="auto">
          <a:xfrm>
            <a:off x="771525" y="2381250"/>
            <a:ext cx="242888" cy="303213"/>
            <a:chOff x="0" y="0"/>
            <a:chExt cx="152" cy="191"/>
          </a:xfrm>
        </p:grpSpPr>
        <p:sp>
          <p:nvSpPr>
            <p:cNvPr id="20585" name="AutoShape 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6" name="Rectangle 1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0486" name="Group 11"/>
          <p:cNvGrpSpPr>
            <a:grpSpLocks/>
          </p:cNvGrpSpPr>
          <p:nvPr/>
        </p:nvGrpSpPr>
        <p:grpSpPr bwMode="auto">
          <a:xfrm>
            <a:off x="777875" y="2076450"/>
            <a:ext cx="228600" cy="303213"/>
            <a:chOff x="0" y="0"/>
            <a:chExt cx="144" cy="191"/>
          </a:xfrm>
        </p:grpSpPr>
        <p:sp>
          <p:nvSpPr>
            <p:cNvPr id="20583" name="AutoShape 12"/>
            <p:cNvSpPr>
              <a:spLocks/>
            </p:cNvSpPr>
            <p:nvPr/>
          </p:nvSpPr>
          <p:spPr bwMode="auto">
            <a:xfrm>
              <a:off x="0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4" name="Rectangle 13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0487" name="Group 14"/>
          <p:cNvGrpSpPr>
            <a:grpSpLocks/>
          </p:cNvGrpSpPr>
          <p:nvPr/>
        </p:nvGrpSpPr>
        <p:grpSpPr bwMode="auto">
          <a:xfrm>
            <a:off x="777875" y="1771650"/>
            <a:ext cx="227013" cy="303213"/>
            <a:chOff x="0" y="0"/>
            <a:chExt cx="143" cy="191"/>
          </a:xfrm>
        </p:grpSpPr>
        <p:sp>
          <p:nvSpPr>
            <p:cNvPr id="20581" name="AutoShape 15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2" name="Rectangle 16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20488" name="Group 17"/>
          <p:cNvGrpSpPr>
            <a:grpSpLocks/>
          </p:cNvGrpSpPr>
          <p:nvPr/>
        </p:nvGrpSpPr>
        <p:grpSpPr bwMode="auto">
          <a:xfrm>
            <a:off x="771525" y="1466850"/>
            <a:ext cx="242888" cy="303213"/>
            <a:chOff x="0" y="0"/>
            <a:chExt cx="152" cy="191"/>
          </a:xfrm>
        </p:grpSpPr>
        <p:sp>
          <p:nvSpPr>
            <p:cNvPr id="20579" name="AutoShape 1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0" name="Rectangle 1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20489" name="Group 20"/>
          <p:cNvGrpSpPr>
            <a:grpSpLocks/>
          </p:cNvGrpSpPr>
          <p:nvPr/>
        </p:nvGrpSpPr>
        <p:grpSpPr bwMode="auto">
          <a:xfrm>
            <a:off x="771525" y="1162050"/>
            <a:ext cx="242888" cy="303213"/>
            <a:chOff x="0" y="0"/>
            <a:chExt cx="152" cy="191"/>
          </a:xfrm>
        </p:grpSpPr>
        <p:sp>
          <p:nvSpPr>
            <p:cNvPr id="20577" name="AutoShape 21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8" name="Rectangle 22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20490" name="Group 23"/>
          <p:cNvGrpSpPr>
            <a:grpSpLocks/>
          </p:cNvGrpSpPr>
          <p:nvPr/>
        </p:nvGrpSpPr>
        <p:grpSpPr bwMode="auto">
          <a:xfrm>
            <a:off x="771525" y="857250"/>
            <a:ext cx="242888" cy="303213"/>
            <a:chOff x="0" y="0"/>
            <a:chExt cx="152" cy="191"/>
          </a:xfrm>
        </p:grpSpPr>
        <p:sp>
          <p:nvSpPr>
            <p:cNvPr id="20575" name="AutoShape 2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6" name="Rectangle 2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491" name="Rectangle 26"/>
          <p:cNvSpPr>
            <a:spLocks/>
          </p:cNvSpPr>
          <p:nvPr/>
        </p:nvSpPr>
        <p:spPr bwMode="auto">
          <a:xfrm>
            <a:off x="227013" y="3382963"/>
            <a:ext cx="12160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inicial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H1 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H2 = -28</a:t>
            </a:r>
          </a:p>
        </p:txBody>
      </p:sp>
      <p:grpSp>
        <p:nvGrpSpPr>
          <p:cNvPr id="20492" name="Group 27"/>
          <p:cNvGrpSpPr>
            <a:grpSpLocks/>
          </p:cNvGrpSpPr>
          <p:nvPr/>
        </p:nvGrpSpPr>
        <p:grpSpPr bwMode="auto">
          <a:xfrm>
            <a:off x="3044825" y="3001963"/>
            <a:ext cx="233363" cy="303212"/>
            <a:chOff x="0" y="0"/>
            <a:chExt cx="146" cy="191"/>
          </a:xfrm>
        </p:grpSpPr>
        <p:sp>
          <p:nvSpPr>
            <p:cNvPr id="20573" name="AutoShape 28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4" name="Rectangle 29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20493" name="Group 30"/>
          <p:cNvGrpSpPr>
            <a:grpSpLocks/>
          </p:cNvGrpSpPr>
          <p:nvPr/>
        </p:nvGrpSpPr>
        <p:grpSpPr bwMode="auto">
          <a:xfrm>
            <a:off x="3044825" y="2697163"/>
            <a:ext cx="233363" cy="303212"/>
            <a:chOff x="0" y="0"/>
            <a:chExt cx="146" cy="191"/>
          </a:xfrm>
        </p:grpSpPr>
        <p:sp>
          <p:nvSpPr>
            <p:cNvPr id="20571" name="AutoShape 31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2" name="Rectangle 32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0494" name="Group 33"/>
          <p:cNvGrpSpPr>
            <a:grpSpLocks/>
          </p:cNvGrpSpPr>
          <p:nvPr/>
        </p:nvGrpSpPr>
        <p:grpSpPr bwMode="auto">
          <a:xfrm>
            <a:off x="3040063" y="2392363"/>
            <a:ext cx="242887" cy="303212"/>
            <a:chOff x="0" y="0"/>
            <a:chExt cx="152" cy="191"/>
          </a:xfrm>
        </p:grpSpPr>
        <p:sp>
          <p:nvSpPr>
            <p:cNvPr id="20569" name="AutoShape 3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0" name="Rectangle 3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0495" name="Group 36"/>
          <p:cNvGrpSpPr>
            <a:grpSpLocks/>
          </p:cNvGrpSpPr>
          <p:nvPr/>
        </p:nvGrpSpPr>
        <p:grpSpPr bwMode="auto">
          <a:xfrm>
            <a:off x="3048000" y="2087563"/>
            <a:ext cx="227013" cy="303212"/>
            <a:chOff x="0" y="0"/>
            <a:chExt cx="143" cy="191"/>
          </a:xfrm>
        </p:grpSpPr>
        <p:sp>
          <p:nvSpPr>
            <p:cNvPr id="20567" name="AutoShape 37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8" name="Rectangle 38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0496" name="Group 39"/>
          <p:cNvGrpSpPr>
            <a:grpSpLocks/>
          </p:cNvGrpSpPr>
          <p:nvPr/>
        </p:nvGrpSpPr>
        <p:grpSpPr bwMode="auto">
          <a:xfrm>
            <a:off x="3048000" y="1782763"/>
            <a:ext cx="227013" cy="303212"/>
            <a:chOff x="0" y="0"/>
            <a:chExt cx="143" cy="191"/>
          </a:xfrm>
        </p:grpSpPr>
        <p:sp>
          <p:nvSpPr>
            <p:cNvPr id="20565" name="AutoShape 40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6" name="Rectangle 41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20497" name="Group 42"/>
          <p:cNvGrpSpPr>
            <a:grpSpLocks/>
          </p:cNvGrpSpPr>
          <p:nvPr/>
        </p:nvGrpSpPr>
        <p:grpSpPr bwMode="auto">
          <a:xfrm>
            <a:off x="3040063" y="1477963"/>
            <a:ext cx="242887" cy="303212"/>
            <a:chOff x="0" y="0"/>
            <a:chExt cx="152" cy="191"/>
          </a:xfrm>
        </p:grpSpPr>
        <p:sp>
          <p:nvSpPr>
            <p:cNvPr id="20563" name="AutoShape 4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4" name="Rectangle 4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20498" name="Group 45"/>
          <p:cNvGrpSpPr>
            <a:grpSpLocks/>
          </p:cNvGrpSpPr>
          <p:nvPr/>
        </p:nvGrpSpPr>
        <p:grpSpPr bwMode="auto">
          <a:xfrm>
            <a:off x="3040063" y="1173163"/>
            <a:ext cx="242887" cy="303212"/>
            <a:chOff x="0" y="0"/>
            <a:chExt cx="152" cy="191"/>
          </a:xfrm>
        </p:grpSpPr>
        <p:sp>
          <p:nvSpPr>
            <p:cNvPr id="20561" name="AutoShape 46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2" name="Rectangle 47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20499" name="Group 48"/>
          <p:cNvGrpSpPr>
            <a:grpSpLocks/>
          </p:cNvGrpSpPr>
          <p:nvPr/>
        </p:nvGrpSpPr>
        <p:grpSpPr bwMode="auto">
          <a:xfrm>
            <a:off x="2506663" y="3001963"/>
            <a:ext cx="242887" cy="303212"/>
            <a:chOff x="0" y="0"/>
            <a:chExt cx="152" cy="191"/>
          </a:xfrm>
        </p:grpSpPr>
        <p:sp>
          <p:nvSpPr>
            <p:cNvPr id="20559" name="AutoShape 4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0" name="Rectangle 5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00" name="Rectangle 51"/>
          <p:cNvSpPr>
            <a:spLocks/>
          </p:cNvSpPr>
          <p:nvPr/>
        </p:nvSpPr>
        <p:spPr bwMode="auto">
          <a:xfrm>
            <a:off x="2514600" y="3382963"/>
            <a:ext cx="796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H1 =  6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H2 = -21</a:t>
            </a:r>
          </a:p>
        </p:txBody>
      </p:sp>
      <p:sp>
        <p:nvSpPr>
          <p:cNvPr id="20501" name="Line 52"/>
          <p:cNvSpPr>
            <a:spLocks noChangeShapeType="1"/>
          </p:cNvSpPr>
          <p:nvPr/>
        </p:nvSpPr>
        <p:spPr bwMode="auto">
          <a:xfrm>
            <a:off x="2286000" y="33067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0502" name="Group 53"/>
          <p:cNvGrpSpPr>
            <a:grpSpLocks/>
          </p:cNvGrpSpPr>
          <p:nvPr/>
        </p:nvGrpSpPr>
        <p:grpSpPr bwMode="auto">
          <a:xfrm>
            <a:off x="5864225" y="3001963"/>
            <a:ext cx="233363" cy="303212"/>
            <a:chOff x="0" y="0"/>
            <a:chExt cx="146" cy="191"/>
          </a:xfrm>
        </p:grpSpPr>
        <p:sp>
          <p:nvSpPr>
            <p:cNvPr id="20557" name="AutoShape 54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8" name="Rectangle 55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20503" name="Group 56"/>
          <p:cNvGrpSpPr>
            <a:grpSpLocks/>
          </p:cNvGrpSpPr>
          <p:nvPr/>
        </p:nvGrpSpPr>
        <p:grpSpPr bwMode="auto">
          <a:xfrm>
            <a:off x="5864225" y="2697163"/>
            <a:ext cx="233363" cy="303212"/>
            <a:chOff x="0" y="0"/>
            <a:chExt cx="146" cy="191"/>
          </a:xfrm>
        </p:grpSpPr>
        <p:sp>
          <p:nvSpPr>
            <p:cNvPr id="20555" name="AutoShape 5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6" name="Rectangle 5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0504" name="Group 59"/>
          <p:cNvGrpSpPr>
            <a:grpSpLocks/>
          </p:cNvGrpSpPr>
          <p:nvPr/>
        </p:nvGrpSpPr>
        <p:grpSpPr bwMode="auto">
          <a:xfrm>
            <a:off x="5859463" y="2392363"/>
            <a:ext cx="242887" cy="303212"/>
            <a:chOff x="0" y="0"/>
            <a:chExt cx="152" cy="191"/>
          </a:xfrm>
        </p:grpSpPr>
        <p:sp>
          <p:nvSpPr>
            <p:cNvPr id="20553" name="AutoShape 60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4" name="Rectangle 61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0505" name="Group 62"/>
          <p:cNvGrpSpPr>
            <a:grpSpLocks/>
          </p:cNvGrpSpPr>
          <p:nvPr/>
        </p:nvGrpSpPr>
        <p:grpSpPr bwMode="auto">
          <a:xfrm>
            <a:off x="5868988" y="2087563"/>
            <a:ext cx="227012" cy="303212"/>
            <a:chOff x="0" y="0"/>
            <a:chExt cx="143" cy="191"/>
          </a:xfrm>
        </p:grpSpPr>
        <p:sp>
          <p:nvSpPr>
            <p:cNvPr id="20551" name="AutoShape 63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2" name="Rectangle 64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0506" name="Group 65"/>
          <p:cNvGrpSpPr>
            <a:grpSpLocks/>
          </p:cNvGrpSpPr>
          <p:nvPr/>
        </p:nvGrpSpPr>
        <p:grpSpPr bwMode="auto">
          <a:xfrm>
            <a:off x="5867400" y="1782763"/>
            <a:ext cx="227013" cy="303212"/>
            <a:chOff x="0" y="0"/>
            <a:chExt cx="143" cy="191"/>
          </a:xfrm>
        </p:grpSpPr>
        <p:sp>
          <p:nvSpPr>
            <p:cNvPr id="20549" name="AutoShape 6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0" name="Rectangle 67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20507" name="Group 68"/>
          <p:cNvGrpSpPr>
            <a:grpSpLocks/>
          </p:cNvGrpSpPr>
          <p:nvPr/>
        </p:nvGrpSpPr>
        <p:grpSpPr bwMode="auto">
          <a:xfrm>
            <a:off x="5859463" y="1477963"/>
            <a:ext cx="242887" cy="303212"/>
            <a:chOff x="0" y="0"/>
            <a:chExt cx="152" cy="191"/>
          </a:xfrm>
        </p:grpSpPr>
        <p:sp>
          <p:nvSpPr>
            <p:cNvPr id="20547" name="AutoShape 6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8" name="Rectangle 7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20508" name="Group 71"/>
          <p:cNvGrpSpPr>
            <a:grpSpLocks/>
          </p:cNvGrpSpPr>
          <p:nvPr/>
        </p:nvGrpSpPr>
        <p:grpSpPr bwMode="auto">
          <a:xfrm>
            <a:off x="5326063" y="3001963"/>
            <a:ext cx="242887" cy="303212"/>
            <a:chOff x="0" y="0"/>
            <a:chExt cx="152" cy="191"/>
          </a:xfrm>
        </p:grpSpPr>
        <p:sp>
          <p:nvSpPr>
            <p:cNvPr id="20545" name="AutoShape 7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6" name="Rectangle 7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09" name="Rectangle 74"/>
          <p:cNvSpPr>
            <a:spLocks/>
          </p:cNvSpPr>
          <p:nvPr/>
        </p:nvSpPr>
        <p:spPr bwMode="auto">
          <a:xfrm>
            <a:off x="5334000" y="3382963"/>
            <a:ext cx="796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H1 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H2 = -15</a:t>
            </a:r>
          </a:p>
        </p:txBody>
      </p:sp>
      <p:sp>
        <p:nvSpPr>
          <p:cNvPr id="20510" name="Line 75"/>
          <p:cNvSpPr>
            <a:spLocks noChangeShapeType="1"/>
          </p:cNvSpPr>
          <p:nvPr/>
        </p:nvSpPr>
        <p:spPr bwMode="auto">
          <a:xfrm>
            <a:off x="5105400" y="33067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0511" name="Group 76"/>
          <p:cNvGrpSpPr>
            <a:grpSpLocks/>
          </p:cNvGrpSpPr>
          <p:nvPr/>
        </p:nvGrpSpPr>
        <p:grpSpPr bwMode="auto">
          <a:xfrm>
            <a:off x="4949825" y="5973763"/>
            <a:ext cx="233363" cy="303212"/>
            <a:chOff x="0" y="0"/>
            <a:chExt cx="146" cy="191"/>
          </a:xfrm>
        </p:grpSpPr>
        <p:sp>
          <p:nvSpPr>
            <p:cNvPr id="20543" name="AutoShape 7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4" name="Rectangle 7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20512" name="Group 79"/>
          <p:cNvGrpSpPr>
            <a:grpSpLocks/>
          </p:cNvGrpSpPr>
          <p:nvPr/>
        </p:nvGrpSpPr>
        <p:grpSpPr bwMode="auto">
          <a:xfrm>
            <a:off x="4949825" y="5668963"/>
            <a:ext cx="233363" cy="303212"/>
            <a:chOff x="0" y="0"/>
            <a:chExt cx="146" cy="191"/>
          </a:xfrm>
        </p:grpSpPr>
        <p:sp>
          <p:nvSpPr>
            <p:cNvPr id="20541" name="AutoShape 80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2" name="Rectangle 81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0513" name="Group 82"/>
          <p:cNvGrpSpPr>
            <a:grpSpLocks/>
          </p:cNvGrpSpPr>
          <p:nvPr/>
        </p:nvGrpSpPr>
        <p:grpSpPr bwMode="auto">
          <a:xfrm>
            <a:off x="4945063" y="5364163"/>
            <a:ext cx="242887" cy="303212"/>
            <a:chOff x="0" y="0"/>
            <a:chExt cx="152" cy="191"/>
          </a:xfrm>
        </p:grpSpPr>
        <p:sp>
          <p:nvSpPr>
            <p:cNvPr id="20539" name="AutoShape 8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0" name="Rectangle 8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0514" name="Group 85"/>
          <p:cNvGrpSpPr>
            <a:grpSpLocks/>
          </p:cNvGrpSpPr>
          <p:nvPr/>
        </p:nvGrpSpPr>
        <p:grpSpPr bwMode="auto">
          <a:xfrm>
            <a:off x="4954588" y="5059363"/>
            <a:ext cx="227012" cy="303212"/>
            <a:chOff x="0" y="0"/>
            <a:chExt cx="143" cy="191"/>
          </a:xfrm>
        </p:grpSpPr>
        <p:sp>
          <p:nvSpPr>
            <p:cNvPr id="20537" name="AutoShape 8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8" name="Rectangle 87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0515" name="Group 88"/>
          <p:cNvGrpSpPr>
            <a:grpSpLocks/>
          </p:cNvGrpSpPr>
          <p:nvPr/>
        </p:nvGrpSpPr>
        <p:grpSpPr bwMode="auto">
          <a:xfrm>
            <a:off x="4953000" y="4754563"/>
            <a:ext cx="227013" cy="303212"/>
            <a:chOff x="0" y="0"/>
            <a:chExt cx="143" cy="191"/>
          </a:xfrm>
        </p:grpSpPr>
        <p:sp>
          <p:nvSpPr>
            <p:cNvPr id="20535" name="AutoShape 89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6" name="Rectangle 90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20516" name="Group 91"/>
          <p:cNvGrpSpPr>
            <a:grpSpLocks/>
          </p:cNvGrpSpPr>
          <p:nvPr/>
        </p:nvGrpSpPr>
        <p:grpSpPr bwMode="auto">
          <a:xfrm>
            <a:off x="4945063" y="4449763"/>
            <a:ext cx="242887" cy="303212"/>
            <a:chOff x="0" y="0"/>
            <a:chExt cx="152" cy="191"/>
          </a:xfrm>
        </p:grpSpPr>
        <p:sp>
          <p:nvSpPr>
            <p:cNvPr id="20533" name="AutoShape 9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4" name="Rectangle 9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20517" name="Group 94"/>
          <p:cNvGrpSpPr>
            <a:grpSpLocks/>
          </p:cNvGrpSpPr>
          <p:nvPr/>
        </p:nvGrpSpPr>
        <p:grpSpPr bwMode="auto">
          <a:xfrm>
            <a:off x="4411663" y="5668963"/>
            <a:ext cx="242887" cy="303212"/>
            <a:chOff x="0" y="0"/>
            <a:chExt cx="152" cy="191"/>
          </a:xfrm>
        </p:grpSpPr>
        <p:sp>
          <p:nvSpPr>
            <p:cNvPr id="20531" name="AutoShape 95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2" name="Rectangle 96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20518" name="Group 97"/>
          <p:cNvGrpSpPr>
            <a:grpSpLocks/>
          </p:cNvGrpSpPr>
          <p:nvPr/>
        </p:nvGrpSpPr>
        <p:grpSpPr bwMode="auto">
          <a:xfrm>
            <a:off x="4411663" y="5973763"/>
            <a:ext cx="242887" cy="303212"/>
            <a:chOff x="0" y="0"/>
            <a:chExt cx="152" cy="191"/>
          </a:xfrm>
        </p:grpSpPr>
        <p:sp>
          <p:nvSpPr>
            <p:cNvPr id="20529" name="AutoShape 9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0" name="Rectangle 9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19" name="Rectangle 100"/>
          <p:cNvSpPr>
            <a:spLocks/>
          </p:cNvSpPr>
          <p:nvPr/>
        </p:nvSpPr>
        <p:spPr bwMode="auto">
          <a:xfrm>
            <a:off x="4419600" y="6354763"/>
            <a:ext cx="796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H1 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H2 = -16</a:t>
            </a:r>
          </a:p>
        </p:txBody>
      </p:sp>
      <p:sp>
        <p:nvSpPr>
          <p:cNvPr id="20520" name="Line 101"/>
          <p:cNvSpPr>
            <a:spLocks noChangeShapeType="1"/>
          </p:cNvSpPr>
          <p:nvPr/>
        </p:nvSpPr>
        <p:spPr bwMode="auto">
          <a:xfrm>
            <a:off x="4191000" y="62785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0521" name="Group 102"/>
          <p:cNvGrpSpPr>
            <a:grpSpLocks/>
          </p:cNvGrpSpPr>
          <p:nvPr/>
        </p:nvGrpSpPr>
        <p:grpSpPr bwMode="auto">
          <a:xfrm>
            <a:off x="6392863" y="3001963"/>
            <a:ext cx="242887" cy="303212"/>
            <a:chOff x="0" y="0"/>
            <a:chExt cx="152" cy="191"/>
          </a:xfrm>
        </p:grpSpPr>
        <p:sp>
          <p:nvSpPr>
            <p:cNvPr id="20527" name="AutoShape 10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28" name="Rectangle 10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sp>
        <p:nvSpPr>
          <p:cNvPr id="20522" name="AutoShape 105"/>
          <p:cNvSpPr>
            <a:spLocks/>
          </p:cNvSpPr>
          <p:nvPr/>
        </p:nvSpPr>
        <p:spPr bwMode="auto">
          <a:xfrm>
            <a:off x="1752600" y="22399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3" name="AutoShape 106"/>
          <p:cNvSpPr>
            <a:spLocks/>
          </p:cNvSpPr>
          <p:nvPr/>
        </p:nvSpPr>
        <p:spPr bwMode="auto">
          <a:xfrm>
            <a:off x="7391400" y="21637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4" name="AutoShape 107"/>
          <p:cNvSpPr>
            <a:spLocks/>
          </p:cNvSpPr>
          <p:nvPr/>
        </p:nvSpPr>
        <p:spPr bwMode="auto">
          <a:xfrm>
            <a:off x="3748088" y="3946525"/>
            <a:ext cx="368300" cy="5175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8181" y="0"/>
                </a:moveTo>
                <a:lnTo>
                  <a:pt x="17520" y="15264"/>
                </a:lnTo>
                <a:lnTo>
                  <a:pt x="21600" y="13991"/>
                </a:lnTo>
                <a:lnTo>
                  <a:pt x="16552" y="21600"/>
                </a:lnTo>
                <a:lnTo>
                  <a:pt x="5237" y="19054"/>
                </a:lnTo>
                <a:lnTo>
                  <a:pt x="9338" y="17795"/>
                </a:lnTo>
                <a:lnTo>
                  <a:pt x="0" y="2517"/>
                </a:lnTo>
                <a:lnTo>
                  <a:pt x="8181" y="0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5" name="AutoShape 108"/>
          <p:cNvSpPr>
            <a:spLocks/>
          </p:cNvSpPr>
          <p:nvPr/>
        </p:nvSpPr>
        <p:spPr bwMode="auto">
          <a:xfrm>
            <a:off x="4495800" y="23923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6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1461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Importancia del estimador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Estrategias de búsqueda informada (heurísticas)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algn="just" eaLnBrk="1" hangingPunct="1">
              <a:lnSpc>
                <a:spcPct val="80000"/>
              </a:lnSpc>
            </a:pPr>
            <a:r>
              <a:rPr lang="es-ES" sz="2700"/>
              <a:t>No siempre se garantiza encontrar una solución (de existir ésta).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700"/>
              <a:t>No siempre se garantiza encontrar la solución más próxima (la que se encuentra a una distancia, número de operaciones, menor).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700"/>
              <a:t>BB (Branch &amp; Bound), Búsqueda primero el mejor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700"/>
              <a:t>A, A*, A*PI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700"/>
              <a:t>Búsqueda local:</a:t>
            </a:r>
          </a:p>
          <a:p>
            <a:pPr marL="782638" lvl="1" algn="just" eaLnBrk="1" hangingPunct="1">
              <a:lnSpc>
                <a:spcPct val="80000"/>
              </a:lnSpc>
            </a:pPr>
            <a:r>
              <a:rPr lang="es-ES" sz="2700"/>
              <a:t>ascensión de colinas</a:t>
            </a:r>
          </a:p>
          <a:p>
            <a:pPr marL="782638" lvl="1" algn="just" eaLnBrk="1" hangingPunct="1">
              <a:lnSpc>
                <a:spcPct val="80000"/>
              </a:lnSpc>
            </a:pPr>
            <a:r>
              <a:rPr lang="es-ES" sz="2700"/>
              <a:t>temple simulado</a:t>
            </a:r>
          </a:p>
          <a:p>
            <a:pPr marL="782638" lvl="1" algn="just" eaLnBrk="1" hangingPunct="1">
              <a:lnSpc>
                <a:spcPct val="80000"/>
              </a:lnSpc>
            </a:pPr>
            <a:r>
              <a:rPr lang="es-ES" sz="2700"/>
              <a:t>algoritmos genéticos</a:t>
            </a:r>
          </a:p>
          <a:p>
            <a:pPr marL="782638" lvl="1" algn="just" eaLnBrk="1" hangingPunct="1">
              <a:lnSpc>
                <a:spcPct val="80000"/>
              </a:lnSpc>
            </a:pPr>
            <a:r>
              <a:rPr lang="es-ES" sz="2700"/>
              <a:t>búsqueda en línea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561536" presetClass="entr" presetSubtype="4046647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1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5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75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75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75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utoUpdateAnimBg="0"/>
      <p:bldP spid="7170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Búsqueda con ramificación y acotación (Branch &amp; Bound)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marL="782638" lvl="1" eaLnBrk="1" hangingPunct="1">
              <a:lnSpc>
                <a:spcPct val="90000"/>
              </a:lnSpc>
            </a:pPr>
            <a:r>
              <a:rPr lang="es-ES" sz="3000"/>
              <a:t>Generaliza BPA y BPP.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3000"/>
              <a:t>Se guarda para cada estado el coste de llegar desde el estado inicial a dicho estado: </a:t>
            </a:r>
            <a:r>
              <a:rPr lang="es-ES" sz="3000" i="1"/>
              <a:t>g(n)</a:t>
            </a:r>
            <a:endParaRPr lang="es-ES" sz="3000"/>
          </a:p>
          <a:p>
            <a:pPr marL="782638" lvl="1" eaLnBrk="1" hangingPunct="1">
              <a:lnSpc>
                <a:spcPct val="90000"/>
              </a:lnSpc>
            </a:pPr>
            <a:r>
              <a:rPr lang="es-ES" sz="3000"/>
              <a:t>Guarda el coste mínimo global hasta el momento.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3000"/>
              <a:t>Deja de explorar una rama cuando su coste es mayor que el mínimo actual.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3000"/>
              <a:t>Si el coste de los nodos es uniforme equivale a una búsqueda por niveles.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326B0BC-DDFC-0243-8903-FA550F734968}" type="slidenum">
              <a:rPr lang="es-ES"/>
              <a:pPr/>
              <a:t>8</a:t>
            </a:fld>
            <a:endParaRPr lang="es-ES"/>
          </a:p>
        </p:txBody>
      </p:sp>
      <p:sp>
        <p:nvSpPr>
          <p:cNvPr id="2560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Búsqueda voraz primero el mejor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s-ES" dirty="0"/>
              <a:t>La </a:t>
            </a:r>
            <a:r>
              <a:rPr lang="es-ES" b="1" dirty="0"/>
              <a:t>búsqueda voraz primero el mejor</a:t>
            </a:r>
            <a:r>
              <a:rPr lang="es-ES" dirty="0"/>
              <a:t> expande el nodo más cercano al objetivo.</a:t>
            </a:r>
          </a:p>
          <a:p>
            <a:pPr marL="782638" lvl="1" eaLnBrk="1" hangingPunct="1"/>
            <a:r>
              <a:rPr lang="es-ES" b="1" dirty="0"/>
              <a:t>Probablemente</a:t>
            </a:r>
            <a:r>
              <a:rPr lang="es-ES" dirty="0"/>
              <a:t> conduce rápidamente a una solución.</a:t>
            </a:r>
          </a:p>
          <a:p>
            <a:pPr eaLnBrk="1" hangingPunct="1"/>
            <a:r>
              <a:rPr lang="es-ES" dirty="0"/>
              <a:t>Evalúa los nodos utilizando solamente la función heurística, que, en general, se minimiza, porque se refiere a un coste: </a:t>
            </a:r>
          </a:p>
          <a:p>
            <a:pPr marL="1182688" lvl="2" eaLnBrk="1" hangingPunct="1">
              <a:buNone/>
            </a:pPr>
            <a:r>
              <a:rPr lang="es-ES" i="1" dirty="0"/>
              <a:t>f(n)</a:t>
            </a:r>
            <a:r>
              <a:rPr lang="es-ES" dirty="0"/>
              <a:t> = </a:t>
            </a:r>
            <a:r>
              <a:rPr lang="es-ES" i="1" dirty="0"/>
              <a:t>h(n)</a:t>
            </a:r>
          </a:p>
          <a:p>
            <a:pPr eaLnBrk="1" hangingPunct="1"/>
            <a:r>
              <a:rPr lang="es-ES" dirty="0"/>
              <a:t>La minimización de </a:t>
            </a:r>
            <a:r>
              <a:rPr lang="es-ES" i="1" dirty="0"/>
              <a:t>h(n)</a:t>
            </a:r>
            <a:r>
              <a:rPr lang="es-ES" dirty="0"/>
              <a:t> es susceptible de ventajas falsas.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D9641863-4FD3-E44D-BC83-8664DFC84E71}" type="slidenum">
              <a:rPr lang="es-ES" sz="14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pPr algn="ctr"/>
              <a:t>8</a:t>
            </a:fld>
            <a:endParaRPr lang="es-ES" sz="1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A502C4-1471-914E-8196-CDFD7C425E6F}" type="slidenum">
              <a:rPr lang="es-ES"/>
              <a:pPr/>
              <a:t>9</a:t>
            </a:fld>
            <a:endParaRPr lang="es-ES"/>
          </a:p>
        </p:txBody>
      </p:sp>
      <p:sp>
        <p:nvSpPr>
          <p:cNvPr id="2765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Búsqueda voraz primero el mejor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s-ES"/>
              <a:t>La estructura de abiertos es una cola con prioridad.</a:t>
            </a:r>
          </a:p>
          <a:p>
            <a:pPr eaLnBrk="1" hangingPunct="1">
              <a:lnSpc>
                <a:spcPct val="80000"/>
              </a:lnSpc>
            </a:pPr>
            <a:r>
              <a:rPr lang="es-ES"/>
              <a:t>La prioridad la marca la función heurística (coste estimado del camino que falta hasta la solución).</a:t>
            </a:r>
          </a:p>
          <a:p>
            <a:pPr eaLnBrk="1" hangingPunct="1">
              <a:lnSpc>
                <a:spcPct val="80000"/>
              </a:lnSpc>
            </a:pPr>
            <a:r>
              <a:rPr lang="es-ES"/>
              <a:t>En cada iteración se escoge el nodo más “cercano” a la solución (el primero de la cola). </a:t>
            </a:r>
          </a:p>
          <a:p>
            <a:pPr eaLnBrk="1" hangingPunct="1">
              <a:lnSpc>
                <a:spcPct val="80000"/>
              </a:lnSpc>
            </a:pPr>
            <a:r>
              <a:rPr lang="es-ES"/>
              <a:t>No se garantiza la solución óptima.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01A72599-BDF2-7640-A478-108FC2F228C5}" type="slidenum">
              <a:rPr lang="es-ES" sz="14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pPr algn="ctr"/>
              <a:t>9</a:t>
            </a:fld>
            <a:endParaRPr lang="es-ES" sz="1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CE1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Pages>0</Pages>
  <Words>2676</Words>
  <Characters>0</Characters>
  <PresentationFormat>On-screen Show (4:3)</PresentationFormat>
  <Lines>0</Lines>
  <Paragraphs>561</Paragraphs>
  <Slides>43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Diseño predeterminado</vt:lpstr>
      <vt:lpstr>Inteligencia Artificial  Búsqueda informada y exploración</vt:lpstr>
      <vt:lpstr>Introducción</vt:lpstr>
      <vt:lpstr>Importancia del estimador</vt:lpstr>
      <vt:lpstr>Importancia del estimador</vt:lpstr>
      <vt:lpstr>Importancia del estimador</vt:lpstr>
      <vt:lpstr>Estrategias de búsqueda informada (heurísticas)</vt:lpstr>
      <vt:lpstr>Búsqueda con ramificación y acotación (Branch &amp; Bound)</vt:lpstr>
      <vt:lpstr>Búsqueda voraz primero el mejor</vt:lpstr>
      <vt:lpstr>Búsqueda voraz primero el mejor</vt:lpstr>
      <vt:lpstr>Funciones heurísticas</vt:lpstr>
      <vt:lpstr>Algoritmos A y A*</vt:lpstr>
      <vt:lpstr>Algoritmo A*</vt:lpstr>
      <vt:lpstr>Algoritmo A*</vt:lpstr>
      <vt:lpstr>Tratamiento de repetidos</vt:lpstr>
      <vt:lpstr>Ejemplo: encontrar una ruta en Rumanía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Optimización de A*</vt:lpstr>
      <vt:lpstr>Condición de consistencia  (o monotonía)</vt:lpstr>
      <vt:lpstr>Condición de consistencia  (o monotonía)</vt:lpstr>
      <vt:lpstr>Condición de consistencia  (o monotonía)</vt:lpstr>
      <vt:lpstr>Admisibilidad de A* </vt:lpstr>
      <vt:lpstr>Ejemplo de no admisibilidad</vt:lpstr>
      <vt:lpstr>Slide 28</vt:lpstr>
      <vt:lpstr>Slide 29</vt:lpstr>
      <vt:lpstr>Slide 30</vt:lpstr>
      <vt:lpstr>Rompecabezas de 8 piezas</vt:lpstr>
      <vt:lpstr>Rompecabezas de 8 piezas</vt:lpstr>
      <vt:lpstr>Rompecabezas de 8 piezas</vt:lpstr>
      <vt:lpstr>Óptimo con limitación de memoria</vt:lpstr>
      <vt:lpstr>A*PI</vt:lpstr>
      <vt:lpstr>A*PI</vt:lpstr>
      <vt:lpstr>Algoritmo A*PI</vt:lpstr>
      <vt:lpstr>Otros algoritmos con limitación de memoria</vt:lpstr>
      <vt:lpstr>Primero el mejor recursivo</vt:lpstr>
      <vt:lpstr>Primero el mejor recursivo</vt:lpstr>
      <vt:lpstr>Primero el mejor recursivo - ejemplo</vt:lpstr>
      <vt:lpstr>Primero el mejor recursivo - ejemplo</vt:lpstr>
      <vt:lpstr>A* con memoria limitada (MA*)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Inteligencia Artificial</dc:title>
  <dc:creator>Luigi</dc:creator>
  <cp:lastModifiedBy>Luigi Ceccaroni</cp:lastModifiedBy>
  <cp:revision>35</cp:revision>
  <dcterms:created xsi:type="dcterms:W3CDTF">2008-02-26T16:35:23Z</dcterms:created>
  <dcterms:modified xsi:type="dcterms:W3CDTF">2008-03-02T19:37:29Z</dcterms:modified>
</cp:coreProperties>
</file>