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607" r:id="rId2"/>
    <p:sldId id="608" r:id="rId3"/>
    <p:sldId id="609" r:id="rId4"/>
    <p:sldId id="611" r:id="rId5"/>
    <p:sldId id="612" r:id="rId6"/>
    <p:sldId id="613" r:id="rId7"/>
    <p:sldId id="614" r:id="rId8"/>
    <p:sldId id="615" r:id="rId9"/>
    <p:sldId id="616" r:id="rId10"/>
    <p:sldId id="617" r:id="rId11"/>
    <p:sldId id="618" r:id="rId12"/>
    <p:sldId id="631" r:id="rId13"/>
    <p:sldId id="619" r:id="rId14"/>
    <p:sldId id="624" r:id="rId15"/>
    <p:sldId id="633" r:id="rId16"/>
    <p:sldId id="625" r:id="rId17"/>
    <p:sldId id="626" r:id="rId18"/>
    <p:sldId id="628" r:id="rId19"/>
    <p:sldId id="627" r:id="rId20"/>
    <p:sldId id="629"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7F7F7F"/>
    <a:srgbClr val="00B050"/>
    <a:srgbClr val="99FF66"/>
    <a:srgbClr val="E6E6E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6" autoAdjust="0"/>
  </p:normalViewPr>
  <p:slideViewPr>
    <p:cSldViewPr>
      <p:cViewPr varScale="1">
        <p:scale>
          <a:sx n="163" d="100"/>
          <a:sy n="163" d="100"/>
        </p:scale>
        <p:origin x="1710" y="234"/>
      </p:cViewPr>
      <p:guideLst>
        <p:guide orient="horz" pos="2160"/>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5/10/2022</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5/10/2022</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Hashing</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Hashing</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Hashing</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Hashing</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Hashing</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Hashing</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dirty="0">
                <a:solidFill>
                  <a:srgbClr val="0000FF"/>
                </a:solidFill>
              </a:rPr>
              <a:t>Hashing</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 separate chaining</a:t>
            </a:r>
          </a:p>
        </p:txBody>
      </p:sp>
      <p:sp>
        <p:nvSpPr>
          <p:cNvPr id="4" name="Date Placeholder 3"/>
          <p:cNvSpPr>
            <a:spLocks noGrp="1"/>
          </p:cNvSpPr>
          <p:nvPr>
            <p:ph type="dt" sz="half" idx="10"/>
          </p:nvPr>
        </p:nvSpPr>
        <p:spPr>
          <a:xfrm>
            <a:off x="304800" y="6492874"/>
            <a:ext cx="2133600" cy="365125"/>
          </a:xfrm>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0785661"/>
              </p:ext>
            </p:extLst>
          </p:nvPr>
        </p:nvGraphicFramePr>
        <p:xfrm>
          <a:off x="205570" y="1066800"/>
          <a:ext cx="990600" cy="3708400"/>
        </p:xfrm>
        <a:graphic>
          <a:graphicData uri="http://schemas.openxmlformats.org/drawingml/2006/table">
            <a:tbl>
              <a:tblPr firstRow="1" bandRow="1">
                <a:tableStyleId>{5940675A-B579-460E-94D1-54222C63F5DA}</a:tableStyleId>
              </a:tblPr>
              <a:tblGrid>
                <a:gridCol w="495300">
                  <a:extLst>
                    <a:ext uri="{9D8B030D-6E8A-4147-A177-3AD203B41FA5}">
                      <a16:colId xmlns:a16="http://schemas.microsoft.com/office/drawing/2014/main" val="1868833449"/>
                    </a:ext>
                  </a:extLst>
                </a:gridCol>
                <a:gridCol w="495300">
                  <a:extLst>
                    <a:ext uri="{9D8B030D-6E8A-4147-A177-3AD203B41FA5}">
                      <a16:colId xmlns:a16="http://schemas.microsoft.com/office/drawing/2014/main" val="2981735892"/>
                    </a:ext>
                  </a:extLst>
                </a:gridCol>
              </a:tblGrid>
              <a:tr h="370840">
                <a:tc>
                  <a:txBody>
                    <a:bodyPr/>
                    <a:lstStyle/>
                    <a:p>
                      <a:pPr algn="r"/>
                      <a:r>
                        <a:rPr lang="en-US" dirty="0"/>
                        <a:t>0</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86344405"/>
                  </a:ext>
                </a:extLst>
              </a:tr>
              <a:tr h="370840">
                <a:tc>
                  <a:txBody>
                    <a:bodyPr/>
                    <a:lstStyle/>
                    <a:p>
                      <a:pPr algn="r"/>
                      <a:r>
                        <a:rPr lang="en-US" dirty="0"/>
                        <a:t>1</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5621315"/>
                  </a:ext>
                </a:extLst>
              </a:tr>
              <a:tr h="370840">
                <a:tc>
                  <a:txBody>
                    <a:bodyPr/>
                    <a:lstStyle/>
                    <a:p>
                      <a:pPr algn="r"/>
                      <a:r>
                        <a:rPr lang="en-US" dirty="0"/>
                        <a:t>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44488588"/>
                  </a:ext>
                </a:extLst>
              </a:tr>
              <a:tr h="370840">
                <a:tc>
                  <a:txBody>
                    <a:bodyPr/>
                    <a:lstStyle/>
                    <a:p>
                      <a:pPr algn="r"/>
                      <a:r>
                        <a:rPr lang="en-US" dirty="0"/>
                        <a:t>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54057452"/>
                  </a:ext>
                </a:extLst>
              </a:tr>
              <a:tr h="370840">
                <a:tc>
                  <a:txBody>
                    <a:bodyPr/>
                    <a:lstStyle/>
                    <a:p>
                      <a:pPr algn="r"/>
                      <a:r>
                        <a:rPr lang="en-US" dirty="0"/>
                        <a:t>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68228901"/>
                  </a:ext>
                </a:extLst>
              </a:tr>
              <a:tr h="370840">
                <a:tc>
                  <a:txBody>
                    <a:bodyPr/>
                    <a:lstStyle/>
                    <a:p>
                      <a:pPr algn="r"/>
                      <a:r>
                        <a:rPr lang="en-US" dirty="0"/>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31251466"/>
                  </a:ext>
                </a:extLst>
              </a:tr>
              <a:tr h="370840">
                <a:tc>
                  <a:txBody>
                    <a:bodyPr/>
                    <a:lstStyle/>
                    <a:p>
                      <a:pPr algn="r"/>
                      <a:r>
                        <a:rPr lang="en-US" dirty="0"/>
                        <a:t>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58978166"/>
                  </a:ext>
                </a:extLst>
              </a:tr>
              <a:tr h="370840">
                <a:tc>
                  <a:txBody>
                    <a:bodyPr/>
                    <a:lstStyle/>
                    <a:p>
                      <a:pPr algn="r"/>
                      <a:r>
                        <a:rPr lang="en-US"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98930374"/>
                  </a:ext>
                </a:extLst>
              </a:tr>
              <a:tr h="370840">
                <a:tc>
                  <a:txBody>
                    <a:bodyPr/>
                    <a:lstStyle/>
                    <a:p>
                      <a:pPr algn="r"/>
                      <a:r>
                        <a:rPr lang="en-US" dirty="0"/>
                        <a:t>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79886270"/>
                  </a:ext>
                </a:extLst>
              </a:tr>
              <a:tr h="370840">
                <a:tc>
                  <a:txBody>
                    <a:bodyPr/>
                    <a:lstStyle/>
                    <a:p>
                      <a:pPr algn="r"/>
                      <a:r>
                        <a:rPr lang="en-US" dirty="0"/>
                        <a:t>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3605473"/>
                  </a:ext>
                </a:extLst>
              </a:tr>
            </a:tbl>
          </a:graphicData>
        </a:graphic>
      </p:graphicFrame>
      <p:sp>
        <p:nvSpPr>
          <p:cNvPr id="10" name="Rectangle 9"/>
          <p:cNvSpPr/>
          <p:nvPr/>
        </p:nvSpPr>
        <p:spPr>
          <a:xfrm>
            <a:off x="1567645" y="11049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1" name="Rectangle 10"/>
          <p:cNvSpPr/>
          <p:nvPr/>
        </p:nvSpPr>
        <p:spPr>
          <a:xfrm>
            <a:off x="2404004"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p:cNvSpPr/>
          <p:nvPr/>
        </p:nvSpPr>
        <p:spPr>
          <a:xfrm>
            <a:off x="2404004"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3" name="Rectangle 12"/>
          <p:cNvSpPr/>
          <p:nvPr/>
        </p:nvSpPr>
        <p:spPr>
          <a:xfrm>
            <a:off x="2404004"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4" name="Rectangle 13"/>
          <p:cNvSpPr/>
          <p:nvPr/>
        </p:nvSpPr>
        <p:spPr>
          <a:xfrm>
            <a:off x="2404004"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
        <p:nvSpPr>
          <p:cNvPr id="15" name="Rectangle 14"/>
          <p:cNvSpPr/>
          <p:nvPr/>
        </p:nvSpPr>
        <p:spPr>
          <a:xfrm>
            <a:off x="1567645" y="2967291"/>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25</a:t>
            </a:r>
          </a:p>
        </p:txBody>
      </p:sp>
      <p:sp>
        <p:nvSpPr>
          <p:cNvPr id="16" name="Rectangle 15"/>
          <p:cNvSpPr/>
          <p:nvPr/>
        </p:nvSpPr>
        <p:spPr>
          <a:xfrm>
            <a:off x="1567645" y="3355468"/>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a:t>
            </a:r>
          </a:p>
        </p:txBody>
      </p:sp>
      <p:sp>
        <p:nvSpPr>
          <p:cNvPr id="17" name="Rectangle 16"/>
          <p:cNvSpPr/>
          <p:nvPr/>
        </p:nvSpPr>
        <p:spPr>
          <a:xfrm>
            <a:off x="1567645" y="4435475"/>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49</a:t>
            </a:r>
          </a:p>
        </p:txBody>
      </p:sp>
      <p:sp>
        <p:nvSpPr>
          <p:cNvPr id="18" name="Rectangle 17"/>
          <p:cNvSpPr/>
          <p:nvPr/>
        </p:nvSpPr>
        <p:spPr>
          <a:xfrm>
            <a:off x="1567645" y="2570416"/>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19" name="Rectangle 18"/>
          <p:cNvSpPr/>
          <p:nvPr/>
        </p:nvSpPr>
        <p:spPr>
          <a:xfrm>
            <a:off x="1567645" y="1524000"/>
            <a:ext cx="457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81</a:t>
            </a:r>
          </a:p>
        </p:txBody>
      </p:sp>
      <p:cxnSp>
        <p:nvCxnSpPr>
          <p:cNvPr id="21" name="Straight Arrow Connector 20"/>
          <p:cNvCxnSpPr>
            <a:endCxn id="10" idx="1"/>
          </p:cNvCxnSpPr>
          <p:nvPr/>
        </p:nvCxnSpPr>
        <p:spPr>
          <a:xfrm>
            <a:off x="1196170" y="12573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96170"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023004" y="167640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96170"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23004" y="2735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196170"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23004" y="3493834"/>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96170"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23004" y="4591050"/>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96170" y="3116516"/>
            <a:ext cx="371475"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032529" y="1270000"/>
            <a:ext cx="328612" cy="118004"/>
            <a:chOff x="2276475" y="1041400"/>
            <a:chExt cx="328612" cy="118004"/>
          </a:xfrm>
        </p:grpSpPr>
        <p:grpSp>
          <p:nvGrpSpPr>
            <p:cNvPr id="38" name="Group 37"/>
            <p:cNvGrpSpPr/>
            <p:nvPr/>
          </p:nvGrpSpPr>
          <p:grpSpPr>
            <a:xfrm>
              <a:off x="2452687" y="1123422"/>
              <a:ext cx="152400" cy="35982"/>
              <a:chOff x="4191000" y="3257550"/>
              <a:chExt cx="152400" cy="35982"/>
            </a:xfrm>
          </p:grpSpPr>
          <p:cxnSp>
            <p:nvCxnSpPr>
              <p:cNvPr id="33" name="Straight Connector 32"/>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Elbow Connector 39"/>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856442" y="1676400"/>
            <a:ext cx="328612" cy="118004"/>
            <a:chOff x="2276475" y="1041400"/>
            <a:chExt cx="328612" cy="118004"/>
          </a:xfrm>
        </p:grpSpPr>
        <p:grpSp>
          <p:nvGrpSpPr>
            <p:cNvPr id="47" name="Group 46"/>
            <p:cNvGrpSpPr/>
            <p:nvPr/>
          </p:nvGrpSpPr>
          <p:grpSpPr>
            <a:xfrm>
              <a:off x="2452687" y="1123422"/>
              <a:ext cx="152400" cy="35982"/>
              <a:chOff x="4191000" y="3257550"/>
              <a:chExt cx="152400" cy="35982"/>
            </a:xfrm>
          </p:grpSpPr>
          <p:cxnSp>
            <p:nvCxnSpPr>
              <p:cNvPr id="49" name="Straight Connector 4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Elbow Connector 4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871788" y="2736048"/>
            <a:ext cx="328612" cy="118004"/>
            <a:chOff x="2276475" y="1041400"/>
            <a:chExt cx="328612" cy="118004"/>
          </a:xfrm>
        </p:grpSpPr>
        <p:grpSp>
          <p:nvGrpSpPr>
            <p:cNvPr id="52" name="Group 51"/>
            <p:cNvGrpSpPr/>
            <p:nvPr/>
          </p:nvGrpSpPr>
          <p:grpSpPr>
            <a:xfrm>
              <a:off x="2452687" y="1123422"/>
              <a:ext cx="152400" cy="35982"/>
              <a:chOff x="4191000" y="3257550"/>
              <a:chExt cx="152400" cy="35982"/>
            </a:xfrm>
          </p:grpSpPr>
          <p:cxnSp>
            <p:nvCxnSpPr>
              <p:cNvPr id="54" name="Straight Connector 5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867555" y="3504168"/>
            <a:ext cx="328612" cy="118004"/>
            <a:chOff x="2276475" y="1041400"/>
            <a:chExt cx="328612" cy="118004"/>
          </a:xfrm>
        </p:grpSpPr>
        <p:grpSp>
          <p:nvGrpSpPr>
            <p:cNvPr id="57" name="Group 56"/>
            <p:cNvGrpSpPr/>
            <p:nvPr/>
          </p:nvGrpSpPr>
          <p:grpSpPr>
            <a:xfrm>
              <a:off x="2452687" y="1123422"/>
              <a:ext cx="152400" cy="35982"/>
              <a:chOff x="4191000" y="3257550"/>
              <a:chExt cx="152400" cy="35982"/>
            </a:xfrm>
          </p:grpSpPr>
          <p:cxnSp>
            <p:nvCxnSpPr>
              <p:cNvPr id="59" name="Straight Connector 5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8" name="Elbow Connector 5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2030941" y="3116516"/>
            <a:ext cx="328612" cy="118004"/>
            <a:chOff x="2276475" y="1041400"/>
            <a:chExt cx="328612" cy="118004"/>
          </a:xfrm>
        </p:grpSpPr>
        <p:grpSp>
          <p:nvGrpSpPr>
            <p:cNvPr id="62" name="Group 61"/>
            <p:cNvGrpSpPr/>
            <p:nvPr/>
          </p:nvGrpSpPr>
          <p:grpSpPr>
            <a:xfrm>
              <a:off x="2452687" y="1123422"/>
              <a:ext cx="152400" cy="35982"/>
              <a:chOff x="4191000" y="3257550"/>
              <a:chExt cx="152400" cy="35982"/>
            </a:xfrm>
          </p:grpSpPr>
          <p:cxnSp>
            <p:nvCxnSpPr>
              <p:cNvPr id="64" name="Straight Connector 63"/>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Elbow Connector 62"/>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71788" y="4593697"/>
            <a:ext cx="328612" cy="118004"/>
            <a:chOff x="2276475" y="1041400"/>
            <a:chExt cx="328612" cy="118004"/>
          </a:xfrm>
        </p:grpSpPr>
        <p:grpSp>
          <p:nvGrpSpPr>
            <p:cNvPr id="67" name="Group 66"/>
            <p:cNvGrpSpPr/>
            <p:nvPr/>
          </p:nvGrpSpPr>
          <p:grpSpPr>
            <a:xfrm>
              <a:off x="2452687" y="1123422"/>
              <a:ext cx="152400" cy="35982"/>
              <a:chOff x="4191000" y="3257550"/>
              <a:chExt cx="152400" cy="35982"/>
            </a:xfrm>
          </p:grpSpPr>
          <p:cxnSp>
            <p:nvCxnSpPr>
              <p:cNvPr id="69" name="Straight Connector 68"/>
              <p:cNvCxnSpPr/>
              <p:nvPr/>
            </p:nvCxnSpPr>
            <p:spPr>
              <a:xfrm>
                <a:off x="4191000" y="325755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224870" y="3293532"/>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8" name="Elbow Connector 67"/>
            <p:cNvCxnSpPr/>
            <p:nvPr/>
          </p:nvCxnSpPr>
          <p:spPr>
            <a:xfrm>
              <a:off x="2276475" y="1041400"/>
              <a:ext cx="248182" cy="74612"/>
            </a:xfrm>
            <a:prstGeom prst="bentConnector3">
              <a:avLst>
                <a:gd name="adj1" fmla="val 10117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TextBox 70"/>
              <p:cNvSpPr txBox="1"/>
              <p:nvPr/>
            </p:nvSpPr>
            <p:spPr>
              <a:xfrm>
                <a:off x="4038600" y="1672117"/>
                <a:ext cx="4742517" cy="2747483"/>
              </a:xfrm>
              <a:prstGeom prst="rect">
                <a:avLst/>
              </a:prstGeom>
              <a:noFill/>
            </p:spPr>
            <p:txBody>
              <a:bodyPr wrap="none" rtlCol="0">
                <a:spAutoFit/>
              </a:bodyPr>
              <a:lstStyle/>
              <a:p>
                <a:r>
                  <a:rPr lang="en-US" sz="2000" dirty="0"/>
                  <a:t>Each slot is a list of the items that have the</a:t>
                </a:r>
              </a:p>
              <a:p>
                <a:r>
                  <a:rPr lang="en-US" sz="2000" dirty="0"/>
                  <a:t>same hash value.</a:t>
                </a:r>
                <a:br>
                  <a:rPr lang="en-US" sz="2000" dirty="0"/>
                </a:br>
                <a:r>
                  <a:rPr lang="en-US" sz="2000" dirty="0"/>
                  <a:t>Load factor: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m:rPr>
                            <m:nor/>
                          </m:rPr>
                          <a:rPr lang="en-US" sz="2000" b="0" i="0" smtClean="0">
                            <a:latin typeface="Cambria Math" panose="02040503050406030204" pitchFamily="18" charset="0"/>
                          </a:rPr>
                          <m:t>number</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of</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items</m:t>
                        </m:r>
                      </m:num>
                      <m:den>
                        <m:r>
                          <m:rPr>
                            <m:nor/>
                          </m:rPr>
                          <a:rPr lang="en-US" sz="2000" b="0" i="0" smtClean="0">
                            <a:latin typeface="Cambria Math" panose="02040503050406030204" pitchFamily="18" charset="0"/>
                          </a:rPr>
                          <m:t>table</m:t>
                        </m:r>
                        <m:r>
                          <m:rPr>
                            <m:nor/>
                          </m:rPr>
                          <a:rPr lang="en-US" sz="2000" b="0" i="0" smtClean="0">
                            <a:latin typeface="Cambria Math" panose="02040503050406030204" pitchFamily="18" charset="0"/>
                          </a:rPr>
                          <m:t> </m:t>
                        </m:r>
                        <m:r>
                          <m:rPr>
                            <m:nor/>
                          </m:rPr>
                          <a:rPr lang="en-US" sz="2000" b="0" i="0" smtClean="0">
                            <a:latin typeface="Cambria Math" panose="02040503050406030204" pitchFamily="18" charset="0"/>
                          </a:rPr>
                          <m:t>size</m:t>
                        </m:r>
                      </m:den>
                    </m:f>
                  </m:oMath>
                </a14:m>
                <a:br>
                  <a:rPr lang="en-US" sz="2000" dirty="0"/>
                </a:br>
                <a:endParaRPr lang="en-US" sz="2000" dirty="0"/>
              </a:p>
              <a:p>
                <a14:m>
                  <m:oMath xmlns:m="http://schemas.openxmlformats.org/officeDocument/2006/math">
                    <m:r>
                      <a:rPr lang="en-US" sz="2000" b="0" i="1" smtClean="0">
                        <a:latin typeface="Cambria Math" panose="02040503050406030204" pitchFamily="18" charset="0"/>
                      </a:rPr>
                      <m:t>𝜆</m:t>
                    </m:r>
                  </m:oMath>
                </a14:m>
                <a:r>
                  <a:rPr lang="en-US" sz="2000" dirty="0"/>
                  <a:t> is the average length of a list.</a:t>
                </a:r>
              </a:p>
              <a:p>
                <a:endParaRPr lang="en-US" sz="2000" dirty="0"/>
              </a:p>
              <a:p>
                <a:r>
                  <a:rPr lang="en-US" sz="2000" dirty="0"/>
                  <a:t>A successful search takes about </a:t>
                </a:r>
                <a14:m>
                  <m:oMath xmlns:m="http://schemas.openxmlformats.org/officeDocument/2006/math">
                    <m:f>
                      <m:fPr>
                        <m:type m:val="lin"/>
                        <m:ctrlPr>
                          <a:rPr lang="en-US" sz="2000" i="1" smtClean="0">
                            <a:latin typeface="Cambria Math" panose="02040503050406030204" pitchFamily="18" charset="0"/>
                          </a:rPr>
                        </m:ctrlPr>
                      </m:fPr>
                      <m:num>
                        <m:r>
                          <a:rPr lang="en-US" sz="2000" b="0" i="1" smtClean="0">
                            <a:latin typeface="Cambria Math" panose="02040503050406030204" pitchFamily="18" charset="0"/>
                          </a:rPr>
                          <m:t>𝜆</m:t>
                        </m:r>
                      </m:num>
                      <m:den>
                        <m:r>
                          <a:rPr lang="en-US" sz="2000" b="0" i="1" smtClean="0">
                            <a:latin typeface="Cambria Math" panose="02040503050406030204" pitchFamily="18" charset="0"/>
                          </a:rPr>
                          <m:t>2</m:t>
                        </m:r>
                      </m:den>
                    </m:f>
                  </m:oMath>
                </a14:m>
                <a:r>
                  <a:rPr lang="en-US" sz="2000" dirty="0"/>
                  <a:t> links to</a:t>
                </a:r>
                <a:br>
                  <a:rPr lang="en-US" sz="2000" dirty="0"/>
                </a:br>
                <a:r>
                  <a:rPr lang="en-US" sz="2000" dirty="0"/>
                  <a:t>be traversed, on average.</a:t>
                </a:r>
              </a:p>
            </p:txBody>
          </p:sp>
        </mc:Choice>
        <mc:Fallback xmlns="">
          <p:sp>
            <p:nvSpPr>
              <p:cNvPr id="71" name="TextBox 70"/>
              <p:cNvSpPr txBox="1">
                <a:spLocks noRot="1" noChangeAspect="1" noMove="1" noResize="1" noEditPoints="1" noAdjustHandles="1" noChangeArrowheads="1" noChangeShapeType="1" noTextEdit="1"/>
              </p:cNvSpPr>
              <p:nvPr/>
            </p:nvSpPr>
            <p:spPr>
              <a:xfrm>
                <a:off x="4038600" y="1672117"/>
                <a:ext cx="4742517" cy="2747483"/>
              </a:xfrm>
              <a:prstGeom prst="rect">
                <a:avLst/>
              </a:prstGeom>
              <a:blipFill>
                <a:blip r:embed="rId2"/>
                <a:stretch>
                  <a:fillRect l="-1416" t="-1109" r="-515" b="-13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447800" y="5625957"/>
                <a:ext cx="6377515" cy="707886"/>
              </a:xfrm>
              <a:prstGeom prst="rect">
                <a:avLst/>
              </a:prstGeom>
              <a:noFill/>
            </p:spPr>
            <p:txBody>
              <a:bodyPr wrap="none" rtlCol="0">
                <a:spAutoFit/>
              </a:bodyPr>
              <a:lstStyle/>
              <a:p>
                <a:r>
                  <a:rPr lang="en-US" sz="2000" dirty="0"/>
                  <a:t>Table size: make it similar to the number of expected items.</a:t>
                </a:r>
              </a:p>
              <a:p>
                <a:r>
                  <a:rPr lang="en-US" sz="2000" dirty="0"/>
                  <a:t>Common strategy: when </a:t>
                </a:r>
                <a14:m>
                  <m:oMath xmlns:m="http://schemas.openxmlformats.org/officeDocument/2006/math">
                    <m:r>
                      <a:rPr lang="en-US" sz="2000" b="0" i="1" smtClean="0">
                        <a:latin typeface="Cambria Math" panose="02040503050406030204" pitchFamily="18" charset="0"/>
                      </a:rPr>
                      <m:t>𝜆</m:t>
                    </m:r>
                    <m:r>
                      <a:rPr lang="en-US" sz="2000" b="0" i="1" smtClean="0">
                        <a:latin typeface="Cambria Math" panose="02040503050406030204" pitchFamily="18" charset="0"/>
                      </a:rPr>
                      <m:t>&gt;1</m:t>
                    </m:r>
                  </m:oMath>
                </a14:m>
                <a:r>
                  <a:rPr lang="en-US" sz="2000" dirty="0"/>
                  <a:t>, do rehashing.</a:t>
                </a:r>
              </a:p>
            </p:txBody>
          </p:sp>
        </mc:Choice>
        <mc:Fallback xmlns="">
          <p:sp>
            <p:nvSpPr>
              <p:cNvPr id="72" name="TextBox 71"/>
              <p:cNvSpPr txBox="1">
                <a:spLocks noRot="1" noChangeAspect="1" noMove="1" noResize="1" noEditPoints="1" noAdjustHandles="1" noChangeArrowheads="1" noChangeShapeType="1" noTextEdit="1"/>
              </p:cNvSpPr>
              <p:nvPr/>
            </p:nvSpPr>
            <p:spPr>
              <a:xfrm>
                <a:off x="1447800" y="5625957"/>
                <a:ext cx="6377515" cy="707886"/>
              </a:xfrm>
              <a:prstGeom prst="rect">
                <a:avLst/>
              </a:prstGeom>
              <a:blipFill>
                <a:blip r:embed="rId3"/>
                <a:stretch>
                  <a:fillRect l="-1052" t="-5172" r="-191" b="-14655"/>
                </a:stretch>
              </a:blipFill>
            </p:spPr>
            <p:txBody>
              <a:bodyPr/>
              <a:lstStyle/>
              <a:p>
                <a:r>
                  <a:rPr lang="en-US">
                    <a:noFill/>
                  </a:rPr>
                  <a:t> </a:t>
                </a:r>
              </a:p>
            </p:txBody>
          </p:sp>
        </mc:Fallback>
      </mc:AlternateContent>
      <p:sp>
        <p:nvSpPr>
          <p:cNvPr id="73" name="TextBox 72"/>
          <p:cNvSpPr txBox="1"/>
          <p:nvPr/>
        </p:nvSpPr>
        <p:spPr>
          <a:xfrm>
            <a:off x="570617" y="4953000"/>
            <a:ext cx="2545120" cy="369332"/>
          </a:xfrm>
          <a:prstGeom prst="rect">
            <a:avLst/>
          </a:prstGeom>
          <a:noFill/>
        </p:spPr>
        <p:txBody>
          <a:bodyPr wrap="none" rtlCol="0">
            <a:spAutoFit/>
          </a:bodyPr>
          <a:lstStyle/>
          <a:p>
            <a:r>
              <a:rPr lang="en-US" dirty="0"/>
              <a:t>(perfect squares mod 10)</a:t>
            </a:r>
          </a:p>
        </p:txBody>
      </p:sp>
    </p:spTree>
    <p:extLst>
      <p:ext uri="{BB962C8B-B14F-4D97-AF65-F5344CB8AC3E}">
        <p14:creationId xmlns:p14="http://schemas.microsoft.com/office/powerpoint/2010/main" val="283723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dirty="0"/>
              <a:t>Handling collisions: using the same hash table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534400" cy="5410200"/>
              </a:xfrm>
            </p:spPr>
            <p:txBody>
              <a:bodyPr>
                <a:normAutofit fontScale="85000" lnSpcReduction="20000"/>
              </a:bodyPr>
              <a:lstStyle/>
              <a:p>
                <a:r>
                  <a:rPr lang="en-US" dirty="0"/>
                  <a:t>If the slot is occupied, find alternative cells in the same table. To avoid long trips finding empty slots, the load factor should be below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=0.5</m:t>
                    </m:r>
                  </m:oMath>
                </a14:m>
                <a:r>
                  <a:rPr lang="en-US" dirty="0"/>
                  <a:t>.</a:t>
                </a:r>
              </a:p>
              <a:p>
                <a:endParaRPr lang="en-US" dirty="0"/>
              </a:p>
              <a:p>
                <a:r>
                  <a:rPr lang="en-US" dirty="0"/>
                  <a:t>Deletions must be “lazy” (slots must be invalidated but not deleted, thus avoiding truncated searches).</a:t>
                </a:r>
              </a:p>
              <a:p>
                <a:endParaRPr lang="en-US" dirty="0"/>
              </a:p>
              <a:p>
                <a:r>
                  <a:rPr lang="en-US" b="1" dirty="0"/>
                  <a:t>Linear probing: </a:t>
                </a:r>
                <a:r>
                  <a:rPr lang="en-US" dirty="0"/>
                  <a:t>if the slot is occupied, use the next empty slot in the table.</a:t>
                </a:r>
              </a:p>
              <a:p>
                <a:endParaRPr lang="en-US" dirty="0"/>
              </a:p>
              <a:p>
                <a:r>
                  <a:rPr lang="en-US" b="1" dirty="0"/>
                  <a:t>Double hashing: </a:t>
                </a:r>
                <a:r>
                  <a:rPr lang="en-US" dirty="0"/>
                  <a:t>if the slot is occupied using the first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use a second hash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dirty="0"/>
                  <a:t>. The sequence of slots that is visited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etc.</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534400" cy="5410200"/>
              </a:xfrm>
              <a:blipFill>
                <a:blip r:embed="rId2"/>
                <a:stretch>
                  <a:fillRect l="-1214" t="-23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67589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391936" y="5246556"/>
            <a:ext cx="561863" cy="37192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55</a:t>
            </a:r>
          </a:p>
        </p:txBody>
      </p:sp>
      <p:sp>
        <p:nvSpPr>
          <p:cNvPr id="2" name="Title 1"/>
          <p:cNvSpPr>
            <a:spLocks noGrp="1"/>
          </p:cNvSpPr>
          <p:nvPr>
            <p:ph type="title"/>
          </p:nvPr>
        </p:nvSpPr>
        <p:spPr/>
        <p:txBody>
          <a:bodyPr>
            <a:normAutofit fontScale="90000"/>
          </a:bodyPr>
          <a:lstStyle/>
          <a:p>
            <a:r>
              <a:rPr lang="en-US" dirty="0"/>
              <a:t>An example</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066800" y="838200"/>
                <a:ext cx="7467600" cy="914400"/>
              </a:xfrm>
            </p:spPr>
            <p:txBody>
              <a:bodyPr>
                <a:normAutofit/>
              </a:bodyPr>
              <a:lstStyle/>
              <a:p>
                <a:pPr marL="0" indent="0">
                  <a:buNone/>
                </a:pPr>
                <a:r>
                  <a:rPr lang="en-US" sz="2400" dirty="0"/>
                  <a:t>Insertion of the elements 54, 26, 93, 17, 77, 31, 44, 55, 20.</a:t>
                </a:r>
                <a:br>
                  <a:rPr lang="en-US" sz="2400" dirty="0"/>
                </a:br>
                <a:r>
                  <a:rPr lang="en-US" sz="2400" dirty="0"/>
                  <a:t>Hash function: </a:t>
                </a:r>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 </m:t>
                    </m:r>
                    <m:r>
                      <m:rPr>
                        <m:nor/>
                      </m:rPr>
                      <a:rPr lang="en-US" sz="2400" b="0" i="0" smtClean="0">
                        <a:latin typeface="Cambria Math" panose="02040503050406030204" pitchFamily="18" charset="0"/>
                      </a:rPr>
                      <m:t>mod</m:t>
                    </m:r>
                    <m:r>
                      <a:rPr lang="en-US" sz="2400" b="0" i="1" smtClean="0">
                        <a:latin typeface="Cambria Math" panose="02040503050406030204" pitchFamily="18" charset="0"/>
                      </a:rPr>
                      <m:t> 11.</m:t>
                    </m:r>
                  </m:oMath>
                </a14:m>
                <a:endParaRPr lang="en-US" sz="2400" dirty="0"/>
              </a:p>
              <a:p>
                <a:pPr marL="0" indent="0">
                  <a:buNone/>
                </a:pPr>
                <a:endParaRPr lang="en-US" sz="24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066800" y="838200"/>
                <a:ext cx="7467600" cy="914400"/>
              </a:xfrm>
              <a:blipFill>
                <a:blip r:embed="rId2"/>
                <a:stretch>
                  <a:fillRect l="-1224" t="-5333" r="-82" b="-4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93834189"/>
              </p:ext>
            </p:extLst>
          </p:nvPr>
        </p:nvGraphicFramePr>
        <p:xfrm>
          <a:off x="2286000" y="2191555"/>
          <a:ext cx="6096002" cy="222504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r h="370840">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62478"/>
                  </a:ext>
                </a:extLst>
              </a:tr>
              <a:tr h="370840">
                <a:tc>
                  <a:txBody>
                    <a:bodyPr/>
                    <a:lstStyle/>
                    <a:p>
                      <a:pPr algn="ctr"/>
                      <a:r>
                        <a:rPr lang="en-US" dirty="0"/>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573853"/>
                  </a:ext>
                </a:extLst>
              </a:tr>
              <a:tr h="370840">
                <a:tc>
                  <a:txBody>
                    <a:bodyPr/>
                    <a:lstStyle/>
                    <a:p>
                      <a:pPr algn="ctr"/>
                      <a:r>
                        <a:rPr lang="en-US"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7675379"/>
                  </a:ext>
                </a:extLst>
              </a:tr>
              <a:tr h="370840">
                <a:tc>
                  <a:txBody>
                    <a:bodyPr/>
                    <a:lstStyle/>
                    <a:p>
                      <a:pPr algn="ctr"/>
                      <a:r>
                        <a:rPr lang="en-US"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016109"/>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05747296"/>
              </p:ext>
            </p:extLst>
          </p:nvPr>
        </p:nvGraphicFramePr>
        <p:xfrm>
          <a:off x="2285998" y="4876800"/>
          <a:ext cx="6096002" cy="741680"/>
        </p:xfrm>
        <a:graphic>
          <a:graphicData uri="http://schemas.openxmlformats.org/drawingml/2006/table">
            <a:tbl>
              <a:tblPr firstRow="1" bandRow="1">
                <a:tableStyleId>{5940675A-B579-460E-94D1-54222C63F5DA}</a:tableStyleId>
              </a:tblPr>
              <a:tblGrid>
                <a:gridCol w="554182">
                  <a:extLst>
                    <a:ext uri="{9D8B030D-6E8A-4147-A177-3AD203B41FA5}">
                      <a16:colId xmlns:a16="http://schemas.microsoft.com/office/drawing/2014/main" val="3416948935"/>
                    </a:ext>
                  </a:extLst>
                </a:gridCol>
                <a:gridCol w="554182">
                  <a:extLst>
                    <a:ext uri="{9D8B030D-6E8A-4147-A177-3AD203B41FA5}">
                      <a16:colId xmlns:a16="http://schemas.microsoft.com/office/drawing/2014/main" val="3642999255"/>
                    </a:ext>
                  </a:extLst>
                </a:gridCol>
                <a:gridCol w="554182">
                  <a:extLst>
                    <a:ext uri="{9D8B030D-6E8A-4147-A177-3AD203B41FA5}">
                      <a16:colId xmlns:a16="http://schemas.microsoft.com/office/drawing/2014/main" val="1801968807"/>
                    </a:ext>
                  </a:extLst>
                </a:gridCol>
                <a:gridCol w="554182">
                  <a:extLst>
                    <a:ext uri="{9D8B030D-6E8A-4147-A177-3AD203B41FA5}">
                      <a16:colId xmlns:a16="http://schemas.microsoft.com/office/drawing/2014/main" val="1144843675"/>
                    </a:ext>
                  </a:extLst>
                </a:gridCol>
                <a:gridCol w="554182">
                  <a:extLst>
                    <a:ext uri="{9D8B030D-6E8A-4147-A177-3AD203B41FA5}">
                      <a16:colId xmlns:a16="http://schemas.microsoft.com/office/drawing/2014/main" val="2835788155"/>
                    </a:ext>
                  </a:extLst>
                </a:gridCol>
                <a:gridCol w="554182">
                  <a:extLst>
                    <a:ext uri="{9D8B030D-6E8A-4147-A177-3AD203B41FA5}">
                      <a16:colId xmlns:a16="http://schemas.microsoft.com/office/drawing/2014/main" val="355177405"/>
                    </a:ext>
                  </a:extLst>
                </a:gridCol>
                <a:gridCol w="554182">
                  <a:extLst>
                    <a:ext uri="{9D8B030D-6E8A-4147-A177-3AD203B41FA5}">
                      <a16:colId xmlns:a16="http://schemas.microsoft.com/office/drawing/2014/main" val="4231330918"/>
                    </a:ext>
                  </a:extLst>
                </a:gridCol>
                <a:gridCol w="554182">
                  <a:extLst>
                    <a:ext uri="{9D8B030D-6E8A-4147-A177-3AD203B41FA5}">
                      <a16:colId xmlns:a16="http://schemas.microsoft.com/office/drawing/2014/main" val="3526770787"/>
                    </a:ext>
                  </a:extLst>
                </a:gridCol>
                <a:gridCol w="554182">
                  <a:extLst>
                    <a:ext uri="{9D8B030D-6E8A-4147-A177-3AD203B41FA5}">
                      <a16:colId xmlns:a16="http://schemas.microsoft.com/office/drawing/2014/main" val="1128977227"/>
                    </a:ext>
                  </a:extLst>
                </a:gridCol>
                <a:gridCol w="554182">
                  <a:extLst>
                    <a:ext uri="{9D8B030D-6E8A-4147-A177-3AD203B41FA5}">
                      <a16:colId xmlns:a16="http://schemas.microsoft.com/office/drawing/2014/main" val="845600879"/>
                    </a:ext>
                  </a:extLst>
                </a:gridCol>
                <a:gridCol w="554182">
                  <a:extLst>
                    <a:ext uri="{9D8B030D-6E8A-4147-A177-3AD203B41FA5}">
                      <a16:colId xmlns:a16="http://schemas.microsoft.com/office/drawing/2014/main" val="2236190631"/>
                    </a:ext>
                  </a:extLst>
                </a:gridCol>
              </a:tblGrid>
              <a:tr h="370840">
                <a:tc>
                  <a:txBody>
                    <a:bodyPr/>
                    <a:lstStyle/>
                    <a:p>
                      <a:pPr algn="ctr"/>
                      <a:r>
                        <a:rPr lang="en-US"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314622"/>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172531"/>
                  </a:ext>
                </a:extLst>
              </a:tr>
            </a:tbl>
          </a:graphicData>
        </a:graphic>
      </p:graphicFrame>
      <p:cxnSp>
        <p:nvCxnSpPr>
          <p:cNvPr id="14" name="Straight Arrow Connector 13"/>
          <p:cNvCxnSpPr/>
          <p:nvPr/>
        </p:nvCxnSpPr>
        <p:spPr>
          <a:xfrm>
            <a:off x="2584374" y="2937831"/>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666" y="2936910"/>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0" y="2935989"/>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890350" y="2935068"/>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543800" y="2934147"/>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07494" y="2933226"/>
            <a:ext cx="918" cy="3662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1477" y="2531526"/>
            <a:ext cx="2109104" cy="400110"/>
          </a:xfrm>
          <a:prstGeom prst="rect">
            <a:avLst/>
          </a:prstGeom>
          <a:noFill/>
        </p:spPr>
        <p:txBody>
          <a:bodyPr wrap="none" rtlCol="0">
            <a:spAutoFit/>
          </a:bodyPr>
          <a:lstStyle/>
          <a:p>
            <a:r>
              <a:rPr lang="en-US" sz="2000" dirty="0"/>
              <a:t>Separate chaining:</a:t>
            </a:r>
          </a:p>
        </p:txBody>
      </p:sp>
      <p:sp>
        <p:nvSpPr>
          <p:cNvPr id="30" name="TextBox 29"/>
          <p:cNvSpPr txBox="1"/>
          <p:nvPr/>
        </p:nvSpPr>
        <p:spPr>
          <a:xfrm>
            <a:off x="487623" y="5218370"/>
            <a:ext cx="1757917" cy="400110"/>
          </a:xfrm>
          <a:prstGeom prst="rect">
            <a:avLst/>
          </a:prstGeom>
          <a:noFill/>
        </p:spPr>
        <p:txBody>
          <a:bodyPr wrap="none" rtlCol="0">
            <a:spAutoFit/>
          </a:bodyPr>
          <a:lstStyle/>
          <a:p>
            <a:r>
              <a:rPr lang="en-US" sz="2000" dirty="0"/>
              <a:t>Linear probing:</a:t>
            </a:r>
          </a:p>
        </p:txBody>
      </p:sp>
      <p:sp>
        <p:nvSpPr>
          <p:cNvPr id="3" name="Rectangle 2"/>
          <p:cNvSpPr/>
          <p:nvPr/>
        </p:nvSpPr>
        <p:spPr>
          <a:xfrm>
            <a:off x="787733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54</a:t>
            </a:r>
          </a:p>
        </p:txBody>
      </p:sp>
      <p:sp>
        <p:nvSpPr>
          <p:cNvPr id="18" name="Rectangle 17"/>
          <p:cNvSpPr/>
          <p:nvPr/>
        </p:nvSpPr>
        <p:spPr>
          <a:xfrm>
            <a:off x="7322006"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31</a:t>
            </a:r>
          </a:p>
        </p:txBody>
      </p:sp>
      <p:sp>
        <p:nvSpPr>
          <p:cNvPr id="19" name="Rectangle 18"/>
          <p:cNvSpPr/>
          <p:nvPr/>
        </p:nvSpPr>
        <p:spPr>
          <a:xfrm>
            <a:off x="566174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20" name="Rectangle 19"/>
          <p:cNvSpPr/>
          <p:nvPr/>
        </p:nvSpPr>
        <p:spPr>
          <a:xfrm>
            <a:off x="510825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93</a:t>
            </a:r>
          </a:p>
        </p:txBody>
      </p:sp>
      <p:sp>
        <p:nvSpPr>
          <p:cNvPr id="21" name="Rectangle 20"/>
          <p:cNvSpPr/>
          <p:nvPr/>
        </p:nvSpPr>
        <p:spPr>
          <a:xfrm>
            <a:off x="4554759"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26</a:t>
            </a:r>
          </a:p>
        </p:txBody>
      </p:sp>
      <p:sp>
        <p:nvSpPr>
          <p:cNvPr id="22" name="Rectangle 21"/>
          <p:cNvSpPr/>
          <p:nvPr/>
        </p:nvSpPr>
        <p:spPr>
          <a:xfrm>
            <a:off x="4001265"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
        <p:nvSpPr>
          <p:cNvPr id="31" name="Rectangle 30"/>
          <p:cNvSpPr/>
          <p:nvPr/>
        </p:nvSpPr>
        <p:spPr>
          <a:xfrm>
            <a:off x="2894277"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44</a:t>
            </a:r>
          </a:p>
        </p:txBody>
      </p:sp>
      <p:sp>
        <p:nvSpPr>
          <p:cNvPr id="32" name="Rectangle 31"/>
          <p:cNvSpPr/>
          <p:nvPr/>
        </p:nvSpPr>
        <p:spPr>
          <a:xfrm>
            <a:off x="2340783" y="5315616"/>
            <a:ext cx="457202" cy="25157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9" name="TextBox 8"/>
          <p:cNvSpPr txBox="1"/>
          <p:nvPr/>
        </p:nvSpPr>
        <p:spPr>
          <a:xfrm>
            <a:off x="1626317" y="5879068"/>
            <a:ext cx="4088683" cy="369332"/>
          </a:xfrm>
          <a:prstGeom prst="rect">
            <a:avLst/>
          </a:prstGeom>
          <a:noFill/>
        </p:spPr>
        <p:txBody>
          <a:bodyPr wrap="none" rtlCol="0">
            <a:spAutoFit/>
          </a:bodyPr>
          <a:lstStyle/>
          <a:p>
            <a:r>
              <a:rPr lang="en-US" dirty="0"/>
              <a:t>What if we remove 55? Use lazy deletion!</a:t>
            </a:r>
          </a:p>
        </p:txBody>
      </p:sp>
    </p:spTree>
    <p:extLst>
      <p:ext uri="{BB962C8B-B14F-4D97-AF65-F5344CB8AC3E}">
        <p14:creationId xmlns:p14="http://schemas.microsoft.com/office/powerpoint/2010/main" val="328331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23"/>
                                        </p:tgtEl>
                                        <p:attrNameLst>
                                          <p:attrName>fillcolor</p:attrName>
                                        </p:attrNameLst>
                                      </p:cBhvr>
                                      <p:to>
                                        <a:schemeClr val="accent2"/>
                                      </p:to>
                                    </p:animClr>
                                    <p:set>
                                      <p:cBhvr>
                                        <p:cTn id="67" dur="2000" fill="hold"/>
                                        <p:tgtEl>
                                          <p:spTgt spid="23"/>
                                        </p:tgtEl>
                                        <p:attrNameLst>
                                          <p:attrName>fill.type</p:attrName>
                                        </p:attrNameLst>
                                      </p:cBhvr>
                                      <p:to>
                                        <p:strVal val="solid"/>
                                      </p:to>
                                    </p:set>
                                    <p:set>
                                      <p:cBhvr>
                                        <p:cTn id="68" dur="20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 grpId="0"/>
      <p:bldP spid="18" grpId="0"/>
      <p:bldP spid="19" grpId="0"/>
      <p:bldP spid="20" grpId="0"/>
      <p:bldP spid="21" grpId="0"/>
      <p:bldP spid="22" grpId="0"/>
      <p:bldP spid="31" grpId="0"/>
      <p:bldP spid="3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Rehashing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When the table gets too full, the probability of collision increases (and the cost of each operation).</a:t>
                </a:r>
              </a:p>
              <a:p>
                <a:endParaRPr lang="en-US" dirty="0"/>
              </a:p>
              <a:p>
                <a:r>
                  <a:rPr lang="en-US" dirty="0"/>
                  <a:t>Rehashing requires building another table with a larger size and rehash all the elements to the new table. Running time: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endParaRPr lang="en-US" dirty="0"/>
              </a:p>
              <a:p>
                <a:r>
                  <a:rPr lang="en-US" dirty="0"/>
                  <a:t>New size: 2</a:t>
                </a:r>
                <a14:m>
                  <m:oMath xmlns:m="http://schemas.openxmlformats.org/officeDocument/2006/math">
                    <m:r>
                      <a:rPr lang="en-US" b="0" i="1" smtClean="0">
                        <a:latin typeface="Cambria Math" panose="02040503050406030204" pitchFamily="18" charset="0"/>
                      </a:rPr>
                      <m:t>𝑛</m:t>
                    </m:r>
                  </m:oMath>
                </a14:m>
                <a:r>
                  <a:rPr lang="en-US" dirty="0"/>
                  <a:t> (or a prime number close to it). Rehashing occurs very infrequently and the cost is amortized by all the insertions. The average cost remains constant.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255" r="-2370" b="-32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95809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Rectangle 6"/>
          <p:cNvSpPr/>
          <p:nvPr/>
        </p:nvSpPr>
        <p:spPr>
          <a:xfrm>
            <a:off x="533400" y="1447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533400" y="1752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533400" y="2057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533400" y="2362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533400" y="2667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33400" y="2971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p:cNvSpPr/>
          <p:nvPr/>
        </p:nvSpPr>
        <p:spPr>
          <a:xfrm>
            <a:off x="533400" y="3276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533400" y="3581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533400" y="3886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533400" y="4191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533400" y="4495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533400" y="48006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533400" y="51054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533400" y="54102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533400" y="57150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p:cNvSpPr/>
          <p:nvPr/>
        </p:nvSpPr>
        <p:spPr>
          <a:xfrm>
            <a:off x="533400" y="6019800"/>
            <a:ext cx="304800" cy="304800"/>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p:cNvSpPr/>
          <p:nvPr/>
        </p:nvSpPr>
        <p:spPr>
          <a:xfrm>
            <a:off x="1143000" y="1447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5" name="Straight Arrow Connector 24"/>
          <p:cNvCxnSpPr>
            <a:stCxn id="7" idx="3"/>
            <a:endCxn id="23" idx="1"/>
          </p:cNvCxnSpPr>
          <p:nvPr/>
        </p:nvCxnSpPr>
        <p:spPr>
          <a:xfrm>
            <a:off x="838200" y="1600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1430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Straight Arrow Connector 31"/>
          <p:cNvCxnSpPr>
            <a:endCxn id="31" idx="1"/>
          </p:cNvCxnSpPr>
          <p:nvPr/>
        </p:nvCxnSpPr>
        <p:spPr>
          <a:xfrm>
            <a:off x="838200" y="1905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600200" y="1752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35"/>
          <p:cNvSpPr/>
          <p:nvPr/>
        </p:nvSpPr>
        <p:spPr>
          <a:xfrm>
            <a:off x="1143000" y="2057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7" name="Straight Arrow Connector 36"/>
          <p:cNvCxnSpPr>
            <a:endCxn id="36" idx="1"/>
          </p:cNvCxnSpPr>
          <p:nvPr/>
        </p:nvCxnSpPr>
        <p:spPr>
          <a:xfrm>
            <a:off x="838200" y="2209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1430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2" name="Straight Arrow Connector 41"/>
          <p:cNvCxnSpPr>
            <a:endCxn id="41" idx="1"/>
          </p:cNvCxnSpPr>
          <p:nvPr/>
        </p:nvCxnSpPr>
        <p:spPr>
          <a:xfrm>
            <a:off x="838200" y="2514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6002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ectangle 43"/>
          <p:cNvSpPr/>
          <p:nvPr/>
        </p:nvSpPr>
        <p:spPr>
          <a:xfrm>
            <a:off x="2057400" y="2362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7" name="Straight Arrow Connector 46"/>
          <p:cNvCxnSpPr/>
          <p:nvPr/>
        </p:nvCxnSpPr>
        <p:spPr>
          <a:xfrm>
            <a:off x="838200" y="2819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1430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Arrow Connector 51"/>
          <p:cNvCxnSpPr>
            <a:endCxn id="51" idx="1"/>
          </p:cNvCxnSpPr>
          <p:nvPr/>
        </p:nvCxnSpPr>
        <p:spPr>
          <a:xfrm>
            <a:off x="838200" y="3124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600200" y="2971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Rectangle 55"/>
          <p:cNvSpPr/>
          <p:nvPr/>
        </p:nvSpPr>
        <p:spPr>
          <a:xfrm>
            <a:off x="1143000" y="3276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endCxn id="56" idx="1"/>
          </p:cNvCxnSpPr>
          <p:nvPr/>
        </p:nvCxnSpPr>
        <p:spPr>
          <a:xfrm>
            <a:off x="838200" y="3429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38200" y="3733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1430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7" name="Straight Arrow Connector 66"/>
          <p:cNvCxnSpPr>
            <a:endCxn id="66" idx="1"/>
          </p:cNvCxnSpPr>
          <p:nvPr/>
        </p:nvCxnSpPr>
        <p:spPr>
          <a:xfrm>
            <a:off x="838200" y="4038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600200" y="38862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11430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2" name="Straight Arrow Connector 71"/>
          <p:cNvCxnSpPr>
            <a:endCxn id="71" idx="1"/>
          </p:cNvCxnSpPr>
          <p:nvPr/>
        </p:nvCxnSpPr>
        <p:spPr>
          <a:xfrm>
            <a:off x="838200" y="4343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002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4" name="Rectangle 73"/>
          <p:cNvSpPr/>
          <p:nvPr/>
        </p:nvSpPr>
        <p:spPr>
          <a:xfrm>
            <a:off x="20574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5" name="Rectangle 74"/>
          <p:cNvSpPr/>
          <p:nvPr/>
        </p:nvSpPr>
        <p:spPr>
          <a:xfrm>
            <a:off x="2514600" y="4191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Rectangle 75"/>
          <p:cNvSpPr/>
          <p:nvPr/>
        </p:nvSpPr>
        <p:spPr>
          <a:xfrm>
            <a:off x="1143000" y="4495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7" name="Straight Arrow Connector 76"/>
          <p:cNvCxnSpPr>
            <a:endCxn id="76" idx="1"/>
          </p:cNvCxnSpPr>
          <p:nvPr/>
        </p:nvCxnSpPr>
        <p:spPr>
          <a:xfrm>
            <a:off x="838200" y="4648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143000" y="48006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2" name="Straight Arrow Connector 81"/>
          <p:cNvCxnSpPr>
            <a:endCxn id="81" idx="1"/>
          </p:cNvCxnSpPr>
          <p:nvPr/>
        </p:nvCxnSpPr>
        <p:spPr>
          <a:xfrm>
            <a:off x="838200" y="49530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1430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7" name="Straight Arrow Connector 86"/>
          <p:cNvCxnSpPr>
            <a:endCxn id="86" idx="1"/>
          </p:cNvCxnSpPr>
          <p:nvPr/>
        </p:nvCxnSpPr>
        <p:spPr>
          <a:xfrm>
            <a:off x="838200" y="52578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600200" y="51054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2" name="Straight Arrow Connector 91"/>
          <p:cNvCxnSpPr/>
          <p:nvPr/>
        </p:nvCxnSpPr>
        <p:spPr>
          <a:xfrm>
            <a:off x="838200" y="55626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143000" y="57150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97" name="Straight Arrow Connector 96"/>
          <p:cNvCxnSpPr>
            <a:endCxn id="96" idx="1"/>
          </p:cNvCxnSpPr>
          <p:nvPr/>
        </p:nvCxnSpPr>
        <p:spPr>
          <a:xfrm>
            <a:off x="838200" y="58674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11430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2" name="Straight Arrow Connector 101"/>
          <p:cNvCxnSpPr>
            <a:endCxn id="101" idx="1"/>
          </p:cNvCxnSpPr>
          <p:nvPr/>
        </p:nvCxnSpPr>
        <p:spPr>
          <a:xfrm>
            <a:off x="838200" y="6172200"/>
            <a:ext cx="304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16002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2057400" y="6019800"/>
            <a:ext cx="457200" cy="30480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252828" y="1006474"/>
                <a:ext cx="871585"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𝑀</m:t>
                    </m:r>
                  </m:oMath>
                </a14:m>
                <a:r>
                  <a:rPr lang="en-US" dirty="0"/>
                  <a:t> slots</a:t>
                </a:r>
              </a:p>
            </p:txBody>
          </p:sp>
        </mc:Choice>
        <mc:Fallback xmlns="">
          <p:sp>
            <p:nvSpPr>
              <p:cNvPr id="106" name="TextBox 105"/>
              <p:cNvSpPr txBox="1">
                <a:spLocks noRot="1" noChangeAspect="1" noMove="1" noResize="1" noEditPoints="1" noAdjustHandles="1" noChangeArrowheads="1" noChangeShapeType="1" noTextEdit="1"/>
              </p:cNvSpPr>
              <p:nvPr/>
            </p:nvSpPr>
            <p:spPr>
              <a:xfrm>
                <a:off x="252828" y="1006474"/>
                <a:ext cx="871585" cy="369332"/>
              </a:xfrm>
              <a:prstGeom prst="rect">
                <a:avLst/>
              </a:prstGeom>
              <a:blipFill>
                <a:blip r:embed="rId2"/>
                <a:stretch>
                  <a:fillRect t="-8197" r="-699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1295400" y="1006474"/>
                <a:ext cx="891462"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𝑛</m:t>
                    </m:r>
                  </m:oMath>
                </a14:m>
                <a:r>
                  <a:rPr lang="en-US" dirty="0"/>
                  <a:t> items</a:t>
                </a:r>
              </a:p>
            </p:txBody>
          </p:sp>
        </mc:Choice>
        <mc:Fallback xmlns="">
          <p:sp>
            <p:nvSpPr>
              <p:cNvPr id="107" name="TextBox 106"/>
              <p:cNvSpPr txBox="1">
                <a:spLocks noRot="1" noChangeAspect="1" noMove="1" noResize="1" noEditPoints="1" noAdjustHandles="1" noChangeArrowheads="1" noChangeShapeType="1" noTextEdit="1"/>
              </p:cNvSpPr>
              <p:nvPr/>
            </p:nvSpPr>
            <p:spPr>
              <a:xfrm>
                <a:off x="1295400" y="1006474"/>
                <a:ext cx="891462" cy="369332"/>
              </a:xfrm>
              <a:prstGeom prst="rect">
                <a:avLst/>
              </a:prstGeom>
              <a:blipFill>
                <a:blip r:embed="rId3"/>
                <a:stretch>
                  <a:fillRect t="-8197" r="-616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3581400" y="1066800"/>
                <a:ext cx="5040162" cy="923330"/>
              </a:xfrm>
              <a:prstGeom prst="rect">
                <a:avLst/>
              </a:prstGeom>
              <a:noFill/>
            </p:spPr>
            <p:txBody>
              <a:bodyPr wrap="none" rtlCol="0">
                <a:spAutoFit/>
              </a:bodyPr>
              <a:lstStyle/>
              <a:p>
                <a:r>
                  <a:rPr lang="en-US" dirty="0"/>
                  <a:t>The hash table occupies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space.</a:t>
                </a:r>
              </a:p>
              <a:p>
                <a:r>
                  <a:rPr lang="en-US"/>
                  <a:t>Each slot </a:t>
                </a:r>
                <a:r>
                  <a:rPr lang="en-US" dirty="0"/>
                  <a:t>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a:t> items, on average.</a:t>
                </a:r>
              </a:p>
              <a:p>
                <a:r>
                  <a:rPr lang="en-US" dirty="0"/>
                  <a:t>The runtime to find an item is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𝑀</m:t>
                        </m:r>
                      </m:den>
                    </m:f>
                    <m:r>
                      <a:rPr lang="en-US" b="0" i="1" smtClean="0">
                        <a:latin typeface="Cambria Math" panose="02040503050406030204" pitchFamily="18" charset="0"/>
                      </a:rPr>
                      <m:t>)</m:t>
                    </m:r>
                  </m:oMath>
                </a14:m>
                <a:r>
                  <a:rPr lang="en-US" dirty="0"/>
                  <a:t>, on average.</a:t>
                </a:r>
              </a:p>
            </p:txBody>
          </p:sp>
        </mc:Choice>
        <mc:Fallback xmlns="">
          <p:sp>
            <p:nvSpPr>
              <p:cNvPr id="108" name="TextBox 107"/>
              <p:cNvSpPr txBox="1">
                <a:spLocks noRot="1" noChangeAspect="1" noMove="1" noResize="1" noEditPoints="1" noAdjustHandles="1" noChangeArrowheads="1" noChangeShapeType="1" noTextEdit="1"/>
              </p:cNvSpPr>
              <p:nvPr/>
            </p:nvSpPr>
            <p:spPr>
              <a:xfrm>
                <a:off x="3581400" y="1066800"/>
                <a:ext cx="5040162" cy="923330"/>
              </a:xfrm>
              <a:prstGeom prst="rect">
                <a:avLst/>
              </a:prstGeom>
              <a:blipFill>
                <a:blip r:embed="rId4"/>
                <a:stretch>
                  <a:fillRect l="-1090" t="-3311" r="-121" b="-70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9" name="Table 108"/>
              <p:cNvGraphicFramePr>
                <a:graphicFrameLocks noGrp="1"/>
              </p:cNvGraphicFramePr>
              <p:nvPr>
                <p:extLst>
                  <p:ext uri="{D42A27DB-BD31-4B8C-83A1-F6EECF244321}">
                    <p14:modId xmlns:p14="http://schemas.microsoft.com/office/powerpoint/2010/main" val="741632254"/>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a:t>Cases</a:t>
                          </a:r>
                        </a:p>
                      </a:txBody>
                      <a:tcPr/>
                    </a:tc>
                    <a:tc>
                      <a:txBody>
                        <a:bodyPr/>
                        <a:lstStyle/>
                        <a:p>
                          <a:pPr algn="ctr"/>
                          <a:r>
                            <a:rPr lang="en-US" dirty="0"/>
                            <a:t>Space: </a:t>
                          </a:r>
                          <a14:m>
                            <m:oMath xmlns:m="http://schemas.openxmlformats.org/officeDocument/2006/math">
                              <m:r>
                                <m:rPr>
                                  <m:nor/>
                                </m:rPr>
                                <a:rPr lang="en-US" b="1" i="0" smtClean="0">
                                  <a:latin typeface="Cambria Math" panose="02040503050406030204" pitchFamily="18" charset="0"/>
                                  <a:ea typeface="Cambria Math" panose="02040503050406030204" pitchFamily="18" charset="0"/>
                                </a:rPr>
                                <m:t>O</m:t>
                              </m:r>
                              <m:r>
                                <a:rPr lang="en-US" smtClean="0">
                                  <a:latin typeface="Cambria Math" panose="02040503050406030204" pitchFamily="18" charset="0"/>
                                </a:rPr>
                                <m:t>(</m:t>
                              </m:r>
                              <m:r>
                                <a:rPr lang="en-US" smtClean="0">
                                  <a:latin typeface="Cambria Math" panose="02040503050406030204" pitchFamily="18" charset="0"/>
                                </a:rPr>
                                <m:t>𝒏</m:t>
                              </m:r>
                              <m:r>
                                <a:rPr lang="en-US" smtClean="0">
                                  <a:latin typeface="Cambria Math" panose="02040503050406030204" pitchFamily="18" charset="0"/>
                                </a:rPr>
                                <m:t>+</m:t>
                              </m:r>
                              <m:r>
                                <a:rPr lang="en-US" smtClean="0">
                                  <a:latin typeface="Cambria Math" panose="02040503050406030204" pitchFamily="18" charset="0"/>
                                </a:rPr>
                                <m:t>𝑴</m:t>
                              </m:r>
                              <m:r>
                                <a:rPr lang="en-US" smtClean="0">
                                  <a:latin typeface="Cambria Math" panose="02040503050406030204" pitchFamily="18" charset="0"/>
                                </a:rPr>
                                <m:t>)</m:t>
                              </m:r>
                            </m:oMath>
                          </a14:m>
                          <a:endParaRPr lang="en-US" dirty="0"/>
                        </a:p>
                      </a:txBody>
                      <a:tcPr/>
                    </a:tc>
                    <a:tc>
                      <a:txBody>
                        <a:bodyPr/>
                        <a:lstStyle/>
                        <a:p>
                          <a:pPr algn="ctr"/>
                          <a:r>
                            <a:rPr lang="en-US" dirty="0"/>
                            <a:t>Time: </a:t>
                          </a:r>
                          <a14:m>
                            <m:oMath xmlns:m="http://schemas.openxmlformats.org/officeDocument/2006/math">
                              <m:r>
                                <m:rPr>
                                  <m:nor/>
                                </m:rPr>
                                <a:rPr lang="en-US" b="1" i="0" smtClean="0">
                                  <a:latin typeface="Cambria Math" panose="02040503050406030204" pitchFamily="18" charset="0"/>
                                </a:rPr>
                                <m:t>O</m:t>
                              </m:r>
                              <m:r>
                                <a:rPr lang="en-US" smtClean="0">
                                  <a:latin typeface="Cambria Math" panose="02040503050406030204" pitchFamily="18" charset="0"/>
                                </a:rPr>
                                <m:t>(</m:t>
                              </m:r>
                              <m:f>
                                <m:fPr>
                                  <m:type m:val="lin"/>
                                  <m:ctrlPr>
                                    <a:rPr lang="en-US" i="1" smtClean="0">
                                      <a:latin typeface="Cambria Math" panose="02040503050406030204" pitchFamily="18" charset="0"/>
                                    </a:rPr>
                                  </m:ctrlPr>
                                </m:fPr>
                                <m:num>
                                  <m:r>
                                    <a:rPr lang="en-US" smtClean="0">
                                      <a:latin typeface="Cambria Math" panose="02040503050406030204" pitchFamily="18" charset="0"/>
                                    </a:rPr>
                                    <m:t>𝒏</m:t>
                                  </m:r>
                                </m:num>
                                <m:den>
                                  <m:r>
                                    <a:rPr lang="en-US" smtClean="0">
                                      <a:latin typeface="Cambria Math" panose="02040503050406030204" pitchFamily="18" charset="0"/>
                                    </a:rPr>
                                    <m:t>𝑴</m:t>
                                  </m:r>
                                </m:den>
                              </m:f>
                              <m:r>
                                <a:rPr lang="en-US" smtClean="0">
                                  <a:latin typeface="Cambria Math" panose="02040503050406030204" pitchFamily="18" charset="0"/>
                                </a:rPr>
                                <m:t>)</m:t>
                              </m:r>
                            </m:oMath>
                          </a14:m>
                          <a:endParaRPr lang="en-US" dirty="0"/>
                        </a:p>
                      </a:txBody>
                      <a:tcPr/>
                    </a:tc>
                    <a:extLst>
                      <a:ext uri="{0D108BD9-81ED-4DB2-BD59-A6C34878D82A}">
                        <a16:rowId xmlns:a16="http://schemas.microsoft.com/office/drawing/2014/main" val="2097155262"/>
                      </a:ext>
                    </a:extLst>
                  </a:tr>
                  <a:tr h="370840">
                    <a:tc>
                      <a:txBody>
                        <a:bodyPr/>
                        <a:lstStyle/>
                        <a:p>
                          <a:pPr algn="l"/>
                          <a14:m>
                            <m:oMath xmlns:m="http://schemas.openxmlformats.org/officeDocument/2006/math">
                              <m:r>
                                <a:rPr lang="en-US" smtClean="0">
                                  <a:latin typeface="Cambria Math" panose="02040503050406030204" pitchFamily="18" charset="0"/>
                                </a:rPr>
                                <m:t>𝑀</m:t>
                              </m:r>
                              <m:r>
                                <a:rPr lang="en-US" smtClean="0">
                                  <a:latin typeface="Cambria Math" panose="02040503050406030204" pitchFamily="18" charset="0"/>
                                </a:rPr>
                                <m:t>≫</m:t>
                              </m:r>
                              <m:r>
                                <a:rPr lang="en-US" smtClean="0">
                                  <a:latin typeface="Cambria Math" panose="02040503050406030204" pitchFamily="18" charset="0"/>
                                </a:rPr>
                                <m:t>𝑛</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𝑀</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4139296432"/>
                      </a:ext>
                    </a:extLst>
                  </a:tr>
                  <a:tr h="370840">
                    <a:tc>
                      <a:txBody>
                        <a:bodyPr/>
                        <a:lstStyle/>
                        <a:p>
                          <a:pPr algn="l"/>
                          <a14:m>
                            <m:oMath xmlns:m="http://schemas.openxmlformats.org/officeDocument/2006/math">
                              <m:r>
                                <a:rPr lang="en-US" smtClean="0">
                                  <a:latin typeface="Cambria Math" panose="02040503050406030204" pitchFamily="18" charset="0"/>
                                </a:rPr>
                                <m:t>𝑛</m:t>
                              </m:r>
                              <m:r>
                                <a:rPr lang="en-US" smtClean="0">
                                  <a:latin typeface="Cambria Math" panose="02040503050406030204" pitchFamily="18" charset="0"/>
                                </a:rPr>
                                <m:t>≫</m:t>
                              </m:r>
                              <m:r>
                                <a:rPr lang="en-US" smtClean="0">
                                  <a:latin typeface="Cambria Math" panose="02040503050406030204" pitchFamily="18" charset="0"/>
                                </a:rPr>
                                <m:t>𝑀</m:t>
                              </m:r>
                            </m:oMath>
                          </a14:m>
                          <a:r>
                            <a:rPr lang="en-US" dirty="0"/>
                            <a:t> </a:t>
                          </a:r>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69630480"/>
                      </a:ext>
                    </a:extLst>
                  </a:tr>
                  <a:tr h="370840">
                    <a:tc>
                      <a:txBody>
                        <a:bodyPr/>
                        <a:lstStyle/>
                        <a:p>
                          <a:pPr algn="l"/>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m:t>
                                </m:r>
                                <m:r>
                                  <a:rPr lang="en-US" smtClean="0">
                                    <a:latin typeface="Cambria Math" panose="02040503050406030204" pitchFamily="18" charset="0"/>
                                  </a:rPr>
                                  <m:t>𝑛</m:t>
                                </m:r>
                                <m:r>
                                  <a:rPr lang="en-US"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nor/>
                                  </m:rPr>
                                  <a:rPr lang="en-US" smtClean="0"/>
                                  <m:t>O</m:t>
                                </m:r>
                                <m:r>
                                  <a:rPr lang="en-US"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2268068207"/>
                      </a:ext>
                    </a:extLst>
                  </a:tr>
                </a:tbl>
              </a:graphicData>
            </a:graphic>
          </p:graphicFrame>
        </mc:Choice>
        <mc:Fallback xmlns="">
          <p:graphicFrame>
            <p:nvGraphicFramePr>
              <p:cNvPr id="109" name="Table 108"/>
              <p:cNvGraphicFramePr>
                <a:graphicFrameLocks noGrp="1"/>
              </p:cNvGraphicFramePr>
              <p:nvPr>
                <p:extLst>
                  <p:ext uri="{D42A27DB-BD31-4B8C-83A1-F6EECF244321}">
                    <p14:modId xmlns:p14="http://schemas.microsoft.com/office/powerpoint/2010/main" val="741632254"/>
                  </p:ext>
                </p:extLst>
              </p:nvPr>
            </p:nvGraphicFramePr>
            <p:xfrm>
              <a:off x="3653841" y="2758142"/>
              <a:ext cx="4956758" cy="1483360"/>
            </p:xfrm>
            <a:graphic>
              <a:graphicData uri="http://schemas.openxmlformats.org/drawingml/2006/table">
                <a:tbl>
                  <a:tblPr firstRow="1" bandRow="1">
                    <a:tableStyleId>{793D81CF-94F2-401A-BA57-92F5A7B2D0C5}</a:tableStyleId>
                  </a:tblPr>
                  <a:tblGrid>
                    <a:gridCol w="1201247">
                      <a:extLst>
                        <a:ext uri="{9D8B030D-6E8A-4147-A177-3AD203B41FA5}">
                          <a16:colId xmlns:a16="http://schemas.microsoft.com/office/drawing/2014/main" val="2458289891"/>
                        </a:ext>
                      </a:extLst>
                    </a:gridCol>
                    <a:gridCol w="1839812">
                      <a:extLst>
                        <a:ext uri="{9D8B030D-6E8A-4147-A177-3AD203B41FA5}">
                          <a16:colId xmlns:a16="http://schemas.microsoft.com/office/drawing/2014/main" val="3246695496"/>
                        </a:ext>
                      </a:extLst>
                    </a:gridCol>
                    <a:gridCol w="1915699">
                      <a:extLst>
                        <a:ext uri="{9D8B030D-6E8A-4147-A177-3AD203B41FA5}">
                          <a16:colId xmlns:a16="http://schemas.microsoft.com/office/drawing/2014/main" val="274162654"/>
                        </a:ext>
                      </a:extLst>
                    </a:gridCol>
                  </a:tblGrid>
                  <a:tr h="370840">
                    <a:tc>
                      <a:txBody>
                        <a:bodyPr/>
                        <a:lstStyle/>
                        <a:p>
                          <a:pPr algn="l"/>
                          <a:r>
                            <a:rPr lang="en-US" dirty="0" smtClean="0"/>
                            <a:t>Cases</a:t>
                          </a:r>
                          <a:endParaRPr lang="en-US" dirty="0"/>
                        </a:p>
                      </a:txBody>
                      <a:tcPr/>
                    </a:tc>
                    <a:tc>
                      <a:txBody>
                        <a:bodyPr/>
                        <a:lstStyle/>
                        <a:p>
                          <a:endParaRPr lang="en-US"/>
                        </a:p>
                      </a:txBody>
                      <a:tcPr>
                        <a:blipFill>
                          <a:blip r:embed="rId5"/>
                          <a:stretch>
                            <a:fillRect l="-65563" t="-116393" r="-104967" b="-311475"/>
                          </a:stretch>
                        </a:blipFill>
                      </a:tcPr>
                    </a:tc>
                    <a:tc>
                      <a:txBody>
                        <a:bodyPr/>
                        <a:lstStyle/>
                        <a:p>
                          <a:endParaRPr lang="en-US"/>
                        </a:p>
                      </a:txBody>
                      <a:tcPr>
                        <a:blipFill>
                          <a:blip r:embed="rId5"/>
                          <a:stretch>
                            <a:fillRect l="-158730" t="-116393" r="-635" b="-311475"/>
                          </a:stretch>
                        </a:blipFill>
                      </a:tcPr>
                    </a:tc>
                    <a:extLst>
                      <a:ext uri="{0D108BD9-81ED-4DB2-BD59-A6C34878D82A}">
                        <a16:rowId xmlns:a16="http://schemas.microsoft.com/office/drawing/2014/main" val="2097155262"/>
                      </a:ext>
                    </a:extLst>
                  </a:tr>
                  <a:tr h="370840">
                    <a:tc>
                      <a:txBody>
                        <a:bodyPr/>
                        <a:lstStyle/>
                        <a:p>
                          <a:endParaRPr lang="en-US"/>
                        </a:p>
                      </a:txBody>
                      <a:tcPr>
                        <a:blipFill>
                          <a:blip r:embed="rId5"/>
                          <a:stretch>
                            <a:fillRect l="-508" t="-216393" r="-314213" b="-211475"/>
                          </a:stretch>
                        </a:blipFill>
                      </a:tcPr>
                    </a:tc>
                    <a:tc>
                      <a:txBody>
                        <a:bodyPr/>
                        <a:lstStyle/>
                        <a:p>
                          <a:endParaRPr lang="en-US"/>
                        </a:p>
                      </a:txBody>
                      <a:tcPr>
                        <a:blipFill>
                          <a:blip r:embed="rId5"/>
                          <a:stretch>
                            <a:fillRect l="-65563" t="-216393" r="-104967" b="-211475"/>
                          </a:stretch>
                        </a:blipFill>
                      </a:tcPr>
                    </a:tc>
                    <a:tc>
                      <a:txBody>
                        <a:bodyPr/>
                        <a:lstStyle/>
                        <a:p>
                          <a:endParaRPr lang="en-US"/>
                        </a:p>
                      </a:txBody>
                      <a:tcPr>
                        <a:blipFill>
                          <a:blip r:embed="rId5"/>
                          <a:stretch>
                            <a:fillRect l="-158730" t="-216393" r="-635" b="-211475"/>
                          </a:stretch>
                        </a:blipFill>
                      </a:tcPr>
                    </a:tc>
                    <a:extLst>
                      <a:ext uri="{0D108BD9-81ED-4DB2-BD59-A6C34878D82A}">
                        <a16:rowId xmlns:a16="http://schemas.microsoft.com/office/drawing/2014/main" val="4139296432"/>
                      </a:ext>
                    </a:extLst>
                  </a:tr>
                  <a:tr h="370840">
                    <a:tc>
                      <a:txBody>
                        <a:bodyPr/>
                        <a:lstStyle/>
                        <a:p>
                          <a:endParaRPr lang="en-US"/>
                        </a:p>
                      </a:txBody>
                      <a:tcPr>
                        <a:blipFill>
                          <a:blip r:embed="rId5"/>
                          <a:stretch>
                            <a:fillRect l="-508" t="-316393" r="-314213" b="-111475"/>
                          </a:stretch>
                        </a:blipFill>
                      </a:tcPr>
                    </a:tc>
                    <a:tc>
                      <a:txBody>
                        <a:bodyPr/>
                        <a:lstStyle/>
                        <a:p>
                          <a:endParaRPr lang="en-US"/>
                        </a:p>
                      </a:txBody>
                      <a:tcPr>
                        <a:blipFill>
                          <a:blip r:embed="rId5"/>
                          <a:stretch>
                            <a:fillRect l="-65563" t="-316393" r="-104967" b="-111475"/>
                          </a:stretch>
                        </a:blipFill>
                      </a:tcPr>
                    </a:tc>
                    <a:tc>
                      <a:txBody>
                        <a:bodyPr/>
                        <a:lstStyle/>
                        <a:p>
                          <a:endParaRPr lang="en-US"/>
                        </a:p>
                      </a:txBody>
                      <a:tcPr>
                        <a:blipFill>
                          <a:blip r:embed="rId5"/>
                          <a:stretch>
                            <a:fillRect l="-158730" t="-316393" r="-635" b="-111475"/>
                          </a:stretch>
                        </a:blipFill>
                      </a:tcPr>
                    </a:tc>
                    <a:extLst>
                      <a:ext uri="{0D108BD9-81ED-4DB2-BD59-A6C34878D82A}">
                        <a16:rowId xmlns:a16="http://schemas.microsoft.com/office/drawing/2014/main" val="469630480"/>
                      </a:ext>
                    </a:extLst>
                  </a:tr>
                  <a:tr h="370840">
                    <a:tc>
                      <a:txBody>
                        <a:bodyPr/>
                        <a:lstStyle/>
                        <a:p>
                          <a:endParaRPr lang="en-US"/>
                        </a:p>
                      </a:txBody>
                      <a:tcPr>
                        <a:blipFill>
                          <a:blip r:embed="rId5"/>
                          <a:stretch>
                            <a:fillRect l="-508" t="-416393" r="-314213" b="-11475"/>
                          </a:stretch>
                        </a:blipFill>
                      </a:tcPr>
                    </a:tc>
                    <a:tc>
                      <a:txBody>
                        <a:bodyPr/>
                        <a:lstStyle/>
                        <a:p>
                          <a:endParaRPr lang="en-US"/>
                        </a:p>
                      </a:txBody>
                      <a:tcPr>
                        <a:blipFill>
                          <a:blip r:embed="rId5"/>
                          <a:stretch>
                            <a:fillRect l="-65563" t="-416393" r="-104967" b="-11475"/>
                          </a:stretch>
                        </a:blipFill>
                      </a:tcPr>
                    </a:tc>
                    <a:tc>
                      <a:txBody>
                        <a:bodyPr/>
                        <a:lstStyle/>
                        <a:p>
                          <a:endParaRPr lang="en-US"/>
                        </a:p>
                      </a:txBody>
                      <a:tcPr>
                        <a:blipFill>
                          <a:blip r:embed="rId5"/>
                          <a:stretch>
                            <a:fillRect l="-158730" t="-416393" r="-635" b="-11475"/>
                          </a:stretch>
                        </a:blipFill>
                      </a:tcPr>
                    </a:tc>
                    <a:extLst>
                      <a:ext uri="{0D108BD9-81ED-4DB2-BD59-A6C34878D82A}">
                        <a16:rowId xmlns:a16="http://schemas.microsoft.com/office/drawing/2014/main" val="2268068207"/>
                      </a:ext>
                    </a:extLst>
                  </a:tr>
                </a:tbl>
              </a:graphicData>
            </a:graphic>
          </p:graphicFrame>
        </mc:Fallback>
      </mc:AlternateContent>
      <mc:AlternateContent xmlns:mc="http://schemas.openxmlformats.org/markup-compatibility/2006" xmlns:a14="http://schemas.microsoft.com/office/drawing/2010/main">
        <mc:Choice Requires="a14">
          <p:sp>
            <p:nvSpPr>
              <p:cNvPr id="110" name="TextBox 109"/>
              <p:cNvSpPr txBox="1"/>
              <p:nvPr/>
            </p:nvSpPr>
            <p:spPr>
              <a:xfrm>
                <a:off x="3581400" y="4648200"/>
                <a:ext cx="5125827" cy="1477328"/>
              </a:xfrm>
              <a:prstGeom prst="rect">
                <a:avLst/>
              </a:prstGeom>
              <a:noFill/>
            </p:spPr>
            <p:txBody>
              <a:bodyPr wrap="none" rtlCol="0">
                <a:spAutoFit/>
              </a:bodyPr>
              <a:lstStyle/>
              <a:p>
                <a:r>
                  <a:rPr lang="en-US" dirty="0"/>
                  <a:t>The best strategy is to have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that allows to</a:t>
                </a:r>
                <a:br>
                  <a:rPr lang="en-US" dirty="0"/>
                </a:br>
                <a:r>
                  <a:rPr lang="en-US" dirty="0"/>
                  <a:t>maintain a constant-time access without wasting too</a:t>
                </a:r>
                <a:br>
                  <a:rPr lang="en-US" dirty="0"/>
                </a:br>
                <a:r>
                  <a:rPr lang="en-US" dirty="0"/>
                  <a:t>much memory.</a:t>
                </a:r>
                <a:br>
                  <a:rPr lang="en-US" dirty="0"/>
                </a:br>
                <a:br>
                  <a:rPr lang="en-US" dirty="0"/>
                </a:br>
                <a:r>
                  <a:rPr lang="en-US" dirty="0"/>
                  <a:t>Rehashing should be applied to maintain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p:txBody>
          </p:sp>
        </mc:Choice>
        <mc:Fallback xmlns="">
          <p:sp>
            <p:nvSpPr>
              <p:cNvPr id="110" name="TextBox 109"/>
              <p:cNvSpPr txBox="1">
                <a:spLocks noRot="1" noChangeAspect="1" noMove="1" noResize="1" noEditPoints="1" noAdjustHandles="1" noChangeArrowheads="1" noChangeShapeType="1" noTextEdit="1"/>
              </p:cNvSpPr>
              <p:nvPr/>
            </p:nvSpPr>
            <p:spPr>
              <a:xfrm>
                <a:off x="3581400" y="4648200"/>
                <a:ext cx="5125827" cy="1477328"/>
              </a:xfrm>
              <a:prstGeom prst="rect">
                <a:avLst/>
              </a:prstGeom>
              <a:blipFill>
                <a:blip r:embed="rId6"/>
                <a:stretch>
                  <a:fillRect l="-1071" t="-2479" r="-238" b="-5372"/>
                </a:stretch>
              </a:blipFill>
            </p:spPr>
            <p:txBody>
              <a:bodyPr/>
              <a:lstStyle/>
              <a:p>
                <a:r>
                  <a:rPr lang="en-US">
                    <a:noFill/>
                  </a:rPr>
                  <a:t> </a:t>
                </a:r>
              </a:p>
            </p:txBody>
          </p:sp>
        </mc:Fallback>
      </mc:AlternateContent>
    </p:spTree>
    <p:extLst>
      <p:ext uri="{BB962C8B-B14F-4D97-AF65-F5344CB8AC3E}">
        <p14:creationId xmlns:p14="http://schemas.microsoft.com/office/powerpoint/2010/main" val="180685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Binary Search Trees vs. Hash Tables</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26405690"/>
                  </p:ext>
                </p:extLst>
              </p:nvPr>
            </p:nvGraphicFramePr>
            <p:xfrm>
              <a:off x="381000" y="2575560"/>
              <a:ext cx="8382000" cy="268224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70840">
                    <a:tc>
                      <a:txBody>
                        <a:bodyPr/>
                        <a:lstStyle/>
                        <a:p>
                          <a:r>
                            <a:rPr lang="en-US" sz="2000" dirty="0"/>
                            <a:t>Operation</a:t>
                          </a:r>
                        </a:p>
                      </a:txBody>
                      <a:tcPr/>
                    </a:tc>
                    <a:tc>
                      <a:txBody>
                        <a:bodyPr/>
                        <a:lstStyle/>
                        <a:p>
                          <a:pPr algn="ctr"/>
                          <a:r>
                            <a:rPr lang="en-US" sz="2000" dirty="0"/>
                            <a:t>Binary Search Tree</a:t>
                          </a:r>
                        </a:p>
                      </a:txBody>
                      <a:tcPr/>
                    </a:tc>
                    <a:tc>
                      <a:txBody>
                        <a:bodyPr/>
                        <a:lstStyle/>
                        <a:p>
                          <a:pPr algn="ctr"/>
                          <a:r>
                            <a:rPr lang="en-US" sz="2000" dirty="0"/>
                            <a:t>Hash Table</a:t>
                          </a:r>
                        </a:p>
                      </a:txBody>
                      <a:tcPr/>
                    </a:tc>
                    <a:extLst>
                      <a:ext uri="{0D108BD9-81ED-4DB2-BD59-A6C34878D82A}">
                        <a16:rowId xmlns:a16="http://schemas.microsoft.com/office/drawing/2014/main" val="640350065"/>
                      </a:ext>
                    </a:extLst>
                  </a:tr>
                  <a:tr h="370840">
                    <a:tc>
                      <a:txBody>
                        <a:bodyPr/>
                        <a:lstStyle/>
                        <a:p>
                          <a:r>
                            <a:rPr lang="en-US" sz="2000" dirty="0"/>
                            <a:t>Insertion/Deletion/Lookup</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(1)</m:t>
                                </m:r>
                              </m:oMath>
                            </m:oMathPara>
                          </a14:m>
                          <a:endParaRPr lang="en-US" sz="2000" dirty="0"/>
                        </a:p>
                      </a:txBody>
                      <a:tcPr anchor="ctr"/>
                    </a:tc>
                    <a:extLst>
                      <a:ext uri="{0D108BD9-81ED-4DB2-BD59-A6C34878D82A}">
                        <a16:rowId xmlns:a16="http://schemas.microsoft.com/office/drawing/2014/main" val="2637881912"/>
                      </a:ext>
                    </a:extLst>
                  </a:tr>
                  <a:tr h="370840">
                    <a:tc>
                      <a:txBody>
                        <a:bodyPr/>
                        <a:lstStyle/>
                        <a:p>
                          <a:r>
                            <a:rPr lang="en-US" sz="2000" dirty="0"/>
                            <a:t>Sorted</a:t>
                          </a:r>
                          <a:r>
                            <a:rPr lang="en-US" sz="2000" baseline="0" dirty="0"/>
                            <a:t> Iteration</a:t>
                          </a:r>
                          <a:endParaRPr lang="en-US" sz="2000" dirty="0"/>
                        </a:p>
                      </a:txBody>
                      <a:tcPr anchor="ctr"/>
                    </a:tc>
                    <a:tc>
                      <a:txBody>
                        <a:bodyPr/>
                        <a:lstStyle/>
                        <a:p>
                          <a:pPr algn="ctr"/>
                          <a:r>
                            <a:rPr lang="en-US" sz="2000" dirty="0"/>
                            <a:t>In-order</a:t>
                          </a:r>
                          <a:r>
                            <a:rPr lang="en-US" sz="2000" baseline="0" dirty="0"/>
                            <a:t> traversal: </a:t>
                          </a:r>
                          <a14:m>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a14:m>
                          <a:endParaRPr lang="en-US" sz="2000" dirty="0"/>
                        </a:p>
                      </a:txBody>
                      <a:tcPr anchor="ctr"/>
                    </a:tc>
                    <a:tc>
                      <a:txBody>
                        <a:bodyPr/>
                        <a:lstStyle/>
                        <a:p>
                          <a:pPr algn="ctr"/>
                          <a:r>
                            <a:rPr lang="en-US" sz="2000" dirty="0"/>
                            <a:t>Needs an extra sorted vector: </a:t>
                          </a:r>
                          <a14:m>
                            <m:oMath xmlns:m="http://schemas.openxmlformats.org/officeDocument/2006/math">
                              <m:r>
                                <m:rPr>
                                  <m:nor/>
                                </m:rPr>
                                <a:rPr lang="en-US" sz="2000" smtClean="0"/>
                                <m:t>O</m:t>
                              </m:r>
                              <m:r>
                                <a:rPr lang="en-US" sz="2000" smtClean="0">
                                  <a:latin typeface="Cambria Math" panose="02040503050406030204" pitchFamily="18" charset="0"/>
                                </a:rPr>
                                <m:t>(</m:t>
                              </m:r>
                              <m:r>
                                <a:rPr lang="en-US" sz="2000" smtClean="0">
                                  <a:latin typeface="Cambria Math" panose="02040503050406030204" pitchFamily="18" charset="0"/>
                                </a:rPr>
                                <m:t>𝑛</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r>
                                    <a:rPr lang="en-US" sz="2000" smtClean="0">
                                      <a:latin typeface="Cambria Math" panose="02040503050406030204" pitchFamily="18" charset="0"/>
                                    </a:rPr>
                                    <m:t>)</m:t>
                                  </m:r>
                                </m:e>
                              </m:func>
                            </m:oMath>
                          </a14:m>
                          <a:endParaRPr lang="en-US" sz="2000" dirty="0"/>
                        </a:p>
                      </a:txBody>
                      <a:tcPr anchor="ctr"/>
                    </a:tc>
                    <a:extLst>
                      <a:ext uri="{0D108BD9-81ED-4DB2-BD59-A6C34878D82A}">
                        <a16:rowId xmlns:a16="http://schemas.microsoft.com/office/drawing/2014/main" val="3402941931"/>
                      </a:ext>
                    </a:extLst>
                  </a:tr>
                  <a:tr h="370840">
                    <a:tc>
                      <a:txBody>
                        <a:bodyPr/>
                        <a:lstStyle/>
                        <a:p>
                          <a:r>
                            <a:rPr lang="en-US" sz="2000" dirty="0"/>
                            <a:t>Hash function</a:t>
                          </a:r>
                        </a:p>
                      </a:txBody>
                      <a:tcPr anchor="ctr"/>
                    </a:tc>
                    <a:tc>
                      <a:txBody>
                        <a:bodyPr/>
                        <a:lstStyle/>
                        <a:p>
                          <a:pPr algn="ctr"/>
                          <a:r>
                            <a:rPr lang="en-US" sz="2000" dirty="0"/>
                            <a:t>Not required</a:t>
                          </a:r>
                        </a:p>
                      </a:txBody>
                      <a:tcPr anchor="ctr"/>
                    </a:tc>
                    <a:tc>
                      <a:txBody>
                        <a:bodyPr/>
                        <a:lstStyle/>
                        <a:p>
                          <a:pPr algn="ctr"/>
                          <a:r>
                            <a:rPr lang="en-US" sz="2000" dirty="0"/>
                            <a:t>Required</a:t>
                          </a:r>
                        </a:p>
                      </a:txBody>
                      <a:tcPr anchor="ctr"/>
                    </a:tc>
                    <a:extLst>
                      <a:ext uri="{0D108BD9-81ED-4DB2-BD59-A6C34878D82A}">
                        <a16:rowId xmlns:a16="http://schemas.microsoft.com/office/drawing/2014/main" val="4091629205"/>
                      </a:ext>
                    </a:extLst>
                  </a:tr>
                  <a:tr h="370840">
                    <a:tc>
                      <a:txBody>
                        <a:bodyPr/>
                        <a:lstStyle/>
                        <a:p>
                          <a:r>
                            <a:rPr lang="en-US" sz="2000" dirty="0"/>
                            <a:t>Total order</a:t>
                          </a:r>
                        </a:p>
                      </a:txBody>
                      <a:tcPr anchor="ctr"/>
                    </a:tc>
                    <a:tc>
                      <a:txBody>
                        <a:bodyPr/>
                        <a:lstStyle/>
                        <a:p>
                          <a:pPr algn="ctr"/>
                          <a:r>
                            <a:rPr lang="en-US" sz="2000" dirty="0"/>
                            <a:t>Required</a:t>
                          </a:r>
                        </a:p>
                      </a:txBody>
                      <a:tcPr anchor="ctr"/>
                    </a:tc>
                    <a:tc>
                      <a:txBody>
                        <a:bodyPr/>
                        <a:lstStyle/>
                        <a:p>
                          <a:pPr algn="ctr"/>
                          <a:r>
                            <a:rPr lang="en-US" sz="2000" dirty="0"/>
                            <a:t>Not required</a:t>
                          </a:r>
                        </a:p>
                      </a:txBody>
                      <a:tcPr anchor="ctr"/>
                    </a:tc>
                    <a:extLst>
                      <a:ext uri="{0D108BD9-81ED-4DB2-BD59-A6C34878D82A}">
                        <a16:rowId xmlns:a16="http://schemas.microsoft.com/office/drawing/2014/main" val="1315341426"/>
                      </a:ext>
                    </a:extLst>
                  </a:tr>
                  <a:tr h="370840">
                    <a:tc>
                      <a:txBody>
                        <a:bodyPr/>
                        <a:lstStyle/>
                        <a:p>
                          <a:r>
                            <a:rPr lang="en-US" sz="2000" dirty="0"/>
                            <a:t>Range search</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000" smtClean="0"/>
                                  <m:t>O</m:t>
                                </m:r>
                                <m:r>
                                  <a:rPr lang="en-US" sz="2000" smtClean="0">
                                    <a:latin typeface="Cambria Math" panose="02040503050406030204" pitchFamily="18" charset="0"/>
                                  </a:rPr>
                                  <m:t>(</m:t>
                                </m:r>
                                <m:func>
                                  <m:funcPr>
                                    <m:ctrlPr>
                                      <a:rPr lang="en-US" sz="2000" i="1" smtClean="0">
                                        <a:latin typeface="Cambria Math" panose="02040503050406030204" pitchFamily="18" charset="0"/>
                                      </a:rPr>
                                    </m:ctrlPr>
                                  </m:funcPr>
                                  <m:fName>
                                    <m:r>
                                      <m:rPr>
                                        <m:sty m:val="p"/>
                                      </m:rPr>
                                      <a:rPr lang="en-US" sz="2000" smtClean="0">
                                        <a:latin typeface="Cambria Math" panose="02040503050406030204" pitchFamily="18" charset="0"/>
                                      </a:rPr>
                                      <m:t>log</m:t>
                                    </m:r>
                                  </m:fName>
                                  <m:e>
                                    <m:r>
                                      <a:rPr lang="en-US" sz="2000" smtClean="0">
                                        <a:latin typeface="Cambria Math" panose="02040503050406030204" pitchFamily="18" charset="0"/>
                                      </a:rPr>
                                      <m:t>𝑛</m:t>
                                    </m:r>
                                  </m:e>
                                </m:func>
                                <m:r>
                                  <a:rPr lang="en-US" sz="2000" smtClean="0">
                                    <a:latin typeface="Cambria Math" panose="02040503050406030204" pitchFamily="18" charset="0"/>
                                  </a:rPr>
                                  <m:t>)</m:t>
                                </m:r>
                              </m:oMath>
                            </m:oMathPara>
                          </a14:m>
                          <a:endParaRPr lang="en-US"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2000" baseline="0" smtClean="0"/>
                                  <m:t>O</m:t>
                                </m:r>
                                <m:r>
                                  <a:rPr lang="en-US" sz="2000" baseline="0" smtClean="0">
                                    <a:latin typeface="Cambria Math" panose="02040503050406030204" pitchFamily="18" charset="0"/>
                                  </a:rPr>
                                  <m:t>(</m:t>
                                </m:r>
                                <m:r>
                                  <a:rPr lang="en-US" sz="2000" baseline="0" smtClean="0">
                                    <a:latin typeface="Cambria Math" panose="02040503050406030204" pitchFamily="18" charset="0"/>
                                  </a:rPr>
                                  <m:t>𝑛</m:t>
                                </m:r>
                                <m:r>
                                  <a:rPr lang="en-US" sz="2000" baseline="0" smtClean="0">
                                    <a:latin typeface="Cambria Math" panose="02040503050406030204" pitchFamily="18" charset="0"/>
                                  </a:rPr>
                                  <m:t>)</m:t>
                                </m:r>
                              </m:oMath>
                            </m:oMathPara>
                          </a14:m>
                          <a:endParaRPr lang="en-US" sz="2000" dirty="0"/>
                        </a:p>
                      </a:txBody>
                      <a:tcPr anchor="ctr"/>
                    </a:tc>
                    <a:extLst>
                      <a:ext uri="{0D108BD9-81ED-4DB2-BD59-A6C34878D82A}">
                        <a16:rowId xmlns:a16="http://schemas.microsoft.com/office/drawing/2014/main" val="1985541806"/>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26405690"/>
                  </p:ext>
                </p:extLst>
              </p:nvPr>
            </p:nvGraphicFramePr>
            <p:xfrm>
              <a:off x="381000" y="2575560"/>
              <a:ext cx="8382000" cy="268224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692211807"/>
                        </a:ext>
                      </a:extLst>
                    </a:gridCol>
                    <a:gridCol w="2540000">
                      <a:extLst>
                        <a:ext uri="{9D8B030D-6E8A-4147-A177-3AD203B41FA5}">
                          <a16:colId xmlns:a16="http://schemas.microsoft.com/office/drawing/2014/main" val="1695589797"/>
                        </a:ext>
                      </a:extLst>
                    </a:gridCol>
                    <a:gridCol w="2794000">
                      <a:extLst>
                        <a:ext uri="{9D8B030D-6E8A-4147-A177-3AD203B41FA5}">
                          <a16:colId xmlns:a16="http://schemas.microsoft.com/office/drawing/2014/main" val="783921952"/>
                        </a:ext>
                      </a:extLst>
                    </a:gridCol>
                  </a:tblGrid>
                  <a:tr h="396240">
                    <a:tc>
                      <a:txBody>
                        <a:bodyPr/>
                        <a:lstStyle/>
                        <a:p>
                          <a:r>
                            <a:rPr lang="en-US" sz="2000" dirty="0" smtClean="0"/>
                            <a:t>Operation</a:t>
                          </a:r>
                          <a:endParaRPr lang="en-US" sz="2000" dirty="0"/>
                        </a:p>
                      </a:txBody>
                      <a:tcPr/>
                    </a:tc>
                    <a:tc>
                      <a:txBody>
                        <a:bodyPr/>
                        <a:lstStyle/>
                        <a:p>
                          <a:pPr algn="ctr"/>
                          <a:r>
                            <a:rPr lang="en-US" sz="2000" dirty="0" smtClean="0"/>
                            <a:t>Binary Search Tree</a:t>
                          </a:r>
                          <a:endParaRPr lang="en-US" sz="2000" dirty="0"/>
                        </a:p>
                      </a:txBody>
                      <a:tcPr/>
                    </a:tc>
                    <a:tc>
                      <a:txBody>
                        <a:bodyPr/>
                        <a:lstStyle/>
                        <a:p>
                          <a:pPr algn="ctr"/>
                          <a:r>
                            <a:rPr lang="en-US" sz="2000" dirty="0" smtClean="0"/>
                            <a:t>Hash Table</a:t>
                          </a:r>
                          <a:endParaRPr lang="en-US" sz="2000" dirty="0"/>
                        </a:p>
                      </a:txBody>
                      <a:tcPr/>
                    </a:tc>
                    <a:extLst>
                      <a:ext uri="{0D108BD9-81ED-4DB2-BD59-A6C34878D82A}">
                        <a16:rowId xmlns:a16="http://schemas.microsoft.com/office/drawing/2014/main" val="640350065"/>
                      </a:ext>
                    </a:extLst>
                  </a:tr>
                  <a:tr h="396240">
                    <a:tc>
                      <a:txBody>
                        <a:bodyPr/>
                        <a:lstStyle/>
                        <a:p>
                          <a:r>
                            <a:rPr lang="en-US" sz="2000" dirty="0" smtClean="0"/>
                            <a:t>Insertion/Deletion/Lookup</a:t>
                          </a:r>
                          <a:endParaRPr lang="en-US" sz="2000" dirty="0"/>
                        </a:p>
                      </a:txBody>
                      <a:tcPr anchor="ctr"/>
                    </a:tc>
                    <a:tc>
                      <a:txBody>
                        <a:bodyPr/>
                        <a:lstStyle/>
                        <a:p>
                          <a:endParaRPr lang="en-US"/>
                        </a:p>
                      </a:txBody>
                      <a:tcPr anchor="ctr">
                        <a:blipFill>
                          <a:blip r:embed="rId2"/>
                          <a:stretch>
                            <a:fillRect l="-120144" t="-107692" r="-111031" b="-504615"/>
                          </a:stretch>
                        </a:blipFill>
                      </a:tcPr>
                    </a:tc>
                    <a:tc>
                      <a:txBody>
                        <a:bodyPr/>
                        <a:lstStyle/>
                        <a:p>
                          <a:endParaRPr lang="en-US"/>
                        </a:p>
                      </a:txBody>
                      <a:tcPr anchor="ctr">
                        <a:blipFill>
                          <a:blip r:embed="rId2"/>
                          <a:stretch>
                            <a:fillRect l="-200000" t="-107692" r="-871" b="-504615"/>
                          </a:stretch>
                        </a:blipFill>
                      </a:tcPr>
                    </a:tc>
                    <a:extLst>
                      <a:ext uri="{0D108BD9-81ED-4DB2-BD59-A6C34878D82A}">
                        <a16:rowId xmlns:a16="http://schemas.microsoft.com/office/drawing/2014/main" val="2637881912"/>
                      </a:ext>
                    </a:extLst>
                  </a:tr>
                  <a:tr h="701040">
                    <a:tc>
                      <a:txBody>
                        <a:bodyPr/>
                        <a:lstStyle/>
                        <a:p>
                          <a:r>
                            <a:rPr lang="en-US" sz="2000" dirty="0" smtClean="0"/>
                            <a:t>Sorted</a:t>
                          </a:r>
                          <a:r>
                            <a:rPr lang="en-US" sz="2000" baseline="0" dirty="0" smtClean="0"/>
                            <a:t> Iteration</a:t>
                          </a:r>
                          <a:endParaRPr lang="en-US" sz="2000" dirty="0"/>
                        </a:p>
                      </a:txBody>
                      <a:tcPr anchor="ctr"/>
                    </a:tc>
                    <a:tc>
                      <a:txBody>
                        <a:bodyPr/>
                        <a:lstStyle/>
                        <a:p>
                          <a:endParaRPr lang="en-US"/>
                        </a:p>
                      </a:txBody>
                      <a:tcPr anchor="ctr">
                        <a:blipFill>
                          <a:blip r:embed="rId2"/>
                          <a:stretch>
                            <a:fillRect l="-120144" t="-116379" r="-111031" b="-182759"/>
                          </a:stretch>
                        </a:blipFill>
                      </a:tcPr>
                    </a:tc>
                    <a:tc>
                      <a:txBody>
                        <a:bodyPr/>
                        <a:lstStyle/>
                        <a:p>
                          <a:endParaRPr lang="en-US"/>
                        </a:p>
                      </a:txBody>
                      <a:tcPr anchor="ctr">
                        <a:blipFill>
                          <a:blip r:embed="rId2"/>
                          <a:stretch>
                            <a:fillRect l="-200000" t="-116379" r="-871" b="-182759"/>
                          </a:stretch>
                        </a:blipFill>
                      </a:tcPr>
                    </a:tc>
                    <a:extLst>
                      <a:ext uri="{0D108BD9-81ED-4DB2-BD59-A6C34878D82A}">
                        <a16:rowId xmlns:a16="http://schemas.microsoft.com/office/drawing/2014/main" val="3402941931"/>
                      </a:ext>
                    </a:extLst>
                  </a:tr>
                  <a:tr h="396240">
                    <a:tc>
                      <a:txBody>
                        <a:bodyPr/>
                        <a:lstStyle/>
                        <a:p>
                          <a:r>
                            <a:rPr lang="en-US" sz="2000" dirty="0" smtClean="0"/>
                            <a:t>Hash function</a:t>
                          </a:r>
                          <a:endParaRPr lang="en-US" sz="2000" dirty="0"/>
                        </a:p>
                      </a:txBody>
                      <a:tcPr anchor="ctr"/>
                    </a:tc>
                    <a:tc>
                      <a:txBody>
                        <a:bodyPr/>
                        <a:lstStyle/>
                        <a:p>
                          <a:pPr algn="ctr"/>
                          <a:r>
                            <a:rPr lang="en-US" sz="2000" dirty="0" smtClean="0"/>
                            <a:t>Not required</a:t>
                          </a:r>
                          <a:endParaRPr lang="en-US" sz="2000" dirty="0"/>
                        </a:p>
                      </a:txBody>
                      <a:tcPr anchor="ctr"/>
                    </a:tc>
                    <a:tc>
                      <a:txBody>
                        <a:bodyPr/>
                        <a:lstStyle/>
                        <a:p>
                          <a:pPr algn="ctr"/>
                          <a:r>
                            <a:rPr lang="en-US" sz="2000" dirty="0" smtClean="0"/>
                            <a:t>Required</a:t>
                          </a:r>
                          <a:endParaRPr lang="en-US" sz="2000" dirty="0"/>
                        </a:p>
                      </a:txBody>
                      <a:tcPr anchor="ctr"/>
                    </a:tc>
                    <a:extLst>
                      <a:ext uri="{0D108BD9-81ED-4DB2-BD59-A6C34878D82A}">
                        <a16:rowId xmlns:a16="http://schemas.microsoft.com/office/drawing/2014/main" val="4091629205"/>
                      </a:ext>
                    </a:extLst>
                  </a:tr>
                  <a:tr h="396240">
                    <a:tc>
                      <a:txBody>
                        <a:bodyPr/>
                        <a:lstStyle/>
                        <a:p>
                          <a:r>
                            <a:rPr lang="en-US" sz="2000" dirty="0" smtClean="0"/>
                            <a:t>Total order</a:t>
                          </a:r>
                          <a:endParaRPr lang="en-US" sz="2000" dirty="0"/>
                        </a:p>
                      </a:txBody>
                      <a:tcPr anchor="ctr"/>
                    </a:tc>
                    <a:tc>
                      <a:txBody>
                        <a:bodyPr/>
                        <a:lstStyle/>
                        <a:p>
                          <a:pPr algn="ctr"/>
                          <a:r>
                            <a:rPr lang="en-US" sz="2000" dirty="0" smtClean="0"/>
                            <a:t>Required</a:t>
                          </a:r>
                          <a:endParaRPr lang="en-US" sz="2000" dirty="0"/>
                        </a:p>
                      </a:txBody>
                      <a:tcPr anchor="ctr"/>
                    </a:tc>
                    <a:tc>
                      <a:txBody>
                        <a:bodyPr/>
                        <a:lstStyle/>
                        <a:p>
                          <a:pPr algn="ctr"/>
                          <a:r>
                            <a:rPr lang="en-US" sz="2000" dirty="0" smtClean="0"/>
                            <a:t>Not required</a:t>
                          </a:r>
                          <a:endParaRPr lang="en-US" sz="2000" dirty="0"/>
                        </a:p>
                      </a:txBody>
                      <a:tcPr anchor="ctr"/>
                    </a:tc>
                    <a:extLst>
                      <a:ext uri="{0D108BD9-81ED-4DB2-BD59-A6C34878D82A}">
                        <a16:rowId xmlns:a16="http://schemas.microsoft.com/office/drawing/2014/main" val="1315341426"/>
                      </a:ext>
                    </a:extLst>
                  </a:tr>
                  <a:tr h="396240">
                    <a:tc>
                      <a:txBody>
                        <a:bodyPr/>
                        <a:lstStyle/>
                        <a:p>
                          <a:r>
                            <a:rPr lang="en-US" sz="2000" dirty="0" smtClean="0"/>
                            <a:t>Range search</a:t>
                          </a:r>
                          <a:endParaRPr lang="en-US" sz="2000" dirty="0"/>
                        </a:p>
                      </a:txBody>
                      <a:tcPr anchor="ctr"/>
                    </a:tc>
                    <a:tc>
                      <a:txBody>
                        <a:bodyPr/>
                        <a:lstStyle/>
                        <a:p>
                          <a:endParaRPr lang="en-US"/>
                        </a:p>
                      </a:txBody>
                      <a:tcPr anchor="ctr">
                        <a:blipFill>
                          <a:blip r:embed="rId2"/>
                          <a:stretch>
                            <a:fillRect l="-120144" t="-586154" r="-111031" b="-26154"/>
                          </a:stretch>
                        </a:blipFill>
                      </a:tcPr>
                    </a:tc>
                    <a:tc>
                      <a:txBody>
                        <a:bodyPr/>
                        <a:lstStyle/>
                        <a:p>
                          <a:endParaRPr lang="en-US"/>
                        </a:p>
                      </a:txBody>
                      <a:tcPr anchor="ctr">
                        <a:blipFill>
                          <a:blip r:embed="rId2"/>
                          <a:stretch>
                            <a:fillRect l="-200000" t="-586154" r="-871" b="-26154"/>
                          </a:stretch>
                        </a:blipFill>
                      </a:tcPr>
                    </a:tc>
                    <a:extLst>
                      <a:ext uri="{0D108BD9-81ED-4DB2-BD59-A6C34878D82A}">
                        <a16:rowId xmlns:a16="http://schemas.microsoft.com/office/drawing/2014/main" val="1985541806"/>
                      </a:ext>
                    </a:extLst>
                  </a:tr>
                </a:tbl>
              </a:graphicData>
            </a:graphic>
          </p:graphicFrame>
        </mc:Fallback>
      </mc:AlternateContent>
      <p:sp>
        <p:nvSpPr>
          <p:cNvPr id="9" name="TextBox 8"/>
          <p:cNvSpPr txBox="1"/>
          <p:nvPr/>
        </p:nvSpPr>
        <p:spPr>
          <a:xfrm>
            <a:off x="3263426" y="1600200"/>
            <a:ext cx="2871299" cy="523220"/>
          </a:xfrm>
          <a:prstGeom prst="rect">
            <a:avLst/>
          </a:prstGeom>
          <a:noFill/>
        </p:spPr>
        <p:txBody>
          <a:bodyPr wrap="none" rtlCol="0">
            <a:spAutoFit/>
          </a:bodyPr>
          <a:lstStyle/>
          <a:p>
            <a:r>
              <a:rPr lang="en-US" sz="2800" dirty="0"/>
              <a:t>Not a clear winner</a:t>
            </a:r>
          </a:p>
        </p:txBody>
      </p:sp>
    </p:spTree>
    <p:extLst>
      <p:ext uri="{BB962C8B-B14F-4D97-AF65-F5344CB8AC3E}">
        <p14:creationId xmlns:p14="http://schemas.microsoft.com/office/powerpoint/2010/main" val="402026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data integrity check</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descr="https://upload.wikimedia.org/wikipedia/commons/thumb/c/c8/CPT-Hashing-File-Transmission.svg/1000px-CPT-Hashing-File-Transmiss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19175"/>
            <a:ext cx="4861449" cy="5381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800" y="3395008"/>
            <a:ext cx="2935612" cy="1938992"/>
          </a:xfrm>
          <a:prstGeom prst="rect">
            <a:avLst/>
          </a:prstGeom>
          <a:noFill/>
        </p:spPr>
        <p:txBody>
          <a:bodyPr wrap="none" rtlCol="0">
            <a:spAutoFit/>
          </a:bodyPr>
          <a:lstStyle/>
          <a:p>
            <a:r>
              <a:rPr lang="en-US" sz="2000" dirty="0"/>
              <a:t>Different hashing</a:t>
            </a:r>
            <a:br>
              <a:rPr lang="en-US" sz="2000" dirty="0"/>
            </a:br>
            <a:r>
              <a:rPr lang="en-US" sz="2000" dirty="0"/>
              <a:t>algorithms exist:</a:t>
            </a:r>
          </a:p>
          <a:p>
            <a:r>
              <a:rPr lang="en-US" sz="2000" dirty="0"/>
              <a:t>MD5, SHA1, SHA255, …</a:t>
            </a:r>
          </a:p>
          <a:p>
            <a:endParaRPr lang="en-US" sz="2000" dirty="0"/>
          </a:p>
          <a:p>
            <a:r>
              <a:rPr lang="en-US" sz="2000" dirty="0"/>
              <a:t>The probability of collision</a:t>
            </a:r>
            <a:br>
              <a:rPr lang="en-US" sz="2000" dirty="0"/>
            </a:br>
            <a:r>
              <a:rPr lang="en-US" sz="2000" dirty="0"/>
              <a:t>is extremely low.</a:t>
            </a:r>
          </a:p>
        </p:txBody>
      </p:sp>
      <p:sp>
        <p:nvSpPr>
          <p:cNvPr id="10" name="TextBox 9"/>
          <p:cNvSpPr txBox="1"/>
          <p:nvPr/>
        </p:nvSpPr>
        <p:spPr>
          <a:xfrm>
            <a:off x="5540950" y="1219200"/>
            <a:ext cx="3374450" cy="1631216"/>
          </a:xfrm>
          <a:prstGeom prst="rect">
            <a:avLst/>
          </a:prstGeom>
          <a:noFill/>
        </p:spPr>
        <p:txBody>
          <a:bodyPr wrap="none" rtlCol="0">
            <a:spAutoFit/>
          </a:bodyPr>
          <a:lstStyle/>
          <a:p>
            <a:r>
              <a:rPr lang="en-US" sz="2000" dirty="0"/>
              <a:t>Hash functions are used to</a:t>
            </a:r>
            <a:br>
              <a:rPr lang="en-US" sz="2000" dirty="0"/>
            </a:br>
            <a:r>
              <a:rPr lang="en-US" sz="2000" dirty="0"/>
              <a:t>guarantee the integrity of data</a:t>
            </a:r>
            <a:br>
              <a:rPr lang="en-US" sz="2000" dirty="0"/>
            </a:br>
            <a:r>
              <a:rPr lang="en-US" sz="2000" dirty="0"/>
              <a:t>(files, messages, </a:t>
            </a:r>
            <a:r>
              <a:rPr lang="en-US" sz="2000" dirty="0" err="1"/>
              <a:t>etc</a:t>
            </a:r>
            <a:r>
              <a:rPr lang="en-US" sz="2000" dirty="0"/>
              <a:t>) when</a:t>
            </a:r>
            <a:br>
              <a:rPr lang="en-US" sz="2000" dirty="0"/>
            </a:br>
            <a:r>
              <a:rPr lang="en-US" sz="2000" dirty="0"/>
              <a:t>distributed between different</a:t>
            </a:r>
            <a:br>
              <a:rPr lang="en-US" sz="2000" dirty="0"/>
            </a:br>
            <a:r>
              <a:rPr lang="en-US" sz="2000" dirty="0"/>
              <a:t>locations.</a:t>
            </a:r>
          </a:p>
        </p:txBody>
      </p:sp>
    </p:spTree>
    <p:extLst>
      <p:ext uri="{BB962C8B-B14F-4D97-AF65-F5344CB8AC3E}">
        <p14:creationId xmlns:p14="http://schemas.microsoft.com/office/powerpoint/2010/main" val="411030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password verification</a:t>
            </a:r>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2052" name="Picture 4" descr="Image result for password hash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87" y="838200"/>
            <a:ext cx="7769225" cy="3309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4743271"/>
            <a:ext cx="8203271" cy="1200329"/>
          </a:xfrm>
          <a:prstGeom prst="rect">
            <a:avLst/>
          </a:prstGeom>
          <a:noFill/>
        </p:spPr>
        <p:txBody>
          <a:bodyPr wrap="none" rtlCol="0">
            <a:spAutoFit/>
          </a:bodyPr>
          <a:lstStyle/>
          <a:p>
            <a:r>
              <a:rPr lang="en-US" dirty="0"/>
              <a:t>Security is based on the fact that hashing functions are cryptographic (not reversible).</a:t>
            </a:r>
          </a:p>
          <a:p>
            <a:endParaRPr lang="en-US" dirty="0"/>
          </a:p>
          <a:p>
            <a:r>
              <a:rPr lang="en-US" dirty="0"/>
              <a:t>Be careful: there are databases of hash values for “popular” passwords</a:t>
            </a:r>
            <a:br>
              <a:rPr lang="en-US" dirty="0"/>
            </a:br>
            <a:r>
              <a:rPr lang="en-US" dirty="0"/>
              <a:t>(e.g., 123456, qwerty, password, </a:t>
            </a:r>
            <a:r>
              <a:rPr lang="en-US" dirty="0" err="1"/>
              <a:t>barcelona</a:t>
            </a:r>
            <a:r>
              <a:rPr lang="en-US" dirty="0"/>
              <a:t>, </a:t>
            </a:r>
            <a:r>
              <a:rPr lang="en-US" dirty="0" err="1"/>
              <a:t>samsung</a:t>
            </a:r>
            <a:r>
              <a:rPr lang="en-US" dirty="0"/>
              <a:t>,…).</a:t>
            </a:r>
          </a:p>
        </p:txBody>
      </p:sp>
    </p:spTree>
    <p:extLst>
      <p:ext uri="{BB962C8B-B14F-4D97-AF65-F5344CB8AC3E}">
        <p14:creationId xmlns:p14="http://schemas.microsoft.com/office/powerpoint/2010/main" val="272301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79412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Hash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219200"/>
                <a:ext cx="8534400" cy="4648200"/>
              </a:xfrm>
            </p:spPr>
            <p:txBody>
              <a:bodyPr>
                <a:normAutofit/>
              </a:bodyPr>
              <a:lstStyle/>
              <a:p>
                <a:pPr marL="0" indent="0">
                  <a:buNone/>
                </a:pPr>
                <a:r>
                  <a:rPr lang="en-US" sz="2800" dirty="0"/>
                  <a:t>Given the values {2341, 4234, 2839, 430, 22, 397, 3920}, a hash table of size 7, and hash function </a:t>
                </a:r>
                <a14:m>
                  <m:oMath xmlns:m="http://schemas.openxmlformats.org/officeDocument/2006/math">
                    <m:r>
                      <a:rPr lang="en-US" sz="2800" b="0" i="1" smtClean="0">
                        <a:latin typeface="Cambria Math" panose="02040503050406030204" pitchFamily="18" charset="0"/>
                      </a:rPr>
                      <m:t>h</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 </m:t>
                    </m:r>
                    <m:r>
                      <m:rPr>
                        <m:nor/>
                      </m:rPr>
                      <a:rPr lang="en-US" sz="2800" b="0" i="0" smtClean="0">
                        <a:latin typeface="Cambria Math" panose="02040503050406030204" pitchFamily="18" charset="0"/>
                      </a:rPr>
                      <m:t>mod</m:t>
                    </m:r>
                    <m:r>
                      <a:rPr lang="en-US" sz="2800" b="0" i="1" smtClean="0">
                        <a:latin typeface="Cambria Math" panose="02040503050406030204" pitchFamily="18" charset="0"/>
                      </a:rPr>
                      <m:t> 7</m:t>
                    </m:r>
                  </m:oMath>
                </a14:m>
                <a:r>
                  <a:rPr lang="en-US" sz="2800" dirty="0"/>
                  <a:t>, show the resulting tables after inserting the values in the given order with each of these collision strategies:</a:t>
                </a:r>
                <a:br>
                  <a:rPr lang="en-US" sz="2800" dirty="0"/>
                </a:br>
                <a:endParaRPr lang="en-US" sz="2800" dirty="0"/>
              </a:p>
              <a:p>
                <a:pPr lvl="1"/>
                <a:r>
                  <a:rPr lang="en-US" sz="2400" dirty="0"/>
                  <a:t>Separate chaining</a:t>
                </a:r>
              </a:p>
              <a:p>
                <a:pPr lvl="1"/>
                <a:r>
                  <a:rPr lang="en-US" sz="2400" dirty="0"/>
                  <a:t>Linear probing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219200"/>
                <a:ext cx="8534400" cy="4648200"/>
              </a:xfrm>
              <a:blipFill>
                <a:blip r:embed="rId2"/>
                <a:stretch>
                  <a:fillRect l="-1500" t="-1180" r="-207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49017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parking lot</a:t>
            </a:r>
          </a:p>
        </p:txBody>
      </p:sp>
      <p:sp>
        <p:nvSpPr>
          <p:cNvPr id="3" name="Content Placeholder 2"/>
          <p:cNvSpPr>
            <a:spLocks noGrp="1"/>
          </p:cNvSpPr>
          <p:nvPr>
            <p:ph idx="1"/>
          </p:nvPr>
        </p:nvSpPr>
        <p:spPr>
          <a:xfrm>
            <a:off x="304800" y="990600"/>
            <a:ext cx="8458200" cy="5502275"/>
          </a:xfrm>
        </p:spPr>
        <p:txBody>
          <a:bodyPr>
            <a:noAutofit/>
          </a:bodyPr>
          <a:lstStyle/>
          <a:p>
            <a:pPr>
              <a:lnSpc>
                <a:spcPts val="2200"/>
              </a:lnSpc>
            </a:pPr>
            <a:r>
              <a:rPr lang="en-US" sz="2400" dirty="0"/>
              <a:t>We want to keep a database of the cars inside a parking lot. The database is automatically updated each time the cameras at the entry and exit points of the parking read the plate of a car.</a:t>
            </a:r>
          </a:p>
          <a:p>
            <a:pPr>
              <a:lnSpc>
                <a:spcPts val="2200"/>
              </a:lnSpc>
            </a:pPr>
            <a:endParaRPr lang="en-US" sz="2400" dirty="0"/>
          </a:p>
          <a:p>
            <a:pPr>
              <a:lnSpc>
                <a:spcPts val="2200"/>
              </a:lnSpc>
            </a:pPr>
            <a:r>
              <a:rPr lang="en-US" sz="2400" dirty="0"/>
              <a:t>Each plate is represented by a free-format short string of alphanumeric characters (each country has a different system).</a:t>
            </a:r>
          </a:p>
          <a:p>
            <a:pPr lvl="1">
              <a:lnSpc>
                <a:spcPts val="2200"/>
              </a:lnSpc>
            </a:pPr>
            <a:endParaRPr lang="en-US" sz="2000" dirty="0"/>
          </a:p>
          <a:p>
            <a:pPr>
              <a:lnSpc>
                <a:spcPts val="2200"/>
              </a:lnSpc>
            </a:pPr>
            <a:r>
              <a:rPr lang="en-US" sz="2400" dirty="0"/>
              <a:t>The following operations are needed:</a:t>
            </a:r>
          </a:p>
          <a:p>
            <a:pPr lvl="1">
              <a:lnSpc>
                <a:spcPts val="2200"/>
              </a:lnSpc>
            </a:pPr>
            <a:r>
              <a:rPr lang="en-US" sz="2000" dirty="0"/>
              <a:t>Add a plate to the database (when a car enters).</a:t>
            </a:r>
          </a:p>
          <a:p>
            <a:pPr lvl="1">
              <a:lnSpc>
                <a:spcPts val="2200"/>
              </a:lnSpc>
            </a:pPr>
            <a:r>
              <a:rPr lang="en-US" sz="2000" dirty="0"/>
              <a:t>Remove a plate from the database (when a car exits).</a:t>
            </a:r>
          </a:p>
          <a:p>
            <a:pPr lvl="1">
              <a:lnSpc>
                <a:spcPts val="2200"/>
              </a:lnSpc>
            </a:pPr>
            <a:r>
              <a:rPr lang="en-US" sz="2000" dirty="0"/>
              <a:t>Check whether a car is in the parking.</a:t>
            </a:r>
          </a:p>
          <a:p>
            <a:pPr lvl="1">
              <a:lnSpc>
                <a:spcPts val="2200"/>
              </a:lnSpc>
            </a:pPr>
            <a:endParaRPr lang="en-US" sz="2000" dirty="0"/>
          </a:p>
          <a:p>
            <a:pPr>
              <a:lnSpc>
                <a:spcPts val="2200"/>
              </a:lnSpc>
            </a:pPr>
            <a:r>
              <a:rPr lang="en-US" sz="2400" b="1" dirty="0"/>
              <a:t>Constraint</a:t>
            </a:r>
            <a:r>
              <a:rPr lang="en-US" sz="2400" dirty="0"/>
              <a:t>: we want the previous operations to be very efficient, i.e., executed in </a:t>
            </a:r>
            <a:r>
              <a:rPr lang="en-US" sz="2400" b="1" i="1" dirty="0"/>
              <a:t>constant time</a:t>
            </a:r>
            <a:r>
              <a:rPr lang="en-US" sz="2400" dirty="0"/>
              <a:t>.</a:t>
            </a:r>
            <a:br>
              <a:rPr lang="en-US" sz="2400" dirty="0"/>
            </a:br>
            <a:r>
              <a:rPr lang="en-US" sz="1800" dirty="0"/>
              <a:t>(</a:t>
            </a:r>
            <a:r>
              <a:rPr lang="en-US" sz="1800" i="1" dirty="0"/>
              <a:t>This constraint is overly artificial, since the activity in a parking lot is extremely slow compared to the speed of a computer.)</a:t>
            </a:r>
            <a:endParaRPr lang="en-US" sz="2800" i="1" dirty="0"/>
          </a:p>
        </p:txBody>
      </p:sp>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dirty="0"/>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1760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elements different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001000" cy="4648200"/>
              </a:xfrm>
            </p:spPr>
            <p:txBody>
              <a:bodyPr>
                <a:normAutofit/>
              </a:bodyPr>
              <a:lstStyle/>
              <a:p>
                <a:pPr marL="0" indent="0">
                  <a:buNone/>
                </a:pPr>
                <a:r>
                  <a:rPr lang="en-US" dirty="0"/>
                  <a:t>Let us assume that we have a list with </a:t>
                </a:r>
                <a14:m>
                  <m:oMath xmlns:m="http://schemas.openxmlformats.org/officeDocument/2006/math">
                    <m:r>
                      <a:rPr lang="en-US" b="0" i="1" smtClean="0">
                        <a:latin typeface="Cambria Math" panose="02040503050406030204" pitchFamily="18" charset="0"/>
                      </a:rPr>
                      <m:t>𝑛</m:t>
                    </m:r>
                  </m:oMath>
                </a14:m>
                <a:r>
                  <a:rPr lang="en-US" dirty="0"/>
                  <a:t> elements. Design an algorithm that can check that all elements are different. Analyze the complexity of the algorithm considering different data structures:</a:t>
                </a:r>
              </a:p>
              <a:p>
                <a:pPr lvl="1"/>
                <a:r>
                  <a:rPr lang="en-US" dirty="0"/>
                  <a:t>Checking the elements without any additional data structure, i.e., using the same list.</a:t>
                </a:r>
              </a:p>
              <a:p>
                <a:pPr lvl="1"/>
                <a:r>
                  <a:rPr lang="en-US" dirty="0"/>
                  <a:t>Using AVLs.</a:t>
                </a:r>
              </a:p>
              <a:p>
                <a:pPr lvl="1"/>
                <a:r>
                  <a:rPr lang="en-US" dirty="0"/>
                  <a:t>Using hash tables.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001000" cy="4648200"/>
              </a:xfrm>
              <a:blipFill>
                <a:blip r:embed="rId2"/>
                <a:stretch>
                  <a:fillRect l="-1904" t="-1573" b="-3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48689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Naïve implementation options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914400"/>
                <a:ext cx="8991600" cy="5410200"/>
              </a:xfrm>
            </p:spPr>
            <p:txBody>
              <a:bodyPr>
                <a:normAutofit fontScale="77500" lnSpcReduction="20000"/>
              </a:bodyPr>
              <a:lstStyle/>
              <a:p>
                <a:r>
                  <a:rPr lang="en-US" dirty="0"/>
                  <a:t>Lists, vectors or binary search trees are not valid options, since the operations take too long:</a:t>
                </a:r>
              </a:p>
              <a:p>
                <a:pPr lvl="1"/>
                <a:r>
                  <a:rPr lang="en-US" dirty="0"/>
                  <a:t>Unsorted lists:</a:t>
                </a:r>
                <a:r>
                  <a:rPr lang="en-US" dirty="0">
                    <a:sym typeface="Wingdings" panose="05000000000000000000" pitchFamily="2" charset="2"/>
                  </a:rPr>
                  <a:t> adding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Removing/checking takes </a:t>
                </a:r>
                <a14:m>
                  <m:oMath xmlns:m="http://schemas.openxmlformats.org/officeDocument/2006/math">
                    <m:r>
                      <m:rPr>
                        <m:nor/>
                      </m:rPr>
                      <a:rPr lang="en-US" b="0" i="0" smtClean="0">
                        <a:latin typeface="Cambria Math" panose="02040503050406030204" pitchFamily="18" charset="0"/>
                        <a:sym typeface="Wingdings" panose="05000000000000000000" pitchFamily="2" charset="2"/>
                      </a:rPr>
                      <m:t>O</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smtClean="0">
                        <a:latin typeface="Cambria Math" panose="02040503050406030204" pitchFamily="18" charset="0"/>
                        <a:sym typeface="Wingdings" panose="05000000000000000000" pitchFamily="2" charset="2"/>
                      </a:rPr>
                      <m:t>)</m:t>
                    </m:r>
                  </m:oMath>
                </a14:m>
                <a:r>
                  <a:rPr lang="en-US" dirty="0"/>
                  <a:t>.</a:t>
                </a:r>
              </a:p>
              <a:p>
                <a:pPr lvl="1"/>
                <a:r>
                  <a:rPr lang="en-US" dirty="0"/>
                  <a:t>Sorted vector: adding/removing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r>
                  <a:rPr lang="en-US" dirty="0"/>
                  <a:t>AVL trees: adding/removing/checking takes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a:p>
                <a:pPr lvl="1"/>
                <a:endParaRPr lang="en-US" dirty="0"/>
              </a:p>
              <a:p>
                <a:r>
                  <a:rPr lang="en-US" dirty="0"/>
                  <a:t>A (Boolean) vector with one location for each possible plate:</a:t>
                </a:r>
              </a:p>
              <a:p>
                <a:pPr lvl="1"/>
                <a:r>
                  <a:rPr lang="en-US" dirty="0"/>
                  <a:t>The operations could be done in constant time!, but …</a:t>
                </a:r>
              </a:p>
              <a:p>
                <a:pPr lvl="1"/>
                <a:r>
                  <a:rPr lang="en-US" dirty="0"/>
                  <a:t>The vector would be extremely large (e.g., only the Spanish system can have 80,000,000 different plates).</a:t>
                </a:r>
              </a:p>
              <a:p>
                <a:pPr lvl="1"/>
                <a:r>
                  <a:rPr lang="en-GB" dirty="0"/>
                  <a:t>We may not even know the size of the domain (all plates in the world).</a:t>
                </a:r>
                <a:endParaRPr lang="en-US" dirty="0"/>
              </a:p>
              <a:p>
                <a:pPr lvl="1"/>
                <a:r>
                  <a:rPr lang="en-US" dirty="0"/>
                  <a:t>Most of the vector locations would be “empty” (e.g. assume that the parking has 1,000 places).</a:t>
                </a:r>
              </a:p>
              <a:p>
                <a:pPr lvl="1"/>
                <a:endParaRPr lang="en-US" dirty="0"/>
              </a:p>
              <a:p>
                <a:r>
                  <a:rPr lang="en-US" dirty="0"/>
                  <a:t>Can we use a data structure with size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𝑛</m:t>
                    </m:r>
                  </m:oMath>
                </a14:m>
                <a:r>
                  <a:rPr lang="en-US" dirty="0"/>
                  <a:t> is the size of the parking?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914400"/>
                <a:ext cx="8991600" cy="5410200"/>
              </a:xfrm>
              <a:blipFill>
                <a:blip r:embed="rId2"/>
                <a:stretch>
                  <a:fillRect l="-1017" t="-2027" r="-949" b="-12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92849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6786395" y="3584425"/>
            <a:ext cx="299823" cy="29718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6786395" y="2671595"/>
            <a:ext cx="299823" cy="2971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786395" y="3279625"/>
            <a:ext cx="299823" cy="2971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786777" y="1752600"/>
            <a:ext cx="299823" cy="2971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Hashing</a:t>
            </a:r>
          </a:p>
        </p:txBody>
      </p:sp>
      <p:graphicFrame>
        <p:nvGraphicFramePr>
          <p:cNvPr id="83" name="Content Placeholder 82"/>
          <p:cNvGraphicFramePr>
            <a:graphicFrameLocks noGrp="1"/>
          </p:cNvGraphicFramePr>
          <p:nvPr>
            <p:ph idx="1"/>
            <p:extLst>
              <p:ext uri="{D42A27DB-BD31-4B8C-83A1-F6EECF244321}">
                <p14:modId xmlns:p14="http://schemas.microsoft.com/office/powerpoint/2010/main" val="273685192"/>
              </p:ext>
            </p:extLst>
          </p:nvPr>
        </p:nvGraphicFramePr>
        <p:xfrm>
          <a:off x="6781800" y="1752600"/>
          <a:ext cx="304800" cy="2438400"/>
        </p:xfrm>
        <a:graphic>
          <a:graphicData uri="http://schemas.openxmlformats.org/drawingml/2006/table">
            <a:tbl>
              <a:tblPr firstRow="1" bandRow="1">
                <a:tableStyleId>{5940675A-B579-460E-94D1-54222C63F5DA}</a:tableStyleId>
              </a:tblPr>
              <a:tblGrid>
                <a:gridCol w="304800">
                  <a:extLst>
                    <a:ext uri="{9D8B030D-6E8A-4147-A177-3AD203B41FA5}">
                      <a16:colId xmlns:a16="http://schemas.microsoft.com/office/drawing/2014/main" val="4291196628"/>
                    </a:ext>
                  </a:extLst>
                </a:gridCol>
              </a:tblGrid>
              <a:tr h="296545">
                <a:tc>
                  <a:txBody>
                    <a:bodyPr/>
                    <a:lstStyle/>
                    <a:p>
                      <a:endParaRPr lang="en-US" sz="1400" dirty="0"/>
                    </a:p>
                  </a:txBody>
                  <a:tcPr/>
                </a:tc>
                <a:extLst>
                  <a:ext uri="{0D108BD9-81ED-4DB2-BD59-A6C34878D82A}">
                    <a16:rowId xmlns:a16="http://schemas.microsoft.com/office/drawing/2014/main" val="110016356"/>
                  </a:ext>
                </a:extLst>
              </a:tr>
              <a:tr h="296545">
                <a:tc>
                  <a:txBody>
                    <a:bodyPr/>
                    <a:lstStyle/>
                    <a:p>
                      <a:endParaRPr lang="en-US" sz="1400"/>
                    </a:p>
                  </a:txBody>
                  <a:tcPr/>
                </a:tc>
                <a:extLst>
                  <a:ext uri="{0D108BD9-81ED-4DB2-BD59-A6C34878D82A}">
                    <a16:rowId xmlns:a16="http://schemas.microsoft.com/office/drawing/2014/main" val="1617550742"/>
                  </a:ext>
                </a:extLst>
              </a:tr>
              <a:tr h="296545">
                <a:tc>
                  <a:txBody>
                    <a:bodyPr/>
                    <a:lstStyle/>
                    <a:p>
                      <a:endParaRPr lang="en-US" sz="1400"/>
                    </a:p>
                  </a:txBody>
                  <a:tcPr/>
                </a:tc>
                <a:extLst>
                  <a:ext uri="{0D108BD9-81ED-4DB2-BD59-A6C34878D82A}">
                    <a16:rowId xmlns:a16="http://schemas.microsoft.com/office/drawing/2014/main" val="1357992098"/>
                  </a:ext>
                </a:extLst>
              </a:tr>
              <a:tr h="296545">
                <a:tc>
                  <a:txBody>
                    <a:bodyPr/>
                    <a:lstStyle/>
                    <a:p>
                      <a:endParaRPr lang="en-US" sz="1400"/>
                    </a:p>
                  </a:txBody>
                  <a:tcPr/>
                </a:tc>
                <a:extLst>
                  <a:ext uri="{0D108BD9-81ED-4DB2-BD59-A6C34878D82A}">
                    <a16:rowId xmlns:a16="http://schemas.microsoft.com/office/drawing/2014/main" val="4135587502"/>
                  </a:ext>
                </a:extLst>
              </a:tr>
              <a:tr h="296545">
                <a:tc>
                  <a:txBody>
                    <a:bodyPr/>
                    <a:lstStyle/>
                    <a:p>
                      <a:endParaRPr lang="en-US" sz="1400"/>
                    </a:p>
                  </a:txBody>
                  <a:tcPr/>
                </a:tc>
                <a:extLst>
                  <a:ext uri="{0D108BD9-81ED-4DB2-BD59-A6C34878D82A}">
                    <a16:rowId xmlns:a16="http://schemas.microsoft.com/office/drawing/2014/main" val="1876249888"/>
                  </a:ext>
                </a:extLst>
              </a:tr>
              <a:tr h="296545">
                <a:tc>
                  <a:txBody>
                    <a:bodyPr/>
                    <a:lstStyle/>
                    <a:p>
                      <a:endParaRPr lang="en-US" sz="1400"/>
                    </a:p>
                  </a:txBody>
                  <a:tcPr/>
                </a:tc>
                <a:extLst>
                  <a:ext uri="{0D108BD9-81ED-4DB2-BD59-A6C34878D82A}">
                    <a16:rowId xmlns:a16="http://schemas.microsoft.com/office/drawing/2014/main" val="702722948"/>
                  </a:ext>
                </a:extLst>
              </a:tr>
              <a:tr h="296545">
                <a:tc>
                  <a:txBody>
                    <a:bodyPr/>
                    <a:lstStyle/>
                    <a:p>
                      <a:endParaRPr lang="en-US" sz="1400"/>
                    </a:p>
                  </a:txBody>
                  <a:tcPr/>
                </a:tc>
                <a:extLst>
                  <a:ext uri="{0D108BD9-81ED-4DB2-BD59-A6C34878D82A}">
                    <a16:rowId xmlns:a16="http://schemas.microsoft.com/office/drawing/2014/main" val="3591684826"/>
                  </a:ext>
                </a:extLst>
              </a:tr>
              <a:tr h="296545">
                <a:tc>
                  <a:txBody>
                    <a:bodyPr/>
                    <a:lstStyle/>
                    <a:p>
                      <a:endParaRPr lang="en-US" sz="1400" dirty="0"/>
                    </a:p>
                  </a:txBody>
                  <a:tcPr/>
                </a:tc>
                <a:extLst>
                  <a:ext uri="{0D108BD9-81ED-4DB2-BD59-A6C34878D82A}">
                    <a16:rowId xmlns:a16="http://schemas.microsoft.com/office/drawing/2014/main" val="221552192"/>
                  </a:ext>
                </a:extLst>
              </a:tr>
            </a:tbl>
          </a:graphicData>
        </a:graphic>
      </p:graphicFrame>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7" name="Oval 6"/>
          <p:cNvSpPr/>
          <p:nvPr/>
        </p:nvSpPr>
        <p:spPr>
          <a:xfrm>
            <a:off x="838200" y="1219200"/>
            <a:ext cx="2819400" cy="35052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75747" y="805934"/>
            <a:ext cx="811119" cy="400110"/>
          </a:xfrm>
          <a:prstGeom prst="rect">
            <a:avLst/>
          </a:prstGeom>
          <a:noFill/>
        </p:spPr>
        <p:txBody>
          <a:bodyPr wrap="none" rtlCol="0">
            <a:spAutoFit/>
          </a:bodyPr>
          <a:lstStyle/>
          <a:p>
            <a:r>
              <a:rPr lang="en-US" sz="2000" dirty="0"/>
              <a:t>Plates</a:t>
            </a:r>
          </a:p>
        </p:txBody>
      </p:sp>
      <p:sp>
        <p:nvSpPr>
          <p:cNvPr id="10" name="Flowchart: Connector 9"/>
          <p:cNvSpPr>
            <a:spLocks noChangeAspect="1"/>
          </p:cNvSpPr>
          <p:nvPr/>
        </p:nvSpPr>
        <p:spPr>
          <a:xfrm>
            <a:off x="2057400" y="14097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a:spLocks noChangeAspect="1"/>
          </p:cNvSpPr>
          <p:nvPr/>
        </p:nvSpPr>
        <p:spPr>
          <a:xfrm>
            <a:off x="2298451" y="160990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a:spLocks noChangeAspect="1"/>
          </p:cNvSpPr>
          <p:nvPr/>
        </p:nvSpPr>
        <p:spPr>
          <a:xfrm>
            <a:off x="1706880" y="17830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a:spLocks noChangeAspect="1"/>
          </p:cNvSpPr>
          <p:nvPr/>
        </p:nvSpPr>
        <p:spPr>
          <a:xfrm>
            <a:off x="2495550" y="2049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a:spLocks noChangeAspect="1"/>
          </p:cNvSpPr>
          <p:nvPr/>
        </p:nvSpPr>
        <p:spPr>
          <a:xfrm>
            <a:off x="2781300" y="1798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a:spLocks noChangeAspect="1"/>
          </p:cNvSpPr>
          <p:nvPr/>
        </p:nvSpPr>
        <p:spPr>
          <a:xfrm>
            <a:off x="1750695" y="21031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a:spLocks noChangeAspect="1"/>
          </p:cNvSpPr>
          <p:nvPr/>
        </p:nvSpPr>
        <p:spPr>
          <a:xfrm>
            <a:off x="2202180" y="2240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a:spLocks noChangeAspect="1"/>
          </p:cNvSpPr>
          <p:nvPr/>
        </p:nvSpPr>
        <p:spPr>
          <a:xfrm>
            <a:off x="1945005"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a:spLocks noChangeAspect="1"/>
          </p:cNvSpPr>
          <p:nvPr/>
        </p:nvSpPr>
        <p:spPr>
          <a:xfrm>
            <a:off x="1489710" y="20421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a:spLocks noChangeAspect="1"/>
          </p:cNvSpPr>
          <p:nvPr/>
        </p:nvSpPr>
        <p:spPr>
          <a:xfrm>
            <a:off x="118872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a:spLocks noChangeAspect="1"/>
          </p:cNvSpPr>
          <p:nvPr/>
        </p:nvSpPr>
        <p:spPr>
          <a:xfrm>
            <a:off x="1596390" y="235267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a:spLocks noChangeAspect="1"/>
          </p:cNvSpPr>
          <p:nvPr/>
        </p:nvSpPr>
        <p:spPr>
          <a:xfrm>
            <a:off x="2495550" y="24003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a:spLocks noChangeAspect="1"/>
          </p:cNvSpPr>
          <p:nvPr/>
        </p:nvSpPr>
        <p:spPr>
          <a:xfrm>
            <a:off x="3147060" y="20878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a:spLocks noChangeAspect="1"/>
          </p:cNvSpPr>
          <p:nvPr/>
        </p:nvSpPr>
        <p:spPr>
          <a:xfrm>
            <a:off x="139827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a:spLocks noChangeAspect="1"/>
          </p:cNvSpPr>
          <p:nvPr/>
        </p:nvSpPr>
        <p:spPr>
          <a:xfrm>
            <a:off x="2235586" y="27546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a:spLocks noChangeAspect="1"/>
          </p:cNvSpPr>
          <p:nvPr/>
        </p:nvSpPr>
        <p:spPr>
          <a:xfrm>
            <a:off x="2682240" y="25603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a:spLocks noChangeAspect="1"/>
          </p:cNvSpPr>
          <p:nvPr/>
        </p:nvSpPr>
        <p:spPr>
          <a:xfrm>
            <a:off x="2142241"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p:cNvSpPr>
            <a:spLocks noChangeAspect="1"/>
          </p:cNvSpPr>
          <p:nvPr/>
        </p:nvSpPr>
        <p:spPr>
          <a:xfrm>
            <a:off x="1813560" y="2640151"/>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a:spLocks noChangeAspect="1"/>
          </p:cNvSpPr>
          <p:nvPr/>
        </p:nvSpPr>
        <p:spPr>
          <a:xfrm>
            <a:off x="1572646" y="2954834"/>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a:spLocks noChangeAspect="1"/>
          </p:cNvSpPr>
          <p:nvPr/>
        </p:nvSpPr>
        <p:spPr>
          <a:xfrm>
            <a:off x="1509781" y="32550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a:spLocks noChangeAspect="1"/>
          </p:cNvSpPr>
          <p:nvPr/>
        </p:nvSpPr>
        <p:spPr>
          <a:xfrm>
            <a:off x="1769745" y="33947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a:spLocks noChangeAspect="1"/>
          </p:cNvSpPr>
          <p:nvPr/>
        </p:nvSpPr>
        <p:spPr>
          <a:xfrm>
            <a:off x="2055495" y="314325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a:spLocks noChangeAspect="1"/>
          </p:cNvSpPr>
          <p:nvPr/>
        </p:nvSpPr>
        <p:spPr>
          <a:xfrm>
            <a:off x="2047875"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a:spLocks noChangeAspect="1"/>
          </p:cNvSpPr>
          <p:nvPr/>
        </p:nvSpPr>
        <p:spPr>
          <a:xfrm>
            <a:off x="1219200"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a:spLocks noChangeAspect="1"/>
          </p:cNvSpPr>
          <p:nvPr/>
        </p:nvSpPr>
        <p:spPr>
          <a:xfrm>
            <a:off x="1769745" y="374523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p:cNvSpPr>
            <a:spLocks noChangeAspect="1"/>
          </p:cNvSpPr>
          <p:nvPr/>
        </p:nvSpPr>
        <p:spPr>
          <a:xfrm>
            <a:off x="2286000" y="33528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p:cNvSpPr>
            <a:spLocks noChangeAspect="1"/>
          </p:cNvSpPr>
          <p:nvPr/>
        </p:nvSpPr>
        <p:spPr>
          <a:xfrm>
            <a:off x="1710690" y="40043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a:spLocks noChangeAspect="1"/>
          </p:cNvSpPr>
          <p:nvPr/>
        </p:nvSpPr>
        <p:spPr>
          <a:xfrm>
            <a:off x="2346960" y="4556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a:spLocks noChangeAspect="1"/>
          </p:cNvSpPr>
          <p:nvPr/>
        </p:nvSpPr>
        <p:spPr>
          <a:xfrm>
            <a:off x="1418341" y="4002405"/>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a:spLocks noChangeAspect="1"/>
          </p:cNvSpPr>
          <p:nvPr/>
        </p:nvSpPr>
        <p:spPr>
          <a:xfrm>
            <a:off x="2488951" y="32004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a:spLocks noChangeAspect="1"/>
          </p:cNvSpPr>
          <p:nvPr/>
        </p:nvSpPr>
        <p:spPr>
          <a:xfrm>
            <a:off x="2514432" y="34899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a:spLocks noChangeAspect="1"/>
          </p:cNvSpPr>
          <p:nvPr/>
        </p:nvSpPr>
        <p:spPr>
          <a:xfrm>
            <a:off x="2686050" y="3680468"/>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a:spLocks noChangeAspect="1"/>
          </p:cNvSpPr>
          <p:nvPr/>
        </p:nvSpPr>
        <p:spPr>
          <a:xfrm>
            <a:off x="3145155" y="34594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a:spLocks noChangeAspect="1"/>
          </p:cNvSpPr>
          <p:nvPr/>
        </p:nvSpPr>
        <p:spPr>
          <a:xfrm>
            <a:off x="2964180" y="376027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a:spLocks noChangeAspect="1"/>
          </p:cNvSpPr>
          <p:nvPr/>
        </p:nvSpPr>
        <p:spPr>
          <a:xfrm>
            <a:off x="2135505"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a:spLocks noChangeAspect="1"/>
          </p:cNvSpPr>
          <p:nvPr/>
        </p:nvSpPr>
        <p:spPr>
          <a:xfrm>
            <a:off x="2686050" y="39907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a:spLocks noChangeAspect="1"/>
          </p:cNvSpPr>
          <p:nvPr/>
        </p:nvSpPr>
        <p:spPr>
          <a:xfrm>
            <a:off x="3337560" y="3678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a:spLocks noChangeAspect="1"/>
          </p:cNvSpPr>
          <p:nvPr/>
        </p:nvSpPr>
        <p:spPr>
          <a:xfrm>
            <a:off x="2575560" y="4290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a:spLocks noChangeAspect="1"/>
          </p:cNvSpPr>
          <p:nvPr/>
        </p:nvSpPr>
        <p:spPr>
          <a:xfrm>
            <a:off x="2872740" y="41508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a:spLocks noChangeAspect="1"/>
          </p:cNvSpPr>
          <p:nvPr/>
        </p:nvSpPr>
        <p:spPr>
          <a:xfrm>
            <a:off x="2332741" y="41334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a:spLocks noChangeAspect="1"/>
          </p:cNvSpPr>
          <p:nvPr/>
        </p:nvSpPr>
        <p:spPr>
          <a:xfrm>
            <a:off x="2495550" y="292639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a:spLocks noChangeAspect="1"/>
          </p:cNvSpPr>
          <p:nvPr/>
        </p:nvSpPr>
        <p:spPr>
          <a:xfrm>
            <a:off x="3139303" y="244602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a:spLocks noChangeAspect="1"/>
          </p:cNvSpPr>
          <p:nvPr/>
        </p:nvSpPr>
        <p:spPr>
          <a:xfrm>
            <a:off x="3096509" y="27258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a:spLocks noChangeAspect="1"/>
          </p:cNvSpPr>
          <p:nvPr/>
        </p:nvSpPr>
        <p:spPr>
          <a:xfrm>
            <a:off x="3382259" y="2474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a:spLocks noChangeAspect="1"/>
          </p:cNvSpPr>
          <p:nvPr/>
        </p:nvSpPr>
        <p:spPr>
          <a:xfrm>
            <a:off x="3384687" y="2825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a:spLocks noChangeAspect="1"/>
          </p:cNvSpPr>
          <p:nvPr/>
        </p:nvSpPr>
        <p:spPr>
          <a:xfrm>
            <a:off x="3096509" y="30763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a:spLocks noChangeAspect="1"/>
          </p:cNvSpPr>
          <p:nvPr/>
        </p:nvSpPr>
        <p:spPr>
          <a:xfrm>
            <a:off x="1945889" y="2889527"/>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a:spLocks noChangeAspect="1"/>
          </p:cNvSpPr>
          <p:nvPr/>
        </p:nvSpPr>
        <p:spPr>
          <a:xfrm>
            <a:off x="2836545" y="343072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a:spLocks noChangeAspect="1"/>
          </p:cNvSpPr>
          <p:nvPr/>
        </p:nvSpPr>
        <p:spPr>
          <a:xfrm>
            <a:off x="3283199" y="32364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a:spLocks noChangeAspect="1"/>
          </p:cNvSpPr>
          <p:nvPr/>
        </p:nvSpPr>
        <p:spPr>
          <a:xfrm>
            <a:off x="2743200" y="3219092"/>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a:spLocks noChangeAspect="1"/>
          </p:cNvSpPr>
          <p:nvPr/>
        </p:nvSpPr>
        <p:spPr>
          <a:xfrm>
            <a:off x="1070610" y="35280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a:spLocks noChangeAspect="1"/>
          </p:cNvSpPr>
          <p:nvPr/>
        </p:nvSpPr>
        <p:spPr>
          <a:xfrm>
            <a:off x="1064758" y="25146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Connector 66"/>
          <p:cNvSpPr>
            <a:spLocks noChangeAspect="1"/>
          </p:cNvSpPr>
          <p:nvPr/>
        </p:nvSpPr>
        <p:spPr>
          <a:xfrm>
            <a:off x="1021964" y="279445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a:spLocks noChangeAspect="1"/>
          </p:cNvSpPr>
          <p:nvPr/>
        </p:nvSpPr>
        <p:spPr>
          <a:xfrm>
            <a:off x="1307714" y="2542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p:cNvSpPr>
            <a:spLocks noChangeAspect="1"/>
          </p:cNvSpPr>
          <p:nvPr/>
        </p:nvSpPr>
        <p:spPr>
          <a:xfrm>
            <a:off x="1300094" y="296971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a:spLocks noChangeAspect="1"/>
          </p:cNvSpPr>
          <p:nvPr/>
        </p:nvSpPr>
        <p:spPr>
          <a:xfrm>
            <a:off x="1021964" y="31449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a:spLocks noChangeAspect="1"/>
          </p:cNvSpPr>
          <p:nvPr/>
        </p:nvSpPr>
        <p:spPr>
          <a:xfrm>
            <a:off x="1583055" y="2697659"/>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a:spLocks noChangeAspect="1"/>
          </p:cNvSpPr>
          <p:nvPr/>
        </p:nvSpPr>
        <p:spPr>
          <a:xfrm>
            <a:off x="1208654" y="330499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a:spLocks noChangeAspect="1"/>
          </p:cNvSpPr>
          <p:nvPr/>
        </p:nvSpPr>
        <p:spPr>
          <a:xfrm>
            <a:off x="1954530" y="41452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a:spLocks noChangeAspect="1"/>
          </p:cNvSpPr>
          <p:nvPr/>
        </p:nvSpPr>
        <p:spPr>
          <a:xfrm>
            <a:off x="1676400" y="43205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p:cNvSpPr>
            <a:spLocks noChangeAspect="1"/>
          </p:cNvSpPr>
          <p:nvPr/>
        </p:nvSpPr>
        <p:spPr>
          <a:xfrm>
            <a:off x="2182246" y="433578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p:cNvSpPr>
            <a:spLocks noChangeAspect="1"/>
          </p:cNvSpPr>
          <p:nvPr/>
        </p:nvSpPr>
        <p:spPr>
          <a:xfrm>
            <a:off x="1863090" y="44805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Connector 76"/>
          <p:cNvSpPr>
            <a:spLocks noChangeAspect="1"/>
          </p:cNvSpPr>
          <p:nvPr/>
        </p:nvSpPr>
        <p:spPr>
          <a:xfrm>
            <a:off x="2606040" y="1438633"/>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p:cNvSpPr>
            <a:spLocks noChangeAspect="1"/>
          </p:cNvSpPr>
          <p:nvPr/>
        </p:nvSpPr>
        <p:spPr>
          <a:xfrm>
            <a:off x="2514600" y="17373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p:cNvSpPr>
            <a:spLocks noChangeAspect="1"/>
          </p:cNvSpPr>
          <p:nvPr/>
        </p:nvSpPr>
        <p:spPr>
          <a:xfrm>
            <a:off x="2887980" y="16002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p:cNvSpPr>
            <a:spLocks noChangeAspect="1"/>
          </p:cNvSpPr>
          <p:nvPr/>
        </p:nvSpPr>
        <p:spPr>
          <a:xfrm>
            <a:off x="2017395" y="167259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p:cNvSpPr>
            <a:spLocks noChangeAspect="1"/>
          </p:cNvSpPr>
          <p:nvPr/>
        </p:nvSpPr>
        <p:spPr>
          <a:xfrm>
            <a:off x="1752600" y="1524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Connector 81"/>
          <p:cNvSpPr>
            <a:spLocks noChangeAspect="1"/>
          </p:cNvSpPr>
          <p:nvPr/>
        </p:nvSpPr>
        <p:spPr>
          <a:xfrm>
            <a:off x="2270760" y="304800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6351103" y="1333738"/>
            <a:ext cx="1178912" cy="369332"/>
          </a:xfrm>
          <a:prstGeom prst="rect">
            <a:avLst/>
          </a:prstGeom>
          <a:noFill/>
        </p:spPr>
        <p:txBody>
          <a:bodyPr wrap="none" rtlCol="0">
            <a:spAutoFit/>
          </a:bodyPr>
          <a:lstStyle/>
          <a:p>
            <a:r>
              <a:rPr lang="en-US" dirty="0"/>
              <a:t>Hash table</a:t>
            </a:r>
          </a:p>
        </p:txBody>
      </p:sp>
      <p:sp>
        <p:nvSpPr>
          <p:cNvPr id="85" name="Rectangle 84"/>
          <p:cNvSpPr/>
          <p:nvPr/>
        </p:nvSpPr>
        <p:spPr>
          <a:xfrm>
            <a:off x="4419600" y="1206044"/>
            <a:ext cx="1447800" cy="3518356"/>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2486025" y="1916029"/>
            <a:ext cx="4290261" cy="1970171"/>
          </a:xfrm>
          <a:custGeom>
            <a:avLst/>
            <a:gdLst>
              <a:gd name="connsiteX0" fmla="*/ 0 w 4286250"/>
              <a:gd name="connsiteY0" fmla="*/ 2038350 h 2038350"/>
              <a:gd name="connsiteX1" fmla="*/ 1943100 w 4286250"/>
              <a:gd name="connsiteY1" fmla="*/ 2038350 h 2038350"/>
              <a:gd name="connsiteX2" fmla="*/ 3381375 w 4286250"/>
              <a:gd name="connsiteY2" fmla="*/ 0 h 2038350"/>
              <a:gd name="connsiteX3" fmla="*/ 4286250 w 4286250"/>
              <a:gd name="connsiteY3" fmla="*/ 0 h 2038350"/>
              <a:gd name="connsiteX0" fmla="*/ 0 w 4290261"/>
              <a:gd name="connsiteY0" fmla="*/ 2038350 h 2038350"/>
              <a:gd name="connsiteX1" fmla="*/ 1943100 w 4290261"/>
              <a:gd name="connsiteY1" fmla="*/ 2038350 h 2038350"/>
              <a:gd name="connsiteX2" fmla="*/ 3381375 w 4290261"/>
              <a:gd name="connsiteY2" fmla="*/ 0 h 2038350"/>
              <a:gd name="connsiteX3" fmla="*/ 4290261 w 4290261"/>
              <a:gd name="connsiteY3" fmla="*/ 72190 h 2038350"/>
              <a:gd name="connsiteX0" fmla="*/ 0 w 4290261"/>
              <a:gd name="connsiteY0" fmla="*/ 1970171 h 1970171"/>
              <a:gd name="connsiteX1" fmla="*/ 1943100 w 4290261"/>
              <a:gd name="connsiteY1" fmla="*/ 1970171 h 1970171"/>
              <a:gd name="connsiteX2" fmla="*/ 3381375 w 4290261"/>
              <a:gd name="connsiteY2" fmla="*/ 0 h 1970171"/>
              <a:gd name="connsiteX3" fmla="*/ 4290261 w 4290261"/>
              <a:gd name="connsiteY3" fmla="*/ 4011 h 1970171"/>
            </a:gdLst>
            <a:ahLst/>
            <a:cxnLst>
              <a:cxn ang="0">
                <a:pos x="connsiteX0" y="connsiteY0"/>
              </a:cxn>
              <a:cxn ang="0">
                <a:pos x="connsiteX1" y="connsiteY1"/>
              </a:cxn>
              <a:cxn ang="0">
                <a:pos x="connsiteX2" y="connsiteY2"/>
              </a:cxn>
              <a:cxn ang="0">
                <a:pos x="connsiteX3" y="connsiteY3"/>
              </a:cxn>
            </a:cxnLst>
            <a:rect l="l" t="t" r="r" b="b"/>
            <a:pathLst>
              <a:path w="4290261" h="1970171">
                <a:moveTo>
                  <a:pt x="0" y="1970171"/>
                </a:moveTo>
                <a:lnTo>
                  <a:pt x="1943100" y="1970171"/>
                </a:lnTo>
                <a:lnTo>
                  <a:pt x="3381375" y="0"/>
                </a:lnTo>
                <a:lnTo>
                  <a:pt x="4290261" y="4011"/>
                </a:ln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2871537" y="2269958"/>
            <a:ext cx="3910263" cy="1159042"/>
          </a:xfrm>
          <a:custGeom>
            <a:avLst/>
            <a:gdLst>
              <a:gd name="connsiteX0" fmla="*/ 0 w 3910263"/>
              <a:gd name="connsiteY0" fmla="*/ 4010 h 1159042"/>
              <a:gd name="connsiteX1" fmla="*/ 1548063 w 3910263"/>
              <a:gd name="connsiteY1" fmla="*/ 0 h 1159042"/>
              <a:gd name="connsiteX2" fmla="*/ 2995863 w 3910263"/>
              <a:gd name="connsiteY2" fmla="*/ 1159042 h 1159042"/>
              <a:gd name="connsiteX3" fmla="*/ 3910263 w 3910263"/>
              <a:gd name="connsiteY3" fmla="*/ 1159042 h 1159042"/>
            </a:gdLst>
            <a:ahLst/>
            <a:cxnLst>
              <a:cxn ang="0">
                <a:pos x="connsiteX0" y="connsiteY0"/>
              </a:cxn>
              <a:cxn ang="0">
                <a:pos x="connsiteX1" y="connsiteY1"/>
              </a:cxn>
              <a:cxn ang="0">
                <a:pos x="connsiteX2" y="connsiteY2"/>
              </a:cxn>
              <a:cxn ang="0">
                <a:pos x="connsiteX3" y="connsiteY3"/>
              </a:cxn>
            </a:cxnLst>
            <a:rect l="l" t="t" r="r" b="b"/>
            <a:pathLst>
              <a:path w="3910263" h="1159042">
                <a:moveTo>
                  <a:pt x="0" y="4010"/>
                </a:moveTo>
                <a:lnTo>
                  <a:pt x="1548063" y="0"/>
                </a:lnTo>
                <a:lnTo>
                  <a:pt x="2995863" y="1159042"/>
                </a:lnTo>
                <a:lnTo>
                  <a:pt x="3910263" y="1159042"/>
                </a:lnTo>
              </a:path>
            </a:pathLst>
          </a:custGeom>
          <a:noFill/>
          <a:ln>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19600" y="849868"/>
            <a:ext cx="1489510" cy="369332"/>
          </a:xfrm>
          <a:prstGeom prst="rect">
            <a:avLst/>
          </a:prstGeom>
          <a:noFill/>
        </p:spPr>
        <p:txBody>
          <a:bodyPr wrap="none" rtlCol="0">
            <a:spAutoFit/>
          </a:bodyPr>
          <a:lstStyle/>
          <a:p>
            <a:r>
              <a:rPr lang="en-US" dirty="0"/>
              <a:t>Hash function</a:t>
            </a:r>
          </a:p>
        </p:txBody>
      </p:sp>
      <p:sp>
        <p:nvSpPr>
          <p:cNvPr id="87" name="Freeform 86"/>
          <p:cNvSpPr/>
          <p:nvPr/>
        </p:nvSpPr>
        <p:spPr>
          <a:xfrm>
            <a:off x="1571480" y="2839694"/>
            <a:ext cx="5215297" cy="804121"/>
          </a:xfrm>
          <a:custGeom>
            <a:avLst/>
            <a:gdLst>
              <a:gd name="connsiteX0" fmla="*/ 0 w 5183132"/>
              <a:gd name="connsiteY0" fmla="*/ 790336 h 804121"/>
              <a:gd name="connsiteX1" fmla="*/ 2807530 w 5183132"/>
              <a:gd name="connsiteY1" fmla="*/ 804121 h 804121"/>
              <a:gd name="connsiteX2" fmla="*/ 4268732 w 5183132"/>
              <a:gd name="connsiteY2" fmla="*/ 0 h 804121"/>
              <a:gd name="connsiteX3" fmla="*/ 5183132 w 5183132"/>
              <a:gd name="connsiteY3" fmla="*/ 4595 h 804121"/>
              <a:gd name="connsiteX0" fmla="*/ 0 w 5215297"/>
              <a:gd name="connsiteY0" fmla="*/ 790336 h 804121"/>
              <a:gd name="connsiteX1" fmla="*/ 2839695 w 5215297"/>
              <a:gd name="connsiteY1" fmla="*/ 804121 h 804121"/>
              <a:gd name="connsiteX2" fmla="*/ 4300897 w 5215297"/>
              <a:gd name="connsiteY2" fmla="*/ 0 h 804121"/>
              <a:gd name="connsiteX3" fmla="*/ 5215297 w 5215297"/>
              <a:gd name="connsiteY3" fmla="*/ 4595 h 804121"/>
            </a:gdLst>
            <a:ahLst/>
            <a:cxnLst>
              <a:cxn ang="0">
                <a:pos x="connsiteX0" y="connsiteY0"/>
              </a:cxn>
              <a:cxn ang="0">
                <a:pos x="connsiteX1" y="connsiteY1"/>
              </a:cxn>
              <a:cxn ang="0">
                <a:pos x="connsiteX2" y="connsiteY2"/>
              </a:cxn>
              <a:cxn ang="0">
                <a:pos x="connsiteX3" y="connsiteY3"/>
              </a:cxn>
            </a:cxnLst>
            <a:rect l="l" t="t" r="r" b="b"/>
            <a:pathLst>
              <a:path w="5215297" h="804121">
                <a:moveTo>
                  <a:pt x="0" y="790336"/>
                </a:moveTo>
                <a:lnTo>
                  <a:pt x="2839695" y="804121"/>
                </a:lnTo>
                <a:lnTo>
                  <a:pt x="4300897" y="0"/>
                </a:lnTo>
                <a:lnTo>
                  <a:pt x="5215297" y="4595"/>
                </a:lnTo>
              </a:path>
            </a:pathLst>
          </a:custGeom>
          <a:noFill/>
          <a:ln>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2899429" y="2963759"/>
            <a:ext cx="3878159" cy="771956"/>
          </a:xfrm>
          <a:custGeom>
            <a:avLst/>
            <a:gdLst>
              <a:gd name="connsiteX0" fmla="*/ 0 w 3878159"/>
              <a:gd name="connsiteY0" fmla="*/ 0 h 771956"/>
              <a:gd name="connsiteX1" fmla="*/ 1511747 w 3878159"/>
              <a:gd name="connsiteY1" fmla="*/ 0 h 771956"/>
              <a:gd name="connsiteX2" fmla="*/ 2972949 w 3878159"/>
              <a:gd name="connsiteY2" fmla="*/ 771956 h 771956"/>
              <a:gd name="connsiteX3" fmla="*/ 3878159 w 3878159"/>
              <a:gd name="connsiteY3" fmla="*/ 771956 h 771956"/>
            </a:gdLst>
            <a:ahLst/>
            <a:cxnLst>
              <a:cxn ang="0">
                <a:pos x="connsiteX0" y="connsiteY0"/>
              </a:cxn>
              <a:cxn ang="0">
                <a:pos x="connsiteX1" y="connsiteY1"/>
              </a:cxn>
              <a:cxn ang="0">
                <a:pos x="connsiteX2" y="connsiteY2"/>
              </a:cxn>
              <a:cxn ang="0">
                <a:pos x="connsiteX3" y="connsiteY3"/>
              </a:cxn>
            </a:cxnLst>
            <a:rect l="l" t="t" r="r" b="b"/>
            <a:pathLst>
              <a:path w="3878159" h="771956">
                <a:moveTo>
                  <a:pt x="0" y="0"/>
                </a:moveTo>
                <a:lnTo>
                  <a:pt x="1511747" y="0"/>
                </a:lnTo>
                <a:lnTo>
                  <a:pt x="2972949" y="771956"/>
                </a:lnTo>
                <a:lnTo>
                  <a:pt x="3878159" y="771956"/>
                </a:ln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1154650" y="5077361"/>
            <a:ext cx="7281032" cy="1323439"/>
          </a:xfrm>
          <a:prstGeom prst="rect">
            <a:avLst/>
          </a:prstGeom>
          <a:noFill/>
        </p:spPr>
        <p:txBody>
          <a:bodyPr wrap="none" rtlCol="0">
            <a:spAutoFit/>
          </a:bodyPr>
          <a:lstStyle/>
          <a:p>
            <a:r>
              <a:rPr lang="en-GB" sz="2000" dirty="0"/>
              <a:t>A hash function maps data of arbitrary size to a table of fixed size.</a:t>
            </a:r>
          </a:p>
          <a:p>
            <a:r>
              <a:rPr lang="en-GB" sz="2000" dirty="0"/>
              <a:t>Important questions:</a:t>
            </a:r>
          </a:p>
          <a:p>
            <a:pPr marL="742950" lvl="1" indent="-285750">
              <a:buFont typeface="Arial" panose="020B0604020202020204" pitchFamily="34" charset="0"/>
              <a:buChar char="•"/>
            </a:pPr>
            <a:r>
              <a:rPr lang="en-GB" sz="2000" dirty="0"/>
              <a:t>How to design a good hash function?</a:t>
            </a:r>
          </a:p>
          <a:p>
            <a:pPr marL="742950" lvl="1" indent="-285750">
              <a:buFont typeface="Arial" panose="020B0604020202020204" pitchFamily="34" charset="0"/>
              <a:buChar char="•"/>
            </a:pPr>
            <a:r>
              <a:rPr lang="en-GB" sz="2000" dirty="0"/>
              <a:t>The hash function is not injective. How to handle collisions?</a:t>
            </a:r>
            <a:endParaRPr lang="en-US" sz="2000" dirty="0"/>
          </a:p>
        </p:txBody>
      </p:sp>
      <p:sp>
        <p:nvSpPr>
          <p:cNvPr id="94" name="Freeform 93"/>
          <p:cNvSpPr/>
          <p:nvPr/>
        </p:nvSpPr>
        <p:spPr>
          <a:xfrm>
            <a:off x="2160396" y="2004646"/>
            <a:ext cx="3717890" cy="834013"/>
          </a:xfrm>
          <a:custGeom>
            <a:avLst/>
            <a:gdLst>
              <a:gd name="connsiteX0" fmla="*/ 0 w 3717890"/>
              <a:gd name="connsiteY0" fmla="*/ 0 h 834013"/>
              <a:gd name="connsiteX1" fmla="*/ 2265903 w 3717890"/>
              <a:gd name="connsiteY1" fmla="*/ 5024 h 834013"/>
              <a:gd name="connsiteX2" fmla="*/ 3717890 w 3717890"/>
              <a:gd name="connsiteY2" fmla="*/ 834013 h 834013"/>
            </a:gdLst>
            <a:ahLst/>
            <a:cxnLst>
              <a:cxn ang="0">
                <a:pos x="connsiteX0" y="connsiteY0"/>
              </a:cxn>
              <a:cxn ang="0">
                <a:pos x="connsiteX1" y="connsiteY1"/>
              </a:cxn>
              <a:cxn ang="0">
                <a:pos x="connsiteX2" y="connsiteY2"/>
              </a:cxn>
            </a:cxnLst>
            <a:rect l="l" t="t" r="r" b="b"/>
            <a:pathLst>
              <a:path w="3717890" h="834013">
                <a:moveTo>
                  <a:pt x="0" y="0"/>
                </a:moveTo>
                <a:lnTo>
                  <a:pt x="2265903" y="5024"/>
                </a:lnTo>
                <a:lnTo>
                  <a:pt x="3717890" y="834013"/>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6782653" y="2633460"/>
            <a:ext cx="303288" cy="400110"/>
          </a:xfrm>
          <a:prstGeom prst="rect">
            <a:avLst/>
          </a:prstGeom>
          <a:noFill/>
        </p:spPr>
        <p:txBody>
          <a:bodyPr wrap="none" rtlCol="0">
            <a:spAutoFit/>
          </a:bodyPr>
          <a:lstStyle/>
          <a:p>
            <a:r>
              <a:rPr lang="en-GB" sz="2000" b="1" dirty="0">
                <a:solidFill>
                  <a:schemeClr val="bg1"/>
                </a:solidFill>
              </a:rPr>
              <a:t>?</a:t>
            </a:r>
            <a:endParaRPr lang="en-US" sz="2000" b="1" dirty="0">
              <a:solidFill>
                <a:schemeClr val="bg1"/>
              </a:solidFill>
            </a:endParaRPr>
          </a:p>
        </p:txBody>
      </p:sp>
      <p:sp>
        <p:nvSpPr>
          <p:cNvPr id="101" name="Flowchart: Connector 100"/>
          <p:cNvSpPr>
            <a:spLocks noChangeAspect="1"/>
          </p:cNvSpPr>
          <p:nvPr/>
        </p:nvSpPr>
        <p:spPr>
          <a:xfrm>
            <a:off x="2057400" y="379476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a:spLocks noChangeAspect="1"/>
          </p:cNvSpPr>
          <p:nvPr/>
        </p:nvSpPr>
        <p:spPr>
          <a:xfrm>
            <a:off x="2065020" y="19583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a:spLocks noChangeAspect="1"/>
          </p:cNvSpPr>
          <p:nvPr/>
        </p:nvSpPr>
        <p:spPr>
          <a:xfrm>
            <a:off x="2773680" y="222504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a:spLocks noChangeAspect="1"/>
          </p:cNvSpPr>
          <p:nvPr/>
        </p:nvSpPr>
        <p:spPr>
          <a:xfrm>
            <a:off x="2803139" y="29163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a:spLocks noChangeAspect="1"/>
          </p:cNvSpPr>
          <p:nvPr/>
        </p:nvSpPr>
        <p:spPr>
          <a:xfrm>
            <a:off x="1476375" y="3585210"/>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a:spLocks noChangeAspect="1"/>
          </p:cNvSpPr>
          <p:nvPr/>
        </p:nvSpPr>
        <p:spPr>
          <a:xfrm>
            <a:off x="2392680" y="3830776"/>
            <a:ext cx="91440" cy="9144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4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wipe(left)">
                                      <p:cBhvr>
                                        <p:cTn id="16" dur="1000"/>
                                        <p:tgtEl>
                                          <p:spTgt spid="9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wipe(left)">
                                      <p:cBhvr>
                                        <p:cTn id="25" dur="1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wipe(left)">
                                      <p:cBhvr>
                                        <p:cTn id="34" dur="1000"/>
                                        <p:tgtEl>
                                          <p:spTgt spid="91"/>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wipe(left)">
                                      <p:cBhvr>
                                        <p:cTn id="50" dur="1000"/>
                                        <p:tgtEl>
                                          <p:spTgt spid="94"/>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7" grpId="0" animBg="1"/>
      <p:bldP spid="96" grpId="0" animBg="1"/>
      <p:bldP spid="92" grpId="0" animBg="1"/>
      <p:bldP spid="95" grpId="0" animBg="1"/>
      <p:bldP spid="98" grpId="0" animBg="1"/>
      <p:bldP spid="87" grpId="0" animBg="1"/>
      <p:bldP spid="91" grpId="0" animBg="1"/>
      <p:bldP spid="93" grpId="0"/>
      <p:bldP spid="94" grpId="0" animBg="1"/>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686800" cy="5410200"/>
              </a:xfrm>
            </p:spPr>
            <p:txBody>
              <a:bodyPr>
                <a:normAutofit fontScale="92500" lnSpcReduction="10000"/>
              </a:bodyPr>
              <a:lstStyle/>
              <a:p>
                <a:r>
                  <a:rPr lang="en-US" dirty="0"/>
                  <a:t>We can calculate the location for item </a:t>
                </a:r>
                <a14:m>
                  <m:oMath xmlns:m="http://schemas.openxmlformats.org/officeDocument/2006/math">
                    <m:r>
                      <a:rPr lang="en-GB" b="0" i="1" smtClean="0">
                        <a:latin typeface="Cambria Math" panose="02040503050406030204" pitchFamily="18" charset="0"/>
                      </a:rPr>
                      <m:t>𝑥</m:t>
                    </m:r>
                  </m:oMath>
                </a14:m>
                <a:r>
                  <a:rPr lang="en-US" dirty="0"/>
                  <a:t> as</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 </m:t>
                    </m:r>
                    <m:r>
                      <m:rPr>
                        <m:nor/>
                      </m:rPr>
                      <a:rPr lang="en-GB" b="0" i="0" smtClean="0">
                        <a:latin typeface="Cambria Math" panose="02040503050406030204" pitchFamily="18" charset="0"/>
                      </a:rPr>
                      <m:t> </m:t>
                    </m:r>
                    <m:r>
                      <m:rPr>
                        <m:nor/>
                      </m:rPr>
                      <a:rPr lang="en-GB" b="0" i="0" smtClean="0">
                        <a:latin typeface="Cambria Math" panose="02040503050406030204" pitchFamily="18" charset="0"/>
                      </a:rPr>
                      <m:t>mod</m:t>
                    </m:r>
                    <m:r>
                      <m:rPr>
                        <m:nor/>
                      </m:rP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𝑚</m:t>
                    </m:r>
                  </m:oMath>
                </a14:m>
                <a:br>
                  <a:rPr lang="en-GB" dirty="0"/>
                </a:br>
                <a:br>
                  <a:rPr lang="en-GB" dirty="0"/>
                </a:br>
                <a:r>
                  <a:rPr lang="en-GB" dirty="0"/>
                  <a:t>where </a:t>
                </a:r>
                <a14:m>
                  <m:oMath xmlns:m="http://schemas.openxmlformats.org/officeDocument/2006/math">
                    <m:r>
                      <a:rPr lang="en-GB" b="0" i="1" smtClean="0">
                        <a:latin typeface="Cambria Math" panose="02040503050406030204" pitchFamily="18" charset="0"/>
                      </a:rPr>
                      <m:t>h</m:t>
                    </m:r>
                  </m:oMath>
                </a14:m>
                <a:r>
                  <a:rPr lang="en-US" dirty="0"/>
                  <a:t> is the hash function and </a:t>
                </a:r>
                <a14:m>
                  <m:oMath xmlns:m="http://schemas.openxmlformats.org/officeDocument/2006/math">
                    <m:r>
                      <a:rPr lang="en-GB" b="0" i="1" smtClean="0">
                        <a:latin typeface="Cambria Math" panose="02040503050406030204" pitchFamily="18" charset="0"/>
                      </a:rPr>
                      <m:t>𝑚</m:t>
                    </m:r>
                  </m:oMath>
                </a14:m>
                <a:r>
                  <a:rPr lang="en-US" dirty="0"/>
                  <a:t> is the size of the hash table.</a:t>
                </a:r>
              </a:p>
              <a:p>
                <a:endParaRPr lang="en-GB" dirty="0"/>
              </a:p>
              <a:p>
                <a:r>
                  <a:rPr lang="en-GB" dirty="0"/>
                  <a:t>A good hash function must scatter items </a:t>
                </a:r>
                <a:r>
                  <a:rPr lang="en-GB" i="1" dirty="0"/>
                  <a:t>randomly</a:t>
                </a:r>
                <a:r>
                  <a:rPr lang="en-GB" dirty="0"/>
                  <a:t> and </a:t>
                </a:r>
                <a:r>
                  <a:rPr lang="en-GB" i="1" dirty="0"/>
                  <a:t>uniformly</a:t>
                </a:r>
                <a:r>
                  <a:rPr lang="en-GB" dirty="0"/>
                  <a:t> (to minimize the impact of collisions).</a:t>
                </a:r>
              </a:p>
              <a:p>
                <a:endParaRPr lang="en-GB" dirty="0"/>
              </a:p>
              <a:p>
                <a:r>
                  <a:rPr lang="en-GB" dirty="0"/>
                  <a:t>A hash function must also be </a:t>
                </a:r>
                <a:r>
                  <a:rPr lang="en-GB" i="1" dirty="0"/>
                  <a:t>consistent</a:t>
                </a:r>
                <a:r>
                  <a:rPr lang="en-GB" dirty="0"/>
                  <a:t>, i.e., give the same result each time it is applied to the same item.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686800" cy="5410200"/>
              </a:xfrm>
              <a:blipFill>
                <a:blip r:embed="rId2"/>
                <a:stretch>
                  <a:fillRect l="-1474" t="-2255" r="-2456" b="-326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97228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70000" lnSpcReduction="20000"/>
              </a:bodyPr>
              <a:lstStyle/>
              <a:p>
                <a:r>
                  <a:rPr lang="en-US" dirty="0"/>
                  <a:t>Add the last three characters (e.g., ASCII codes) of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−3</m:t>
                        </m:r>
                      </m:sub>
                    </m:sSub>
                  </m:oMath>
                </a14:m>
                <a:br>
                  <a:rPr lang="en-GB" dirty="0"/>
                </a:br>
                <a:br>
                  <a:rPr lang="en-GB" dirty="0"/>
                </a:br>
                <a:r>
                  <a:rPr lang="en-GB" dirty="0"/>
                  <a:t>Bad choice: For the Spanish system, this would concentrate the values between 198 (BBB) and 270 (ZZZ)</a:t>
                </a:r>
                <a:r>
                  <a:rPr lang="en-US" dirty="0"/>
                  <a:t>.</a:t>
                </a:r>
              </a:p>
              <a:p>
                <a:endParaRPr lang="en-GB" dirty="0"/>
              </a:p>
              <a:p>
                <a:r>
                  <a:rPr lang="en-GB" dirty="0"/>
                  <a:t>Multiply the last three characters:</a:t>
                </a:r>
                <a:br>
                  <a:rPr lang="en-GB" dirty="0"/>
                </a:br>
                <a:br>
                  <a:rPr lang="en-GB"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𝑛</m:t>
                        </m:r>
                        <m:r>
                          <a:rPr lang="en-GB" i="1">
                            <a:latin typeface="Cambria Math" panose="02040503050406030204" pitchFamily="18" charset="0"/>
                          </a:rPr>
                          <m:t>−3</m:t>
                        </m:r>
                      </m:sub>
                    </m:sSub>
                  </m:oMath>
                </a14:m>
                <a:br>
                  <a:rPr lang="en-GB" dirty="0"/>
                </a:br>
                <a:br>
                  <a:rPr lang="en-GB" dirty="0"/>
                </a:br>
                <a:r>
                  <a:rPr lang="en-GB" dirty="0"/>
                  <a:t>The values are distributed between 287,496 and 729,000. However the distribution is not uniform. The last three characters denote the age of the car. The population of new cars is larger than the one of old cars (e.g., about 15% of the cars are less than 1-year old).</a:t>
                </a:r>
                <a:br>
                  <a:rPr lang="en-GB" dirty="0"/>
                </a:br>
                <a:br>
                  <a:rPr lang="en-GB" dirty="0"/>
                </a:br>
                <a:r>
                  <a:rPr lang="en-GB" dirty="0"/>
                  <a:t>Moreover: consecutive plates would fall into the same slot. Some companies (e.g., car renting) have cars with consecutive plates and they could be located in the neighbourhood of the parking lot.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842" t="-1724" r="-98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47544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Hashing the plates: some attempts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686800" cy="5654675"/>
              </a:xfrm>
            </p:spPr>
            <p:txBody>
              <a:bodyPr>
                <a:normAutofit fontScale="85000" lnSpcReduction="20000"/>
              </a:bodyPr>
              <a:lstStyle/>
              <a:p>
                <a:r>
                  <a:rPr lang="en-US" dirty="0"/>
                  <a:t>Multiply all characters of the plate:</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br>
                  <a:rPr lang="en-GB" dirty="0"/>
                </a:br>
                <a:br>
                  <a:rPr lang="en-GB" dirty="0"/>
                </a:br>
                <a:r>
                  <a:rPr lang="en-GB" dirty="0"/>
                  <a:t>Better choice, but not fully random and uniform. Two plates with permutations of characters would fall into the same slot, e.g., 3812 DXF and 8321 FDX.</a:t>
                </a:r>
              </a:p>
              <a:p>
                <a:endParaRPr lang="en-GB" dirty="0"/>
              </a:p>
              <a:p>
                <a:r>
                  <a:rPr lang="en-GB" dirty="0"/>
                  <a:t>The perfect hash function does not exist, but using</a:t>
                </a:r>
                <a:br>
                  <a:rPr lang="en-GB" dirty="0"/>
                </a:br>
                <a:r>
                  <a:rPr lang="en-GB" b="1" i="1" dirty="0"/>
                  <a:t>prime</a:t>
                </a:r>
                <a:r>
                  <a:rPr lang="en-GB" dirty="0"/>
                  <a:t> </a:t>
                </a:r>
                <a:r>
                  <a:rPr lang="en-GB" b="1" i="1" dirty="0"/>
                  <a:t>numbers</a:t>
                </a:r>
                <a:r>
                  <a:rPr lang="en-GB" dirty="0"/>
                  <a:t> is a good option since most data have</a:t>
                </a:r>
                <a:br>
                  <a:rPr lang="en-GB" dirty="0"/>
                </a:br>
                <a:r>
                  <a:rPr lang="en-GB" dirty="0"/>
                  <a:t>no structure related to prime numbers.</a:t>
                </a:r>
              </a:p>
              <a:p>
                <a:endParaRPr lang="en-GB" dirty="0"/>
              </a:p>
              <a:p>
                <a:r>
                  <a:rPr lang="en-GB" dirty="0"/>
                  <a:t>Where can we use prime numbers?</a:t>
                </a:r>
              </a:p>
              <a:p>
                <a:pPr lvl="1"/>
                <a:r>
                  <a:rPr lang="en-GB" dirty="0"/>
                  <a:t>In the size of the hash table</a:t>
                </a:r>
              </a:p>
              <a:p>
                <a:pPr lvl="1"/>
                <a:r>
                  <a:rPr lang="en-GB" dirty="0"/>
                  <a:t>In the coefficients of the hash function</a:t>
                </a:r>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686800" cy="5654675"/>
              </a:xfrm>
              <a:blipFill>
                <a:blip r:embed="rId2"/>
                <a:stretch>
                  <a:fillRect l="-1193" t="-21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8252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of hash function for strings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8"/>
                <a:ext cx="8686800" cy="3657601"/>
              </a:xfrm>
            </p:spPr>
            <p:txBody>
              <a:bodyPr>
                <a:normAutofit fontScale="77500" lnSpcReduction="20000"/>
              </a:bodyPr>
              <a:lstStyle/>
              <a:p>
                <a:r>
                  <a:rPr lang="en-US" dirty="0"/>
                  <a:t>A usual hash function for a string with size </a:t>
                </a:r>
                <a14:m>
                  <m:oMath xmlns:m="http://schemas.openxmlformats.org/officeDocument/2006/math">
                    <m:r>
                      <a:rPr lang="en-GB" b="0" i="1" smtClean="0">
                        <a:latin typeface="Cambria Math" panose="02040503050406030204" pitchFamily="18" charset="0"/>
                      </a:rPr>
                      <m:t>𝑛</m:t>
                    </m:r>
                  </m:oMath>
                </a14:m>
                <a:r>
                  <a:rPr lang="en-US" dirty="0"/>
                  <a:t> is as follows:</a:t>
                </a:r>
                <a:br>
                  <a:rPr lang="en-US" dirty="0"/>
                </a:br>
                <a:br>
                  <a:rPr lang="en-US" dirty="0"/>
                </a:b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=0</m:t>
                        </m:r>
                      </m:sub>
                      <m:sup>
                        <m:r>
                          <a:rPr lang="en-GB" b="0" i="1" smtClean="0">
                            <a:latin typeface="Cambria Math" panose="02040503050406030204" pitchFamily="18" charset="0"/>
                          </a:rPr>
                          <m:t>𝑛</m:t>
                        </m:r>
                        <m:r>
                          <a:rPr lang="en-GB" b="0" i="1" smtClean="0">
                            <a:latin typeface="Cambria Math" panose="02040503050406030204" pitchFamily="18" charset="0"/>
                          </a:rPr>
                          <m:t>−1</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𝑖</m:t>
                            </m:r>
                          </m:sup>
                        </m:sSup>
                      </m:e>
                    </m:nary>
                  </m:oMath>
                </a14:m>
                <a:br>
                  <a:rPr lang="en-GB" dirty="0"/>
                </a:br>
                <a:br>
                  <a:rPr lang="en-GB" dirty="0"/>
                </a:br>
                <a:r>
                  <a:rPr lang="en-GB" dirty="0"/>
                  <a:t>where </a:t>
                </a:r>
                <a14:m>
                  <m:oMath xmlns:m="http://schemas.openxmlformats.org/officeDocument/2006/math">
                    <m:r>
                      <a:rPr lang="en-GB" b="0" i="1" smtClean="0">
                        <a:latin typeface="Cambria Math" panose="02040503050406030204" pitchFamily="18" charset="0"/>
                      </a:rPr>
                      <m:t>𝑝</m:t>
                    </m:r>
                  </m:oMath>
                </a14:m>
                <a:r>
                  <a:rPr lang="en-GB" dirty="0"/>
                  <a:t> is a prime number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is the character at location </a:t>
                </a:r>
                <a14:m>
                  <m:oMath xmlns:m="http://schemas.openxmlformats.org/officeDocument/2006/math">
                    <m:r>
                      <a:rPr lang="en-GB" b="0" i="1" smtClean="0">
                        <a:latin typeface="Cambria Math" panose="02040503050406030204" pitchFamily="18" charset="0"/>
                      </a:rPr>
                      <m:t>𝑖</m:t>
                    </m:r>
                  </m:oMath>
                </a14:m>
                <a:r>
                  <a:rPr lang="en-GB" dirty="0"/>
                  <a:t>. This function can be efficiently implemented using Horner’s rule for the evaluation of a polynomial.</a:t>
                </a:r>
              </a:p>
              <a:p>
                <a:endParaRPr lang="en-GB" dirty="0"/>
              </a:p>
              <a:p>
                <a:r>
                  <a:rPr lang="en-GB" dirty="0"/>
                  <a:t>Here is a slightly different implementation (reversed string):</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8"/>
                <a:ext cx="8686800" cy="3657601"/>
              </a:xfrm>
              <a:blipFill>
                <a:blip r:embed="rId2"/>
                <a:stretch>
                  <a:fillRect l="-1053" t="-3000" r="-1754" b="-10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797128" y="4614208"/>
            <a:ext cx="7661072" cy="1938992"/>
          </a:xfrm>
          <a:prstGeom prst="rect">
            <a:avLst/>
          </a:prstGeom>
          <a:solidFill>
            <a:schemeClr val="bg1">
              <a:lumMod val="95000"/>
            </a:schemeClr>
          </a:solidFill>
          <a:ln>
            <a:solidFill>
              <a:schemeClr val="bg1">
                <a:lumMod val="75000"/>
              </a:schemeClr>
            </a:solidFill>
          </a:ln>
        </p:spPr>
        <p:txBody>
          <a:bodyPr wrap="none" rtlCol="0">
            <a:spAutoFit/>
          </a:bodyPr>
          <a:lstStyle/>
          <a:p>
            <a:r>
              <a:rPr lang="en-GB" sz="2000" b="1" dirty="0">
                <a:solidFill>
                  <a:srgbClr val="C00000"/>
                </a:solidFill>
                <a:latin typeface="Consolas" panose="020B0609020204030204" pitchFamily="49" charset="0"/>
                <a:cs typeface="Consolas" panose="020B0609020204030204" pitchFamily="49" charset="0"/>
              </a:rPr>
              <a:t>/** Hash function for strings */</a:t>
            </a:r>
            <a:br>
              <a:rPr lang="en-GB" sz="2000" b="1" dirty="0">
                <a:solidFill>
                  <a:srgbClr val="C00000"/>
                </a:solidFill>
                <a:latin typeface="Consolas" panose="020B0609020204030204" pitchFamily="49" charset="0"/>
                <a:cs typeface="Consolas" panose="020B0609020204030204" pitchFamily="49" charset="0"/>
              </a:rPr>
            </a:br>
            <a:r>
              <a:rPr lang="en-GB" sz="2000" b="1" dirty="0">
                <a:solidFill>
                  <a:srgbClr val="0000FF"/>
                </a:solidFill>
                <a:latin typeface="Consolas" panose="020B0609020204030204" pitchFamily="49" charset="0"/>
                <a:cs typeface="Consolas" panose="020B0609020204030204" pitchFamily="49" charset="0"/>
              </a:rPr>
              <a:t>unsigned </a:t>
            </a:r>
            <a:r>
              <a:rPr lang="en-GB" sz="2000" b="1" dirty="0" err="1">
                <a:solidFill>
                  <a:srgbClr val="0000FF"/>
                </a:solidFill>
                <a:latin typeface="Consolas" panose="020B0609020204030204" pitchFamily="49" charset="0"/>
                <a:cs typeface="Consolas" panose="020B0609020204030204" pitchFamily="49" charset="0"/>
              </a:rPr>
              <a:t>int</a:t>
            </a:r>
            <a:r>
              <a:rPr lang="en-GB" sz="2000" b="1" dirty="0">
                <a:solidFill>
                  <a:srgbClr val="0000FF"/>
                </a:solidFill>
                <a:latin typeface="Consolas" panose="020B0609020204030204" pitchFamily="49" charset="0"/>
                <a:cs typeface="Consolas" panose="020B0609020204030204" pitchFamily="49" charset="0"/>
              </a:rPr>
              <a:t> </a:t>
            </a:r>
            <a:r>
              <a:rPr lang="en-GB" sz="2000" b="1" dirty="0">
                <a:latin typeface="Consolas" panose="020B0609020204030204" pitchFamily="49" charset="0"/>
                <a:cs typeface="Consolas" panose="020B0609020204030204" pitchFamily="49" charset="0"/>
              </a:rPr>
              <a:t>hash(</a:t>
            </a:r>
            <a:r>
              <a:rPr lang="en-GB" sz="2000" b="1" dirty="0" err="1">
                <a:solidFill>
                  <a:srgbClr val="0000FF"/>
                </a:solidFill>
                <a:latin typeface="Consolas" panose="020B0609020204030204" pitchFamily="49" charset="0"/>
                <a:cs typeface="Consolas" panose="020B0609020204030204" pitchFamily="49" charset="0"/>
              </a:rPr>
              <a:t>const</a:t>
            </a:r>
            <a:r>
              <a:rPr lang="en-GB" sz="2000" b="1" dirty="0">
                <a:latin typeface="Consolas" panose="020B0609020204030204" pitchFamily="49" charset="0"/>
                <a:cs typeface="Consolas" panose="020B0609020204030204" pitchFamily="49" charset="0"/>
              </a:rPr>
              <a:t> string&amp; key, </a:t>
            </a:r>
            <a:r>
              <a:rPr lang="en-GB" sz="2000" b="1" dirty="0" err="1">
                <a:solidFill>
                  <a:srgbClr val="0000FF"/>
                </a:solidFill>
                <a:latin typeface="Consolas" panose="020B0609020204030204" pitchFamily="49" charset="0"/>
                <a:cs typeface="Consolas" panose="020B0609020204030204" pitchFamily="49" charset="0"/>
              </a:rPr>
              <a:t>int</a:t>
            </a:r>
            <a:r>
              <a:rPr lang="en-GB" sz="2000" b="1" dirty="0">
                <a:latin typeface="Consolas" panose="020B0609020204030204" pitchFamily="49" charset="0"/>
                <a:cs typeface="Consolas" panose="020B0609020204030204" pitchFamily="49" charset="0"/>
              </a:rPr>
              <a:t> </a:t>
            </a:r>
            <a:r>
              <a:rPr lang="en-GB" sz="2000" b="1" dirty="0" err="1">
                <a:latin typeface="Consolas" panose="020B0609020204030204" pitchFamily="49" charset="0"/>
                <a:cs typeface="Consolas" panose="020B0609020204030204" pitchFamily="49" charset="0"/>
              </a:rPr>
              <a:t>tableSize</a:t>
            </a:r>
            <a:r>
              <a:rPr lang="en-GB" sz="2000" b="1" dirty="0">
                <a:latin typeface="Consolas" panose="020B0609020204030204" pitchFamily="49" charset="0"/>
                <a:cs typeface="Consolas" panose="020B0609020204030204" pitchFamily="49" charset="0"/>
              </a:rPr>
              <a:t>) {</a:t>
            </a:r>
            <a:br>
              <a:rPr lang="en-GB" sz="2000" b="1" dirty="0">
                <a:latin typeface="Consolas" panose="020B0609020204030204" pitchFamily="49" charset="0"/>
                <a:cs typeface="Consolas" panose="020B0609020204030204" pitchFamily="49" charset="0"/>
              </a:rPr>
            </a:br>
            <a:r>
              <a:rPr lang="en-GB" sz="2000" b="1" dirty="0">
                <a:latin typeface="Consolas" panose="020B0609020204030204" pitchFamily="49" charset="0"/>
                <a:cs typeface="Consolas" panose="020B0609020204030204" pitchFamily="49" charset="0"/>
              </a:rPr>
              <a:t>  </a:t>
            </a:r>
            <a:r>
              <a:rPr lang="en-GB" sz="2000" b="1" dirty="0">
                <a:solidFill>
                  <a:srgbClr val="0000FF"/>
                </a:solidFill>
                <a:latin typeface="Consolas" panose="020B0609020204030204" pitchFamily="49" charset="0"/>
                <a:cs typeface="Consolas" panose="020B0609020204030204" pitchFamily="49" charset="0"/>
              </a:rPr>
              <a:t>unsigned </a:t>
            </a:r>
            <a:r>
              <a:rPr lang="en-GB" sz="2000" b="1" dirty="0" err="1">
                <a:solidFill>
                  <a:srgbClr val="0000FF"/>
                </a:solidFill>
                <a:latin typeface="Consolas" panose="020B0609020204030204" pitchFamily="49" charset="0"/>
                <a:cs typeface="Consolas" panose="020B0609020204030204" pitchFamily="49" charset="0"/>
              </a:rPr>
              <a:t>int</a:t>
            </a:r>
            <a:r>
              <a:rPr lang="en-GB" sz="2000" b="1" dirty="0">
                <a:solidFill>
                  <a:srgbClr val="0000FF"/>
                </a:solidFill>
                <a:latin typeface="Consolas" panose="020B0609020204030204" pitchFamily="49" charset="0"/>
                <a:cs typeface="Consolas" panose="020B0609020204030204" pitchFamily="49" charset="0"/>
              </a:rPr>
              <a:t> </a:t>
            </a:r>
            <a:r>
              <a:rPr lang="en-GB" sz="2000" b="1" dirty="0" err="1">
                <a:latin typeface="Consolas" panose="020B0609020204030204" pitchFamily="49" charset="0"/>
                <a:cs typeface="Consolas" panose="020B0609020204030204" pitchFamily="49" charset="0"/>
              </a:rPr>
              <a:t>hval</a:t>
            </a:r>
            <a:r>
              <a:rPr lang="en-GB" sz="2000" b="1" dirty="0">
                <a:latin typeface="Consolas" panose="020B0609020204030204" pitchFamily="49" charset="0"/>
                <a:cs typeface="Consolas" panose="020B0609020204030204" pitchFamily="49" charset="0"/>
              </a:rPr>
              <a:t> = 0;</a:t>
            </a:r>
            <a:br>
              <a:rPr lang="en-GB" sz="2000" b="1" dirty="0">
                <a:latin typeface="Consolas" panose="020B0609020204030204" pitchFamily="49" charset="0"/>
                <a:cs typeface="Consolas" panose="020B0609020204030204" pitchFamily="49" charset="0"/>
              </a:rPr>
            </a:br>
            <a:r>
              <a:rPr lang="en-GB" sz="2000" b="1" dirty="0">
                <a:latin typeface="Consolas" panose="020B0609020204030204" pitchFamily="49" charset="0"/>
                <a:cs typeface="Consolas" panose="020B0609020204030204" pitchFamily="49" charset="0"/>
              </a:rPr>
              <a:t>  </a:t>
            </a:r>
            <a:r>
              <a:rPr lang="en-GB" sz="2000" b="1" dirty="0">
                <a:solidFill>
                  <a:srgbClr val="0000FF"/>
                </a:solidFill>
                <a:latin typeface="Consolas" panose="020B0609020204030204" pitchFamily="49" charset="0"/>
                <a:cs typeface="Consolas" panose="020B0609020204030204" pitchFamily="49" charset="0"/>
              </a:rPr>
              <a:t>for </a:t>
            </a:r>
            <a:r>
              <a:rPr lang="en-GB" sz="2000" b="1" dirty="0">
                <a:latin typeface="Consolas" panose="020B0609020204030204" pitchFamily="49" charset="0"/>
                <a:cs typeface="Consolas" panose="020B0609020204030204" pitchFamily="49" charset="0"/>
              </a:rPr>
              <a:t>(</a:t>
            </a:r>
            <a:r>
              <a:rPr lang="en-GB" sz="2000" b="1" dirty="0">
                <a:solidFill>
                  <a:srgbClr val="0000FF"/>
                </a:solidFill>
                <a:latin typeface="Consolas" panose="020B0609020204030204" pitchFamily="49" charset="0"/>
                <a:cs typeface="Consolas" panose="020B0609020204030204" pitchFamily="49" charset="0"/>
              </a:rPr>
              <a:t>char</a:t>
            </a:r>
            <a:r>
              <a:rPr lang="en-GB" sz="2000" b="1" dirty="0">
                <a:latin typeface="Consolas" panose="020B0609020204030204" pitchFamily="49" charset="0"/>
                <a:cs typeface="Consolas" panose="020B0609020204030204" pitchFamily="49" charset="0"/>
              </a:rPr>
              <a:t> c: key) </a:t>
            </a:r>
            <a:r>
              <a:rPr lang="en-GB" sz="2000" b="1" dirty="0" err="1">
                <a:latin typeface="Consolas" panose="020B0609020204030204" pitchFamily="49" charset="0"/>
                <a:cs typeface="Consolas" panose="020B0609020204030204" pitchFamily="49" charset="0"/>
              </a:rPr>
              <a:t>hval</a:t>
            </a:r>
            <a:r>
              <a:rPr lang="en-GB" sz="2000" b="1" dirty="0">
                <a:latin typeface="Consolas" panose="020B0609020204030204" pitchFamily="49" charset="0"/>
                <a:cs typeface="Consolas" panose="020B0609020204030204" pitchFamily="49" charset="0"/>
              </a:rPr>
              <a:t> = 37*</a:t>
            </a:r>
            <a:r>
              <a:rPr lang="en-GB" sz="2000" b="1" dirty="0" err="1">
                <a:latin typeface="Consolas" panose="020B0609020204030204" pitchFamily="49" charset="0"/>
                <a:cs typeface="Consolas" panose="020B0609020204030204" pitchFamily="49" charset="0"/>
              </a:rPr>
              <a:t>hval</a:t>
            </a:r>
            <a:r>
              <a:rPr lang="en-GB" sz="2000" b="1" dirty="0">
                <a:latin typeface="Consolas" panose="020B0609020204030204" pitchFamily="49" charset="0"/>
                <a:cs typeface="Consolas" panose="020B0609020204030204" pitchFamily="49" charset="0"/>
              </a:rPr>
              <a:t> + c;</a:t>
            </a:r>
            <a:br>
              <a:rPr lang="en-GB" sz="2000" b="1" dirty="0">
                <a:latin typeface="Consolas" panose="020B0609020204030204" pitchFamily="49" charset="0"/>
                <a:cs typeface="Consolas" panose="020B0609020204030204" pitchFamily="49" charset="0"/>
              </a:rPr>
            </a:br>
            <a:r>
              <a:rPr lang="en-GB" sz="2000" b="1" dirty="0">
                <a:latin typeface="Consolas" panose="020B0609020204030204" pitchFamily="49" charset="0"/>
                <a:cs typeface="Consolas" panose="020B0609020204030204" pitchFamily="49" charset="0"/>
              </a:rPr>
              <a:t>  </a:t>
            </a:r>
            <a:r>
              <a:rPr lang="en-GB" sz="2000" b="1" dirty="0">
                <a:solidFill>
                  <a:srgbClr val="0000FF"/>
                </a:solidFill>
                <a:latin typeface="Consolas" panose="020B0609020204030204" pitchFamily="49" charset="0"/>
                <a:cs typeface="Consolas" panose="020B0609020204030204" pitchFamily="49" charset="0"/>
              </a:rPr>
              <a:t>return</a:t>
            </a:r>
            <a:r>
              <a:rPr lang="en-GB" sz="2000" b="1" dirty="0">
                <a:latin typeface="Consolas" panose="020B0609020204030204" pitchFamily="49" charset="0"/>
                <a:cs typeface="Consolas" panose="020B0609020204030204" pitchFamily="49" charset="0"/>
              </a:rPr>
              <a:t> </a:t>
            </a:r>
            <a:r>
              <a:rPr lang="en-GB" sz="2000" b="1" dirty="0" err="1">
                <a:latin typeface="Consolas" panose="020B0609020204030204" pitchFamily="49" charset="0"/>
                <a:cs typeface="Consolas" panose="020B0609020204030204" pitchFamily="49" charset="0"/>
              </a:rPr>
              <a:t>hval%tableSize</a:t>
            </a:r>
            <a:r>
              <a:rPr lang="en-GB" sz="2000" b="1" dirty="0">
                <a:latin typeface="Consolas" panose="020B0609020204030204" pitchFamily="49" charset="0"/>
                <a:cs typeface="Consolas" panose="020B0609020204030204" pitchFamily="49" charset="0"/>
              </a:rPr>
              <a:t>;</a:t>
            </a:r>
            <a:br>
              <a:rPr lang="en-GB" sz="2000" b="1" dirty="0">
                <a:latin typeface="Consolas" panose="020B0609020204030204" pitchFamily="49" charset="0"/>
                <a:cs typeface="Consolas" panose="020B0609020204030204" pitchFamily="49" charset="0"/>
              </a:rPr>
            </a:br>
            <a:r>
              <a:rPr lang="en-GB" sz="2000" b="1" dirty="0">
                <a:latin typeface="Consolas" panose="020B0609020204030204" pitchFamily="49" charset="0"/>
                <a:cs typeface="Consolas" panose="020B0609020204030204" pitchFamily="49" charset="0"/>
              </a:rPr>
              <a:t>}</a:t>
            </a:r>
            <a:endParaRPr lang="en-US" sz="20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534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Handling collisions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5410200"/>
              </a:xfrm>
            </p:spPr>
            <p:txBody>
              <a:bodyPr>
                <a:normAutofit/>
              </a:bodyPr>
              <a:lstStyle/>
              <a:p>
                <a:r>
                  <a:rPr lang="en-US" dirty="0"/>
                  <a:t>A collision is produced when</a:t>
                </a:r>
                <a:br>
                  <a:rPr lang="en-US" dirty="0"/>
                </a:br>
                <a:br>
                  <a:rPr lang="en-US" dirty="0"/>
                </a:b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𝑚</m:t>
                    </m:r>
                  </m:oMath>
                </a14:m>
                <a:endParaRPr lang="en-US" dirty="0"/>
              </a:p>
              <a:p>
                <a:endParaRPr lang="en-US" dirty="0"/>
              </a:p>
              <a:p>
                <a:r>
                  <a:rPr lang="en-US" dirty="0"/>
                  <a:t>There are two main strategies to handle collisions:</a:t>
                </a:r>
              </a:p>
              <a:p>
                <a:pPr lvl="1"/>
                <a:r>
                  <a:rPr lang="en-US" dirty="0"/>
                  <a:t>Using lists of items with the same hash value</a:t>
                </a:r>
                <a:br>
                  <a:rPr lang="en-US" dirty="0"/>
                </a:br>
                <a:r>
                  <a:rPr lang="en-US" dirty="0"/>
                  <a:t>(separate chaining)</a:t>
                </a:r>
              </a:p>
              <a:p>
                <a:pPr lvl="1"/>
                <a:r>
                  <a:rPr lang="en-US" dirty="0"/>
                  <a:t>Using alternative cells in the same hash table</a:t>
                </a:r>
                <a:br>
                  <a:rPr lang="en-US" dirty="0"/>
                </a:br>
                <a:r>
                  <a:rPr lang="en-US" dirty="0"/>
                  <a:t>(linear probing, double hashing,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5410200"/>
              </a:xfrm>
              <a:blipFill>
                <a:blip r:embed="rId2"/>
                <a:stretch>
                  <a:fillRect l="-1586" t="-1466" r="-117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Hashing</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52548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10740</TotalTime>
  <Words>1904</Words>
  <Application>Microsoft Office PowerPoint</Application>
  <PresentationFormat>On-screen Show (4:3)</PresentationFormat>
  <Paragraphs>270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Consolas</vt:lpstr>
      <vt:lpstr>Courier New</vt:lpstr>
      <vt:lpstr>Wingdings</vt:lpstr>
      <vt:lpstr>Office Theme</vt:lpstr>
      <vt:lpstr>Hashing</vt:lpstr>
      <vt:lpstr>The parking lot</vt:lpstr>
      <vt:lpstr>Naïve implementation options</vt:lpstr>
      <vt:lpstr>Hashing</vt:lpstr>
      <vt:lpstr>Hash function</vt:lpstr>
      <vt:lpstr>Hashing the plates: some attempts</vt:lpstr>
      <vt:lpstr>Hashing the plates: some attempts</vt:lpstr>
      <vt:lpstr>Example of hash function for strings</vt:lpstr>
      <vt:lpstr>Handling collisions</vt:lpstr>
      <vt:lpstr>Handling collisions: separate chaining</vt:lpstr>
      <vt:lpstr>Handling collisions: using the same hash table</vt:lpstr>
      <vt:lpstr>An example</vt:lpstr>
      <vt:lpstr>Rehashing</vt:lpstr>
      <vt:lpstr>Complexity analysis</vt:lpstr>
      <vt:lpstr>Binary Search Trees vs. Hash Tables</vt:lpstr>
      <vt:lpstr>Application: data integrity check</vt:lpstr>
      <vt:lpstr>Application: password verification</vt:lpstr>
      <vt:lpstr>Exercises</vt:lpstr>
      <vt:lpstr>Hash function</vt:lpstr>
      <vt:lpstr>All elements different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1253</cp:revision>
  <dcterms:created xsi:type="dcterms:W3CDTF">2006-08-16T00:00:00Z</dcterms:created>
  <dcterms:modified xsi:type="dcterms:W3CDTF">2022-05-10T18:48:20Z</dcterms:modified>
</cp:coreProperties>
</file>