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607" r:id="rId2"/>
    <p:sldId id="657" r:id="rId3"/>
    <p:sldId id="658" r:id="rId4"/>
    <p:sldId id="653" r:id="rId5"/>
    <p:sldId id="694" r:id="rId6"/>
    <p:sldId id="659" r:id="rId7"/>
    <p:sldId id="660" r:id="rId8"/>
    <p:sldId id="661" r:id="rId9"/>
    <p:sldId id="662" r:id="rId10"/>
    <p:sldId id="654" r:id="rId11"/>
    <p:sldId id="655" r:id="rId12"/>
    <p:sldId id="663" r:id="rId13"/>
    <p:sldId id="667" r:id="rId14"/>
    <p:sldId id="656" r:id="rId15"/>
    <p:sldId id="664" r:id="rId16"/>
    <p:sldId id="665" r:id="rId17"/>
    <p:sldId id="666" r:id="rId18"/>
    <p:sldId id="690" r:id="rId19"/>
    <p:sldId id="675" r:id="rId20"/>
    <p:sldId id="681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CC00"/>
    <a:srgbClr val="33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76" autoAdjust="0"/>
  </p:normalViewPr>
  <p:slideViewPr>
    <p:cSldViewPr>
      <p:cViewPr varScale="1">
        <p:scale>
          <a:sx n="103" d="100"/>
          <a:sy n="103" d="100"/>
        </p:scale>
        <p:origin x="1830" y="138"/>
      </p:cViewPr>
      <p:guideLst>
        <p:guide orient="horz" pos="3936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73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png"/><Relationship Id="rId2" Type="http://schemas.openxmlformats.org/officeDocument/2006/relationships/image" Target="../media/image2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6.png"/><Relationship Id="rId5" Type="http://schemas.openxmlformats.org/officeDocument/2006/relationships/image" Target="../media/image245.png"/><Relationship Id="rId4" Type="http://schemas.openxmlformats.org/officeDocument/2006/relationships/image" Target="../media/image24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rilliant.org/wiki/max-flow-min-cut-algorith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Graphs:</a:t>
            </a:r>
            <a:br>
              <a:rPr lang="en-GB" i="1" dirty="0">
                <a:solidFill>
                  <a:srgbClr val="0000FF"/>
                </a:solidFill>
              </a:rPr>
            </a:br>
            <a:r>
              <a:rPr lang="en-GB" i="1" dirty="0">
                <a:solidFill>
                  <a:srgbClr val="0000FF"/>
                </a:solidFill>
              </a:rPr>
              <a:t>Maximum Flows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ounded Rectangle 180"/>
          <p:cNvSpPr/>
          <p:nvPr/>
        </p:nvSpPr>
        <p:spPr>
          <a:xfrm>
            <a:off x="5381625" y="723900"/>
            <a:ext cx="3429000" cy="19839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Ford-Fulkerson algorithm: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381625" y="2701387"/>
            <a:ext cx="3429000" cy="2082861"/>
            <a:chOff x="5381625" y="2701387"/>
            <a:chExt cx="3429000" cy="2082861"/>
          </a:xfrm>
        </p:grpSpPr>
        <p:sp>
          <p:nvSpPr>
            <p:cNvPr id="182" name="Rounded Rectangle 181"/>
            <p:cNvSpPr/>
            <p:nvPr/>
          </p:nvSpPr>
          <p:spPr>
            <a:xfrm>
              <a:off x="5381625" y="2795061"/>
              <a:ext cx="3429000" cy="193881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>
              <a:stCxn id="56" idx="7"/>
              <a:endCxn id="55" idx="3"/>
            </p:cNvCxnSpPr>
            <p:nvPr/>
          </p:nvCxnSpPr>
          <p:spPr>
            <a:xfrm flipV="1">
              <a:off x="7803963" y="3876018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4" idx="4"/>
              <a:endCxn id="56" idx="0"/>
            </p:cNvCxnSpPr>
            <p:nvPr/>
          </p:nvCxnSpPr>
          <p:spPr>
            <a:xfrm>
              <a:off x="7696200" y="3158655"/>
              <a:ext cx="0" cy="1219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1" idx="6"/>
              <a:endCxn id="54" idx="2"/>
            </p:cNvCxnSpPr>
            <p:nvPr/>
          </p:nvCxnSpPr>
          <p:spPr>
            <a:xfrm>
              <a:off x="6629400" y="3006255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7" idx="7"/>
              <a:endCxn id="51" idx="3"/>
            </p:cNvCxnSpPr>
            <p:nvPr/>
          </p:nvCxnSpPr>
          <p:spPr>
            <a:xfrm flipV="1">
              <a:off x="5670363" y="3114018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7757647" y="3824890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>
              <a:off x="6629400" y="2935792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>
              <a:off x="5616482" y="3055150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6632409" y="4456498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6324600" y="2853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6324600" y="3615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8382000" y="3615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7543800" y="4377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5410200" y="3615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58" name="Straight Arrow Connector 57"/>
            <p:cNvCxnSpPr>
              <a:stCxn id="57" idx="6"/>
              <a:endCxn id="52" idx="2"/>
            </p:cNvCxnSpPr>
            <p:nvPr/>
          </p:nvCxnSpPr>
          <p:spPr>
            <a:xfrm>
              <a:off x="5715000" y="3768255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0"/>
              <a:endCxn id="51" idx="4"/>
            </p:cNvCxnSpPr>
            <p:nvPr/>
          </p:nvCxnSpPr>
          <p:spPr>
            <a:xfrm flipV="1">
              <a:off x="6477000" y="3158655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4" idx="5"/>
              <a:endCxn id="55" idx="1"/>
            </p:cNvCxnSpPr>
            <p:nvPr/>
          </p:nvCxnSpPr>
          <p:spPr>
            <a:xfrm>
              <a:off x="7803963" y="3114018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4" idx="3"/>
              <a:endCxn id="53" idx="7"/>
            </p:cNvCxnSpPr>
            <p:nvPr/>
          </p:nvCxnSpPr>
          <p:spPr>
            <a:xfrm flipH="1">
              <a:off x="6584763" y="3114018"/>
              <a:ext cx="1003674" cy="1308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2" idx="7"/>
            </p:cNvCxnSpPr>
            <p:nvPr/>
          </p:nvCxnSpPr>
          <p:spPr>
            <a:xfrm flipV="1">
              <a:off x="6584763" y="3071991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3" idx="6"/>
              <a:endCxn id="56" idx="2"/>
            </p:cNvCxnSpPr>
            <p:nvPr/>
          </p:nvCxnSpPr>
          <p:spPr>
            <a:xfrm>
              <a:off x="6629400" y="4530255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7" idx="5"/>
              <a:endCxn id="53" idx="1"/>
            </p:cNvCxnSpPr>
            <p:nvPr/>
          </p:nvCxnSpPr>
          <p:spPr>
            <a:xfrm>
              <a:off x="5670363" y="3876018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952266" y="328953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39803" y="294416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91304" y="370998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30048" y="409678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931494" y="44764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834280" y="315865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12991" y="325270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080374" y="315865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993125" y="37337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65944" y="37221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080374" y="405829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41910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763858" y="308819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934200" y="270138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931704" y="381764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7543800" y="2853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6324600" y="4377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417736" y="685800"/>
            <a:ext cx="3276600" cy="2041048"/>
            <a:chOff x="5417736" y="685800"/>
            <a:chExt cx="3276600" cy="2041048"/>
          </a:xfrm>
        </p:grpSpPr>
        <p:cxnSp>
          <p:nvCxnSpPr>
            <p:cNvPr id="31" name="Straight Arrow Connector 30"/>
            <p:cNvCxnSpPr>
              <a:stCxn id="13" idx="7"/>
              <a:endCxn id="12" idx="3"/>
            </p:cNvCxnSpPr>
            <p:nvPr/>
          </p:nvCxnSpPr>
          <p:spPr>
            <a:xfrm flipV="1">
              <a:off x="7811499" y="1818618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0" idx="6"/>
              <a:endCxn id="13" idx="2"/>
            </p:cNvCxnSpPr>
            <p:nvPr/>
          </p:nvCxnSpPr>
          <p:spPr>
            <a:xfrm>
              <a:off x="6636936" y="2472855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1" idx="3"/>
              <a:endCxn id="10" idx="7"/>
            </p:cNvCxnSpPr>
            <p:nvPr/>
          </p:nvCxnSpPr>
          <p:spPr>
            <a:xfrm flipH="1">
              <a:off x="6592299" y="1056618"/>
              <a:ext cx="1003674" cy="1308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" idx="6"/>
              <a:endCxn id="11" idx="2"/>
            </p:cNvCxnSpPr>
            <p:nvPr/>
          </p:nvCxnSpPr>
          <p:spPr>
            <a:xfrm>
              <a:off x="6636936" y="948855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7"/>
              <a:endCxn id="7" idx="3"/>
            </p:cNvCxnSpPr>
            <p:nvPr/>
          </p:nvCxnSpPr>
          <p:spPr>
            <a:xfrm flipV="1">
              <a:off x="5677899" y="1056618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332136" y="796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332136" y="1558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32136" y="2320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551336" y="796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389536" y="1558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551336" y="2320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417736" y="15584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9" idx="2"/>
            </p:cNvCxnSpPr>
            <p:nvPr/>
          </p:nvCxnSpPr>
          <p:spPr>
            <a:xfrm>
              <a:off x="5722536" y="1710855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0"/>
              <a:endCxn id="7" idx="4"/>
            </p:cNvCxnSpPr>
            <p:nvPr/>
          </p:nvCxnSpPr>
          <p:spPr>
            <a:xfrm flipV="1">
              <a:off x="6484536" y="1101255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5"/>
              <a:endCxn id="12" idx="1"/>
            </p:cNvCxnSpPr>
            <p:nvPr/>
          </p:nvCxnSpPr>
          <p:spPr>
            <a:xfrm>
              <a:off x="7811499" y="1056618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7"/>
            </p:cNvCxnSpPr>
            <p:nvPr/>
          </p:nvCxnSpPr>
          <p:spPr>
            <a:xfrm flipV="1">
              <a:off x="6592299" y="1014591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1" idx="4"/>
              <a:endCxn id="13" idx="0"/>
            </p:cNvCxnSpPr>
            <p:nvPr/>
          </p:nvCxnSpPr>
          <p:spPr>
            <a:xfrm>
              <a:off x="7703736" y="1101255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4" idx="5"/>
              <a:endCxn id="10" idx="1"/>
            </p:cNvCxnSpPr>
            <p:nvPr/>
          </p:nvCxnSpPr>
          <p:spPr>
            <a:xfrm>
              <a:off x="5677899" y="1818618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840572" y="108240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47339" y="6858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840" y="165258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37584" y="203938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9030" y="24190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41816" y="110125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20527" y="119530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087910" y="110125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00661" y="16763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73480" y="16647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87910" y="200089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5029200" y="742890"/>
            <a:ext cx="1084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Residual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62001" y="728509"/>
            <a:ext cx="3429000" cy="1951650"/>
            <a:chOff x="914401" y="728509"/>
            <a:chExt cx="3429000" cy="1951650"/>
          </a:xfrm>
        </p:grpSpPr>
        <p:sp>
          <p:nvSpPr>
            <p:cNvPr id="17" name="Rounded Rectangle 16"/>
            <p:cNvSpPr/>
            <p:nvPr/>
          </p:nvSpPr>
          <p:spPr>
            <a:xfrm>
              <a:off x="914401" y="748841"/>
              <a:ext cx="3429000" cy="193131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1895925" y="809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1895925" y="1571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22" name="Oval 121"/>
            <p:cNvSpPr/>
            <p:nvPr/>
          </p:nvSpPr>
          <p:spPr>
            <a:xfrm>
              <a:off x="1895925" y="2333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3" name="Oval 122"/>
            <p:cNvSpPr/>
            <p:nvPr/>
          </p:nvSpPr>
          <p:spPr>
            <a:xfrm>
              <a:off x="3115125" y="809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4" name="Oval 123"/>
            <p:cNvSpPr/>
            <p:nvPr/>
          </p:nvSpPr>
          <p:spPr>
            <a:xfrm>
              <a:off x="3953325" y="1571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5" name="Oval 124"/>
            <p:cNvSpPr/>
            <p:nvPr/>
          </p:nvSpPr>
          <p:spPr>
            <a:xfrm>
              <a:off x="3115125" y="2333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26" name="Oval 125"/>
            <p:cNvSpPr/>
            <p:nvPr/>
          </p:nvSpPr>
          <p:spPr>
            <a:xfrm>
              <a:off x="981525" y="15714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84095" y="728509"/>
              <a:ext cx="6923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Flow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62000" y="2723104"/>
            <a:ext cx="3429000" cy="2041048"/>
            <a:chOff x="914400" y="2743200"/>
            <a:chExt cx="3429000" cy="2041048"/>
          </a:xfrm>
        </p:grpSpPr>
        <p:sp>
          <p:nvSpPr>
            <p:cNvPr id="180" name="Rounded Rectangle 179"/>
            <p:cNvSpPr/>
            <p:nvPr/>
          </p:nvSpPr>
          <p:spPr>
            <a:xfrm>
              <a:off x="914400" y="2807117"/>
              <a:ext cx="3429000" cy="19267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Arrow Connector 160"/>
            <p:cNvCxnSpPr>
              <a:stCxn id="151" idx="6"/>
              <a:endCxn id="154" idx="2"/>
            </p:cNvCxnSpPr>
            <p:nvPr/>
          </p:nvCxnSpPr>
          <p:spPr>
            <a:xfrm>
              <a:off x="2200275" y="3006255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2510678" y="27432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51" name="Oval 150"/>
            <p:cNvSpPr/>
            <p:nvPr/>
          </p:nvSpPr>
          <p:spPr>
            <a:xfrm>
              <a:off x="1895475" y="2853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52" name="Oval 151"/>
            <p:cNvSpPr/>
            <p:nvPr/>
          </p:nvSpPr>
          <p:spPr>
            <a:xfrm>
              <a:off x="1895475" y="3615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53" name="Oval 152"/>
            <p:cNvSpPr/>
            <p:nvPr/>
          </p:nvSpPr>
          <p:spPr>
            <a:xfrm>
              <a:off x="1895475" y="4377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4" name="Oval 153"/>
            <p:cNvSpPr/>
            <p:nvPr/>
          </p:nvSpPr>
          <p:spPr>
            <a:xfrm>
              <a:off x="3114675" y="2853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5" name="Oval 154"/>
            <p:cNvSpPr/>
            <p:nvPr/>
          </p:nvSpPr>
          <p:spPr>
            <a:xfrm>
              <a:off x="3952875" y="3615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56" name="Oval 155"/>
            <p:cNvSpPr/>
            <p:nvPr/>
          </p:nvSpPr>
          <p:spPr>
            <a:xfrm>
              <a:off x="3114675" y="4377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57" name="Oval 156"/>
            <p:cNvSpPr/>
            <p:nvPr/>
          </p:nvSpPr>
          <p:spPr>
            <a:xfrm>
              <a:off x="981075" y="36158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60" name="Straight Arrow Connector 159"/>
            <p:cNvCxnSpPr>
              <a:stCxn id="157" idx="7"/>
              <a:endCxn id="151" idx="3"/>
            </p:cNvCxnSpPr>
            <p:nvPr/>
          </p:nvCxnSpPr>
          <p:spPr>
            <a:xfrm flipV="1">
              <a:off x="1241238" y="3114018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54" idx="3"/>
              <a:endCxn id="153" idx="7"/>
            </p:cNvCxnSpPr>
            <p:nvPr/>
          </p:nvCxnSpPr>
          <p:spPr>
            <a:xfrm flipH="1">
              <a:off x="2155638" y="3114018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56" idx="7"/>
              <a:endCxn id="155" idx="3"/>
            </p:cNvCxnSpPr>
            <p:nvPr/>
          </p:nvCxnSpPr>
          <p:spPr>
            <a:xfrm flipV="1">
              <a:off x="3374838" y="3876018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53" idx="6"/>
              <a:endCxn id="156" idx="2"/>
            </p:cNvCxnSpPr>
            <p:nvPr/>
          </p:nvCxnSpPr>
          <p:spPr>
            <a:xfrm>
              <a:off x="2200275" y="4530255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1403911" y="313980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2502369" y="44764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564000" y="37337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651249" y="405829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62000" y="4751240"/>
            <a:ext cx="3429000" cy="2026491"/>
            <a:chOff x="914400" y="4751240"/>
            <a:chExt cx="3429000" cy="2026491"/>
          </a:xfrm>
        </p:grpSpPr>
        <p:sp>
          <p:nvSpPr>
            <p:cNvPr id="183" name="Rounded Rectangle 182"/>
            <p:cNvSpPr/>
            <p:nvPr/>
          </p:nvSpPr>
          <p:spPr>
            <a:xfrm>
              <a:off x="914400" y="4800600"/>
              <a:ext cx="3429000" cy="19267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895475" y="4847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85" name="Oval 184"/>
            <p:cNvSpPr/>
            <p:nvPr/>
          </p:nvSpPr>
          <p:spPr>
            <a:xfrm>
              <a:off x="1895475" y="5609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86" name="Oval 185"/>
            <p:cNvSpPr/>
            <p:nvPr/>
          </p:nvSpPr>
          <p:spPr>
            <a:xfrm>
              <a:off x="1895475" y="6371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87" name="Oval 186"/>
            <p:cNvSpPr/>
            <p:nvPr/>
          </p:nvSpPr>
          <p:spPr>
            <a:xfrm>
              <a:off x="3114675" y="4847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8" name="Oval 187"/>
            <p:cNvSpPr/>
            <p:nvPr/>
          </p:nvSpPr>
          <p:spPr>
            <a:xfrm>
              <a:off x="3952875" y="5609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89" name="Oval 188"/>
            <p:cNvSpPr/>
            <p:nvPr/>
          </p:nvSpPr>
          <p:spPr>
            <a:xfrm>
              <a:off x="3114675" y="6371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90" name="Oval 189"/>
            <p:cNvSpPr/>
            <p:nvPr/>
          </p:nvSpPr>
          <p:spPr>
            <a:xfrm>
              <a:off x="981075" y="560933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91" name="Straight Arrow Connector 190"/>
            <p:cNvCxnSpPr>
              <a:stCxn id="190" idx="7"/>
              <a:endCxn id="184" idx="3"/>
            </p:cNvCxnSpPr>
            <p:nvPr/>
          </p:nvCxnSpPr>
          <p:spPr>
            <a:xfrm flipV="1">
              <a:off x="1241238" y="5107501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>
              <a:stCxn id="187" idx="3"/>
              <a:endCxn id="186" idx="7"/>
            </p:cNvCxnSpPr>
            <p:nvPr/>
          </p:nvCxnSpPr>
          <p:spPr>
            <a:xfrm flipH="1">
              <a:off x="2155638" y="5107501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189" idx="7"/>
              <a:endCxn id="188" idx="3"/>
            </p:cNvCxnSpPr>
            <p:nvPr/>
          </p:nvCxnSpPr>
          <p:spPr>
            <a:xfrm flipV="1">
              <a:off x="3374838" y="5869501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stCxn id="186" idx="6"/>
              <a:endCxn id="189" idx="2"/>
            </p:cNvCxnSpPr>
            <p:nvPr/>
          </p:nvCxnSpPr>
          <p:spPr>
            <a:xfrm>
              <a:off x="2200275" y="6523738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TextBox 194"/>
            <p:cNvSpPr txBox="1"/>
            <p:nvPr/>
          </p:nvSpPr>
          <p:spPr>
            <a:xfrm>
              <a:off x="1403911" y="513329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02369" y="646995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564000" y="57271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3651249" y="605177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27" name="Straight Arrow Connector 26"/>
            <p:cNvCxnSpPr>
              <a:stCxn id="184" idx="6"/>
              <a:endCxn id="187" idx="2"/>
            </p:cNvCxnSpPr>
            <p:nvPr/>
          </p:nvCxnSpPr>
          <p:spPr>
            <a:xfrm>
              <a:off x="2200275" y="4999738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2504661" y="475124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30" name="Straight Arrow Connector 29"/>
            <p:cNvCxnSpPr>
              <a:stCxn id="187" idx="4"/>
              <a:endCxn id="189" idx="0"/>
            </p:cNvCxnSpPr>
            <p:nvPr/>
          </p:nvCxnSpPr>
          <p:spPr>
            <a:xfrm>
              <a:off x="3267075" y="5152138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3229162" y="572493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365563" y="4800600"/>
            <a:ext cx="3365874" cy="2041048"/>
            <a:chOff x="5365563" y="4800600"/>
            <a:chExt cx="3365874" cy="2041048"/>
          </a:xfrm>
        </p:grpSpPr>
        <p:sp>
          <p:nvSpPr>
            <p:cNvPr id="50" name="Rounded Rectangle 49"/>
            <p:cNvSpPr/>
            <p:nvPr/>
          </p:nvSpPr>
          <p:spPr>
            <a:xfrm>
              <a:off x="5365563" y="4810773"/>
              <a:ext cx="3365874" cy="19805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Arrow Connector 202"/>
            <p:cNvCxnSpPr/>
            <p:nvPr/>
          </p:nvCxnSpPr>
          <p:spPr>
            <a:xfrm flipH="1">
              <a:off x="7754433" y="5888781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1" idx="6"/>
              <a:endCxn id="84" idx="2"/>
            </p:cNvCxnSpPr>
            <p:nvPr/>
          </p:nvCxnSpPr>
          <p:spPr>
            <a:xfrm>
              <a:off x="6621864" y="5063655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6317064" y="4911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6317064" y="5673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88" name="Straight Arrow Connector 87"/>
            <p:cNvCxnSpPr>
              <a:stCxn id="87" idx="6"/>
              <a:endCxn id="82" idx="2"/>
            </p:cNvCxnSpPr>
            <p:nvPr/>
          </p:nvCxnSpPr>
          <p:spPr>
            <a:xfrm>
              <a:off x="5707464" y="5825655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2" idx="0"/>
              <a:endCxn id="81" idx="4"/>
            </p:cNvCxnSpPr>
            <p:nvPr/>
          </p:nvCxnSpPr>
          <p:spPr>
            <a:xfrm flipV="1">
              <a:off x="6469464" y="5216055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7"/>
              <a:endCxn id="81" idx="3"/>
            </p:cNvCxnSpPr>
            <p:nvPr/>
          </p:nvCxnSpPr>
          <p:spPr>
            <a:xfrm flipV="1">
              <a:off x="5662827" y="5171418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4" idx="5"/>
              <a:endCxn id="85" idx="1"/>
            </p:cNvCxnSpPr>
            <p:nvPr/>
          </p:nvCxnSpPr>
          <p:spPr>
            <a:xfrm>
              <a:off x="7796427" y="5171418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4" idx="3"/>
              <a:endCxn id="83" idx="7"/>
            </p:cNvCxnSpPr>
            <p:nvPr/>
          </p:nvCxnSpPr>
          <p:spPr>
            <a:xfrm flipH="1">
              <a:off x="6577227" y="5171418"/>
              <a:ext cx="1003674" cy="1308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2" idx="7"/>
            </p:cNvCxnSpPr>
            <p:nvPr/>
          </p:nvCxnSpPr>
          <p:spPr>
            <a:xfrm flipV="1">
              <a:off x="6577227" y="5129391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86" idx="7"/>
              <a:endCxn id="85" idx="3"/>
            </p:cNvCxnSpPr>
            <p:nvPr/>
          </p:nvCxnSpPr>
          <p:spPr>
            <a:xfrm flipV="1">
              <a:off x="7796427" y="5933418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3" idx="6"/>
              <a:endCxn id="86" idx="2"/>
            </p:cNvCxnSpPr>
            <p:nvPr/>
          </p:nvCxnSpPr>
          <p:spPr>
            <a:xfrm>
              <a:off x="6621864" y="6587655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4" idx="4"/>
              <a:endCxn id="86" idx="0"/>
            </p:cNvCxnSpPr>
            <p:nvPr/>
          </p:nvCxnSpPr>
          <p:spPr>
            <a:xfrm>
              <a:off x="7688664" y="5216055"/>
              <a:ext cx="0" cy="121920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7" idx="5"/>
              <a:endCxn id="83" idx="1"/>
            </p:cNvCxnSpPr>
            <p:nvPr/>
          </p:nvCxnSpPr>
          <p:spPr>
            <a:xfrm>
              <a:off x="5662827" y="5933418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5963991" y="534619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932267" y="48006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883768" y="576738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822512" y="615418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991198" y="65338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826744" y="521605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405455" y="531010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072838" y="521605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985589" y="57911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658408" y="57795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072838" y="611569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3</a:t>
              </a:r>
              <a:endParaRPr lang="en-US" sz="1400" b="1" dirty="0"/>
            </a:p>
          </p:txBody>
        </p:sp>
        <p:cxnSp>
          <p:nvCxnSpPr>
            <p:cNvPr id="201" name="Straight Arrow Connector 200"/>
            <p:cNvCxnSpPr/>
            <p:nvPr/>
          </p:nvCxnSpPr>
          <p:spPr>
            <a:xfrm flipH="1">
              <a:off x="5608666" y="5112454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5772926" y="51384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877362" y="592791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cxnSp>
          <p:nvCxnSpPr>
            <p:cNvPr id="205" name="Straight Arrow Connector 204"/>
            <p:cNvCxnSpPr/>
            <p:nvPr/>
          </p:nvCxnSpPr>
          <p:spPr>
            <a:xfrm>
              <a:off x="6619622" y="6522334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6317064" y="6435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6990228" y="627231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5402664" y="5673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8374464" y="5673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7536264" y="6435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7536264" y="491125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068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Ford-Fulkerson algorithm: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715944"/>
            <a:ext cx="3429000" cy="2026491"/>
            <a:chOff x="762000" y="715944"/>
            <a:chExt cx="3429000" cy="2026491"/>
          </a:xfrm>
        </p:grpSpPr>
        <p:sp>
          <p:nvSpPr>
            <p:cNvPr id="37" name="Rounded Rectangle 36"/>
            <p:cNvSpPr/>
            <p:nvPr/>
          </p:nvSpPr>
          <p:spPr>
            <a:xfrm>
              <a:off x="762000" y="765304"/>
              <a:ext cx="3429000" cy="192675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743075" y="812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1743075" y="1574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1743075" y="2336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962275" y="812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800475" y="1574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2962275" y="2336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828675" y="15740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45" name="Straight Arrow Connector 44"/>
            <p:cNvCxnSpPr>
              <a:stCxn id="44" idx="7"/>
              <a:endCxn id="38" idx="3"/>
            </p:cNvCxnSpPr>
            <p:nvPr/>
          </p:nvCxnSpPr>
          <p:spPr>
            <a:xfrm flipV="1">
              <a:off x="1088838" y="1072205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1" idx="3"/>
              <a:endCxn id="40" idx="7"/>
            </p:cNvCxnSpPr>
            <p:nvPr/>
          </p:nvCxnSpPr>
          <p:spPr>
            <a:xfrm flipH="1">
              <a:off x="2003238" y="1072205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3" idx="7"/>
              <a:endCxn id="42" idx="3"/>
            </p:cNvCxnSpPr>
            <p:nvPr/>
          </p:nvCxnSpPr>
          <p:spPr>
            <a:xfrm flipV="1">
              <a:off x="3222438" y="1834205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0" idx="6"/>
              <a:endCxn id="43" idx="2"/>
            </p:cNvCxnSpPr>
            <p:nvPr/>
          </p:nvCxnSpPr>
          <p:spPr>
            <a:xfrm>
              <a:off x="2047875" y="2488442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251511" y="109799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49969" y="243465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11600" y="169190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98849" y="201648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cxnSp>
          <p:nvCxnSpPr>
            <p:cNvPr id="53" name="Straight Arrow Connector 52"/>
            <p:cNvCxnSpPr>
              <a:stCxn id="38" idx="6"/>
              <a:endCxn id="41" idx="2"/>
            </p:cNvCxnSpPr>
            <p:nvPr/>
          </p:nvCxnSpPr>
          <p:spPr>
            <a:xfrm>
              <a:off x="2047875" y="964442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352261" y="71594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55" name="Straight Arrow Connector 54"/>
            <p:cNvCxnSpPr>
              <a:stCxn id="41" idx="4"/>
              <a:endCxn id="43" idx="0"/>
            </p:cNvCxnSpPr>
            <p:nvPr/>
          </p:nvCxnSpPr>
          <p:spPr>
            <a:xfrm>
              <a:off x="3114675" y="1116842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076762" y="168964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cxnSp>
          <p:nvCxnSpPr>
            <p:cNvPr id="7" name="Straight Arrow Connector 6"/>
            <p:cNvCxnSpPr>
              <a:stCxn id="44" idx="5"/>
              <a:endCxn id="40" idx="1"/>
            </p:cNvCxnSpPr>
            <p:nvPr/>
          </p:nvCxnSpPr>
          <p:spPr>
            <a:xfrm>
              <a:off x="1088838" y="1834205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1229248" y="20544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3</a:t>
              </a:r>
              <a:endParaRPr lang="en-US" sz="1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65563" y="725112"/>
            <a:ext cx="3365874" cy="2041048"/>
            <a:chOff x="5365563" y="725112"/>
            <a:chExt cx="3365874" cy="2041048"/>
          </a:xfrm>
        </p:grpSpPr>
        <p:sp>
          <p:nvSpPr>
            <p:cNvPr id="58" name="Rounded Rectangle 57"/>
            <p:cNvSpPr/>
            <p:nvPr/>
          </p:nvSpPr>
          <p:spPr>
            <a:xfrm>
              <a:off x="5365563" y="771849"/>
              <a:ext cx="3365874" cy="194393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stCxn id="61" idx="6"/>
              <a:endCxn id="63" idx="2"/>
            </p:cNvCxnSpPr>
            <p:nvPr/>
          </p:nvCxnSpPr>
          <p:spPr>
            <a:xfrm>
              <a:off x="6621864" y="988167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6317064" y="835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6317064" y="1597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64" name="Straight Arrow Connector 63"/>
            <p:cNvCxnSpPr>
              <a:stCxn id="121" idx="6"/>
              <a:endCxn id="62" idx="2"/>
            </p:cNvCxnSpPr>
            <p:nvPr/>
          </p:nvCxnSpPr>
          <p:spPr>
            <a:xfrm>
              <a:off x="5707464" y="1750167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2" idx="0"/>
              <a:endCxn id="61" idx="4"/>
            </p:cNvCxnSpPr>
            <p:nvPr/>
          </p:nvCxnSpPr>
          <p:spPr>
            <a:xfrm flipV="1">
              <a:off x="6469464" y="1140567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121" idx="7"/>
              <a:endCxn id="61" idx="3"/>
            </p:cNvCxnSpPr>
            <p:nvPr/>
          </p:nvCxnSpPr>
          <p:spPr>
            <a:xfrm flipV="1">
              <a:off x="5662827" y="1095930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3" idx="5"/>
              <a:endCxn id="122" idx="1"/>
            </p:cNvCxnSpPr>
            <p:nvPr/>
          </p:nvCxnSpPr>
          <p:spPr>
            <a:xfrm>
              <a:off x="7796427" y="1095930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3" idx="3"/>
              <a:endCxn id="119" idx="7"/>
            </p:cNvCxnSpPr>
            <p:nvPr/>
          </p:nvCxnSpPr>
          <p:spPr>
            <a:xfrm flipH="1">
              <a:off x="6577227" y="1095930"/>
              <a:ext cx="1003674" cy="1308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2" idx="7"/>
            </p:cNvCxnSpPr>
            <p:nvPr/>
          </p:nvCxnSpPr>
          <p:spPr>
            <a:xfrm flipV="1">
              <a:off x="6577227" y="1053903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23" idx="7"/>
              <a:endCxn id="122" idx="3"/>
            </p:cNvCxnSpPr>
            <p:nvPr/>
          </p:nvCxnSpPr>
          <p:spPr>
            <a:xfrm flipV="1">
              <a:off x="7796427" y="1857930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119" idx="6"/>
              <a:endCxn id="123" idx="2"/>
            </p:cNvCxnSpPr>
            <p:nvPr/>
          </p:nvCxnSpPr>
          <p:spPr>
            <a:xfrm>
              <a:off x="6621864" y="2512167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3" idx="4"/>
              <a:endCxn id="123" idx="0"/>
            </p:cNvCxnSpPr>
            <p:nvPr/>
          </p:nvCxnSpPr>
          <p:spPr>
            <a:xfrm>
              <a:off x="7688664" y="1140567"/>
              <a:ext cx="0" cy="1219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21" idx="5"/>
              <a:endCxn id="119" idx="1"/>
            </p:cNvCxnSpPr>
            <p:nvPr/>
          </p:nvCxnSpPr>
          <p:spPr>
            <a:xfrm>
              <a:off x="5662827" y="1857930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963991" y="127071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32267" y="72511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883768" y="169189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822512" y="207869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91198" y="245838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826744" y="114056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405455" y="123462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072838" y="114056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85589" y="171562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658408" y="170404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072838" y="204020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5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H="1">
              <a:off x="5608666" y="1036966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5772926" y="106294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>
              <a:off x="6619622" y="2446846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6990228" y="219683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4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7536264" y="2359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125" name="Straight Arrow Connector 124"/>
            <p:cNvCxnSpPr/>
            <p:nvPr/>
          </p:nvCxnSpPr>
          <p:spPr>
            <a:xfrm flipH="1" flipV="1">
              <a:off x="5705408" y="1812484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5402664" y="1597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19" name="Oval 118"/>
            <p:cNvSpPr/>
            <p:nvPr/>
          </p:nvSpPr>
          <p:spPr>
            <a:xfrm>
              <a:off x="6317064" y="2359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006652" y="189088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3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536264" y="835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2" name="Oval 121"/>
            <p:cNvSpPr/>
            <p:nvPr/>
          </p:nvSpPr>
          <p:spPr>
            <a:xfrm>
              <a:off x="8374464" y="159776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2000" y="2774109"/>
            <a:ext cx="3429000" cy="2026491"/>
            <a:chOff x="762000" y="2774109"/>
            <a:chExt cx="3429000" cy="2026491"/>
          </a:xfrm>
        </p:grpSpPr>
        <p:sp>
          <p:nvSpPr>
            <p:cNvPr id="129" name="Rounded Rectangle 128"/>
            <p:cNvSpPr/>
            <p:nvPr/>
          </p:nvSpPr>
          <p:spPr>
            <a:xfrm>
              <a:off x="762000" y="2823469"/>
              <a:ext cx="3429000" cy="19267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743075" y="2870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1" name="Oval 130"/>
            <p:cNvSpPr/>
            <p:nvPr/>
          </p:nvSpPr>
          <p:spPr>
            <a:xfrm>
              <a:off x="1743075" y="3632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1743075" y="4394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2962275" y="2870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3800475" y="3632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2962275" y="4394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828675" y="3632207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37" name="Straight Arrow Connector 136"/>
            <p:cNvCxnSpPr>
              <a:stCxn id="136" idx="7"/>
              <a:endCxn id="130" idx="3"/>
            </p:cNvCxnSpPr>
            <p:nvPr/>
          </p:nvCxnSpPr>
          <p:spPr>
            <a:xfrm flipV="1">
              <a:off x="1088838" y="3130370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133" idx="3"/>
              <a:endCxn id="132" idx="7"/>
            </p:cNvCxnSpPr>
            <p:nvPr/>
          </p:nvCxnSpPr>
          <p:spPr>
            <a:xfrm flipH="1">
              <a:off x="2003238" y="3130370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35" idx="7"/>
              <a:endCxn id="134" idx="3"/>
            </p:cNvCxnSpPr>
            <p:nvPr/>
          </p:nvCxnSpPr>
          <p:spPr>
            <a:xfrm flipV="1">
              <a:off x="3222438" y="3892370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stCxn id="132" idx="6"/>
              <a:endCxn id="135" idx="2"/>
            </p:cNvCxnSpPr>
            <p:nvPr/>
          </p:nvCxnSpPr>
          <p:spPr>
            <a:xfrm>
              <a:off x="2047875" y="4546607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1251511" y="315616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349969" y="44928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411600" y="375006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498849" y="407464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cxnSp>
          <p:nvCxnSpPr>
            <p:cNvPr id="145" name="Straight Arrow Connector 144"/>
            <p:cNvCxnSpPr>
              <a:stCxn id="130" idx="6"/>
              <a:endCxn id="133" idx="2"/>
            </p:cNvCxnSpPr>
            <p:nvPr/>
          </p:nvCxnSpPr>
          <p:spPr>
            <a:xfrm>
              <a:off x="2047875" y="3022607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2352261" y="277410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149" name="Straight Arrow Connector 148"/>
            <p:cNvCxnSpPr>
              <a:stCxn id="136" idx="5"/>
              <a:endCxn id="132" idx="1"/>
            </p:cNvCxnSpPr>
            <p:nvPr/>
          </p:nvCxnSpPr>
          <p:spPr>
            <a:xfrm>
              <a:off x="1088838" y="3892370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1229248" y="411258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cxnSp>
          <p:nvCxnSpPr>
            <p:cNvPr id="11" name="Straight Arrow Connector 10"/>
            <p:cNvCxnSpPr>
              <a:stCxn id="133" idx="5"/>
              <a:endCxn id="134" idx="1"/>
            </p:cNvCxnSpPr>
            <p:nvPr/>
          </p:nvCxnSpPr>
          <p:spPr>
            <a:xfrm>
              <a:off x="3222438" y="3130370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3482038" y="317314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97126" y="2767644"/>
            <a:ext cx="3365874" cy="2032956"/>
            <a:chOff x="5397126" y="2767644"/>
            <a:chExt cx="3365874" cy="2032956"/>
          </a:xfrm>
        </p:grpSpPr>
        <p:sp>
          <p:nvSpPr>
            <p:cNvPr id="153" name="Rounded Rectangle 152"/>
            <p:cNvSpPr/>
            <p:nvPr/>
          </p:nvSpPr>
          <p:spPr>
            <a:xfrm>
              <a:off x="5397126" y="2814381"/>
              <a:ext cx="3365874" cy="194393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Arrow Connector 153"/>
            <p:cNvCxnSpPr>
              <a:stCxn id="155" idx="6"/>
              <a:endCxn id="187" idx="2"/>
            </p:cNvCxnSpPr>
            <p:nvPr/>
          </p:nvCxnSpPr>
          <p:spPr>
            <a:xfrm>
              <a:off x="6653427" y="3030699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6348627" y="2878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157" name="Straight Arrow Connector 156"/>
            <p:cNvCxnSpPr>
              <a:stCxn id="184" idx="6"/>
              <a:endCxn id="156" idx="2"/>
            </p:cNvCxnSpPr>
            <p:nvPr/>
          </p:nvCxnSpPr>
          <p:spPr>
            <a:xfrm>
              <a:off x="5739027" y="3792699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156" idx="0"/>
              <a:endCxn id="155" idx="4"/>
            </p:cNvCxnSpPr>
            <p:nvPr/>
          </p:nvCxnSpPr>
          <p:spPr>
            <a:xfrm flipV="1">
              <a:off x="6501027" y="3183099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>
              <a:stCxn id="184" idx="7"/>
              <a:endCxn id="155" idx="3"/>
            </p:cNvCxnSpPr>
            <p:nvPr/>
          </p:nvCxnSpPr>
          <p:spPr>
            <a:xfrm flipV="1">
              <a:off x="5694390" y="3138462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187" idx="5"/>
              <a:endCxn id="188" idx="1"/>
            </p:cNvCxnSpPr>
            <p:nvPr/>
          </p:nvCxnSpPr>
          <p:spPr>
            <a:xfrm>
              <a:off x="7827990" y="3138462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87" idx="3"/>
              <a:endCxn id="185" idx="7"/>
            </p:cNvCxnSpPr>
            <p:nvPr/>
          </p:nvCxnSpPr>
          <p:spPr>
            <a:xfrm flipH="1">
              <a:off x="6608790" y="3138462"/>
              <a:ext cx="1003674" cy="1308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56" idx="7"/>
            </p:cNvCxnSpPr>
            <p:nvPr/>
          </p:nvCxnSpPr>
          <p:spPr>
            <a:xfrm flipV="1">
              <a:off x="6608790" y="3096435"/>
              <a:ext cx="969501" cy="58850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82" idx="7"/>
              <a:endCxn id="188" idx="3"/>
            </p:cNvCxnSpPr>
            <p:nvPr/>
          </p:nvCxnSpPr>
          <p:spPr>
            <a:xfrm flipV="1">
              <a:off x="7827990" y="3900462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185" idx="6"/>
              <a:endCxn id="182" idx="2"/>
            </p:cNvCxnSpPr>
            <p:nvPr/>
          </p:nvCxnSpPr>
          <p:spPr>
            <a:xfrm>
              <a:off x="6653427" y="4554699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187" idx="4"/>
              <a:endCxn id="182" idx="0"/>
            </p:cNvCxnSpPr>
            <p:nvPr/>
          </p:nvCxnSpPr>
          <p:spPr>
            <a:xfrm>
              <a:off x="7720227" y="3183099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84" idx="5"/>
              <a:endCxn id="185" idx="1"/>
            </p:cNvCxnSpPr>
            <p:nvPr/>
          </p:nvCxnSpPr>
          <p:spPr>
            <a:xfrm>
              <a:off x="5694390" y="3900462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5995554" y="331324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963830" y="276764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915331" y="373442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858307" y="31830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6437018" y="327715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8104401" y="318309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017152" y="375815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689971" y="374657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8104401" y="408273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5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78" name="Straight Arrow Connector 177"/>
            <p:cNvCxnSpPr/>
            <p:nvPr/>
          </p:nvCxnSpPr>
          <p:spPr>
            <a:xfrm flipH="1">
              <a:off x="5640229" y="3079498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5804489" y="310547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021791" y="44928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5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7567827" y="4402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84" name="Oval 183"/>
            <p:cNvSpPr/>
            <p:nvPr/>
          </p:nvSpPr>
          <p:spPr>
            <a:xfrm>
              <a:off x="5434227" y="3640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85" name="Oval 184"/>
            <p:cNvSpPr/>
            <p:nvPr/>
          </p:nvSpPr>
          <p:spPr>
            <a:xfrm>
              <a:off x="6348627" y="4402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867400" y="41118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4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7567827" y="2878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8" name="Oval 187"/>
            <p:cNvSpPr/>
            <p:nvPr/>
          </p:nvSpPr>
          <p:spPr>
            <a:xfrm>
              <a:off x="8406027" y="3640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189" name="Straight Arrow Connector 188"/>
            <p:cNvCxnSpPr/>
            <p:nvPr/>
          </p:nvCxnSpPr>
          <p:spPr>
            <a:xfrm flipH="1" flipV="1">
              <a:off x="7783684" y="3182902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7942191" y="339631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1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6348627" y="3640299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2000" y="4781144"/>
            <a:ext cx="3429000" cy="2026491"/>
            <a:chOff x="762000" y="4781144"/>
            <a:chExt cx="3429000" cy="2026491"/>
          </a:xfrm>
        </p:grpSpPr>
        <p:sp>
          <p:nvSpPr>
            <p:cNvPr id="192" name="Rounded Rectangle 191"/>
            <p:cNvSpPr/>
            <p:nvPr/>
          </p:nvSpPr>
          <p:spPr>
            <a:xfrm>
              <a:off x="762000" y="4830504"/>
              <a:ext cx="3429000" cy="192675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1743075" y="4877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94" name="Oval 193"/>
            <p:cNvSpPr/>
            <p:nvPr/>
          </p:nvSpPr>
          <p:spPr>
            <a:xfrm>
              <a:off x="1743075" y="5639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5" name="Oval 194"/>
            <p:cNvSpPr/>
            <p:nvPr/>
          </p:nvSpPr>
          <p:spPr>
            <a:xfrm>
              <a:off x="1743075" y="6401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96" name="Oval 195"/>
            <p:cNvSpPr/>
            <p:nvPr/>
          </p:nvSpPr>
          <p:spPr>
            <a:xfrm>
              <a:off x="2962275" y="4877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97" name="Oval 196"/>
            <p:cNvSpPr/>
            <p:nvPr/>
          </p:nvSpPr>
          <p:spPr>
            <a:xfrm>
              <a:off x="3800475" y="5639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8" name="Oval 197"/>
            <p:cNvSpPr/>
            <p:nvPr/>
          </p:nvSpPr>
          <p:spPr>
            <a:xfrm>
              <a:off x="2962275" y="6401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99" name="Oval 198"/>
            <p:cNvSpPr/>
            <p:nvPr/>
          </p:nvSpPr>
          <p:spPr>
            <a:xfrm>
              <a:off x="828675" y="5639242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200" name="Straight Arrow Connector 199"/>
            <p:cNvCxnSpPr>
              <a:stCxn id="199" idx="7"/>
              <a:endCxn id="193" idx="3"/>
            </p:cNvCxnSpPr>
            <p:nvPr/>
          </p:nvCxnSpPr>
          <p:spPr>
            <a:xfrm flipV="1">
              <a:off x="1088838" y="5137405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stCxn id="196" idx="3"/>
              <a:endCxn id="195" idx="7"/>
            </p:cNvCxnSpPr>
            <p:nvPr/>
          </p:nvCxnSpPr>
          <p:spPr>
            <a:xfrm flipH="1">
              <a:off x="2003238" y="5137405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98" idx="7"/>
              <a:endCxn id="197" idx="3"/>
            </p:cNvCxnSpPr>
            <p:nvPr/>
          </p:nvCxnSpPr>
          <p:spPr>
            <a:xfrm flipV="1">
              <a:off x="3222438" y="5899405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95" idx="6"/>
              <a:endCxn id="198" idx="2"/>
            </p:cNvCxnSpPr>
            <p:nvPr/>
          </p:nvCxnSpPr>
          <p:spPr>
            <a:xfrm>
              <a:off x="2047875" y="6553642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/>
            <p:cNvSpPr txBox="1"/>
            <p:nvPr/>
          </p:nvSpPr>
          <p:spPr>
            <a:xfrm>
              <a:off x="1251511" y="516319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349969" y="649985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2411600" y="575710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498849" y="608168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cxnSp>
          <p:nvCxnSpPr>
            <p:cNvPr id="208" name="Straight Arrow Connector 207"/>
            <p:cNvCxnSpPr>
              <a:stCxn id="193" idx="6"/>
              <a:endCxn id="196" idx="2"/>
            </p:cNvCxnSpPr>
            <p:nvPr/>
          </p:nvCxnSpPr>
          <p:spPr>
            <a:xfrm>
              <a:off x="2047875" y="5029642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2352261" y="478114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210" name="Straight Arrow Connector 209"/>
            <p:cNvCxnSpPr>
              <a:stCxn id="199" idx="5"/>
              <a:endCxn id="195" idx="1"/>
            </p:cNvCxnSpPr>
            <p:nvPr/>
          </p:nvCxnSpPr>
          <p:spPr>
            <a:xfrm>
              <a:off x="1088838" y="5899405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1229248" y="61196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cxnSp>
          <p:nvCxnSpPr>
            <p:cNvPr id="212" name="Straight Arrow Connector 211"/>
            <p:cNvCxnSpPr>
              <a:stCxn id="196" idx="5"/>
              <a:endCxn id="197" idx="1"/>
            </p:cNvCxnSpPr>
            <p:nvPr/>
          </p:nvCxnSpPr>
          <p:spPr>
            <a:xfrm>
              <a:off x="3222438" y="5137405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3482038" y="518018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cxnSp>
          <p:nvCxnSpPr>
            <p:cNvPr id="15" name="Straight Arrow Connector 14"/>
            <p:cNvCxnSpPr>
              <a:stCxn id="199" idx="6"/>
              <a:endCxn id="194" idx="2"/>
            </p:cNvCxnSpPr>
            <p:nvPr/>
          </p:nvCxnSpPr>
          <p:spPr>
            <a:xfrm>
              <a:off x="1133475" y="5791642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Box 213"/>
            <p:cNvSpPr txBox="1"/>
            <p:nvPr/>
          </p:nvSpPr>
          <p:spPr>
            <a:xfrm>
              <a:off x="1328906" y="554847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cxnSp>
          <p:nvCxnSpPr>
            <p:cNvPr id="17" name="Straight Arrow Connector 16"/>
            <p:cNvCxnSpPr>
              <a:stCxn id="194" idx="7"/>
            </p:cNvCxnSpPr>
            <p:nvPr/>
          </p:nvCxnSpPr>
          <p:spPr>
            <a:xfrm flipV="1">
              <a:off x="2003238" y="5097125"/>
              <a:ext cx="965314" cy="58675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TextBox 214"/>
            <p:cNvSpPr txBox="1"/>
            <p:nvPr/>
          </p:nvSpPr>
          <p:spPr>
            <a:xfrm>
              <a:off x="2211002" y="522051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410200" y="4795860"/>
            <a:ext cx="3365874" cy="2032956"/>
            <a:chOff x="5410200" y="4795860"/>
            <a:chExt cx="3365874" cy="2032956"/>
          </a:xfrm>
        </p:grpSpPr>
        <p:sp>
          <p:nvSpPr>
            <p:cNvPr id="244" name="Rounded Rectangle 243"/>
            <p:cNvSpPr/>
            <p:nvPr/>
          </p:nvSpPr>
          <p:spPr>
            <a:xfrm>
              <a:off x="5410200" y="4842597"/>
              <a:ext cx="3365874" cy="194393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5" name="Straight Arrow Connector 244"/>
            <p:cNvCxnSpPr>
              <a:stCxn id="246" idx="6"/>
              <a:endCxn id="273" idx="2"/>
            </p:cNvCxnSpPr>
            <p:nvPr/>
          </p:nvCxnSpPr>
          <p:spPr>
            <a:xfrm>
              <a:off x="6666501" y="5058915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Oval 245"/>
            <p:cNvSpPr/>
            <p:nvPr/>
          </p:nvSpPr>
          <p:spPr>
            <a:xfrm>
              <a:off x="6361701" y="4906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247" name="Straight Arrow Connector 246"/>
            <p:cNvCxnSpPr>
              <a:stCxn id="270" idx="6"/>
              <a:endCxn id="277" idx="2"/>
            </p:cNvCxnSpPr>
            <p:nvPr/>
          </p:nvCxnSpPr>
          <p:spPr>
            <a:xfrm>
              <a:off x="5752101" y="5820915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stCxn id="277" idx="0"/>
              <a:endCxn id="246" idx="4"/>
            </p:cNvCxnSpPr>
            <p:nvPr/>
          </p:nvCxnSpPr>
          <p:spPr>
            <a:xfrm flipV="1">
              <a:off x="6514101" y="5211315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>
              <a:stCxn id="270" idx="7"/>
              <a:endCxn id="246" idx="3"/>
            </p:cNvCxnSpPr>
            <p:nvPr/>
          </p:nvCxnSpPr>
          <p:spPr>
            <a:xfrm flipV="1">
              <a:off x="5707464" y="5166678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>
              <a:stCxn id="273" idx="5"/>
              <a:endCxn id="274" idx="1"/>
            </p:cNvCxnSpPr>
            <p:nvPr/>
          </p:nvCxnSpPr>
          <p:spPr>
            <a:xfrm>
              <a:off x="7841064" y="5166678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>
              <a:stCxn id="273" idx="3"/>
              <a:endCxn id="271" idx="7"/>
            </p:cNvCxnSpPr>
            <p:nvPr/>
          </p:nvCxnSpPr>
          <p:spPr>
            <a:xfrm flipH="1">
              <a:off x="6621864" y="5166678"/>
              <a:ext cx="1003674" cy="1308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>
              <a:stCxn id="277" idx="7"/>
            </p:cNvCxnSpPr>
            <p:nvPr/>
          </p:nvCxnSpPr>
          <p:spPr>
            <a:xfrm flipV="1">
              <a:off x="6621864" y="5124651"/>
              <a:ext cx="969501" cy="588501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69" idx="7"/>
              <a:endCxn id="274" idx="3"/>
            </p:cNvCxnSpPr>
            <p:nvPr/>
          </p:nvCxnSpPr>
          <p:spPr>
            <a:xfrm flipV="1">
              <a:off x="7841064" y="5928678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71" idx="6"/>
              <a:endCxn id="269" idx="2"/>
            </p:cNvCxnSpPr>
            <p:nvPr/>
          </p:nvCxnSpPr>
          <p:spPr>
            <a:xfrm>
              <a:off x="6666501" y="6582915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273" idx="4"/>
              <a:endCxn id="269" idx="0"/>
            </p:cNvCxnSpPr>
            <p:nvPr/>
          </p:nvCxnSpPr>
          <p:spPr>
            <a:xfrm>
              <a:off x="7733301" y="5211315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70" idx="5"/>
              <a:endCxn id="271" idx="1"/>
            </p:cNvCxnSpPr>
            <p:nvPr/>
          </p:nvCxnSpPr>
          <p:spPr>
            <a:xfrm>
              <a:off x="5707464" y="5928678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6"/>
            <p:cNvSpPr txBox="1"/>
            <p:nvPr/>
          </p:nvSpPr>
          <p:spPr>
            <a:xfrm>
              <a:off x="6008628" y="534145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6976904" y="479586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928405" y="576264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6871381" y="521131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6450092" y="530536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8117475" y="52113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7030226" y="578637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7703045" y="577478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8117475" y="611095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5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66" name="Straight Arrow Connector 265"/>
            <p:cNvCxnSpPr/>
            <p:nvPr/>
          </p:nvCxnSpPr>
          <p:spPr>
            <a:xfrm flipH="1">
              <a:off x="5653303" y="5107714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TextBox 266"/>
            <p:cNvSpPr txBox="1"/>
            <p:nvPr/>
          </p:nvSpPr>
          <p:spPr>
            <a:xfrm>
              <a:off x="5817563" y="513368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269" name="Oval 268"/>
            <p:cNvSpPr/>
            <p:nvPr/>
          </p:nvSpPr>
          <p:spPr>
            <a:xfrm>
              <a:off x="7580901" y="6430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70" name="Oval 269"/>
            <p:cNvSpPr/>
            <p:nvPr/>
          </p:nvSpPr>
          <p:spPr>
            <a:xfrm>
              <a:off x="5447301" y="5668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71" name="Oval 270"/>
            <p:cNvSpPr/>
            <p:nvPr/>
          </p:nvSpPr>
          <p:spPr>
            <a:xfrm>
              <a:off x="6361701" y="6430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5880474" y="614003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4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7580901" y="4906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74" name="Oval 273"/>
            <p:cNvSpPr/>
            <p:nvPr/>
          </p:nvSpPr>
          <p:spPr>
            <a:xfrm>
              <a:off x="8419101" y="5668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cxnSp>
          <p:nvCxnSpPr>
            <p:cNvPr id="275" name="Straight Arrow Connector 274"/>
            <p:cNvCxnSpPr/>
            <p:nvPr/>
          </p:nvCxnSpPr>
          <p:spPr>
            <a:xfrm flipH="1" flipV="1">
              <a:off x="7796758" y="5211118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TextBox 275"/>
            <p:cNvSpPr txBox="1"/>
            <p:nvPr/>
          </p:nvSpPr>
          <p:spPr>
            <a:xfrm>
              <a:off x="7955265" y="542453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2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6361701" y="5668515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278" name="Straight Arrow Connector 277"/>
            <p:cNvCxnSpPr/>
            <p:nvPr/>
          </p:nvCxnSpPr>
          <p:spPr>
            <a:xfrm flipH="1">
              <a:off x="5748550" y="5757101"/>
              <a:ext cx="6096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TextBox 278"/>
            <p:cNvSpPr txBox="1"/>
            <p:nvPr/>
          </p:nvSpPr>
          <p:spPr>
            <a:xfrm>
              <a:off x="5914082" y="551513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7034865" y="652103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00B050"/>
                  </a:solidFill>
                </a:rPr>
                <a:t>5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9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Ford-Fulkerson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6"/>
              <p:cNvSpPr txBox="1">
                <a:spLocks/>
              </p:cNvSpPr>
              <p:nvPr/>
            </p:nvSpPr>
            <p:spPr>
              <a:xfrm>
                <a:off x="304800" y="1066801"/>
                <a:ext cx="8610600" cy="5029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Ford-Fulkerson(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𝒔</m:t>
                    </m:r>
                  </m:oMath>
                </a14:m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𝒕</m:t>
                    </m:r>
                  </m:oMath>
                </a14:m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→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</m:oMath>
                </a14:m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"""Input: A directed Graph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with edge capacities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. </a:t>
                </a:r>
                <a:b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𝒔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𝒕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and the source and target of the flow.</a:t>
                </a:r>
                <a:b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Output: A flow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</m:oMath>
                </a14:m>
                <a:r>
                  <a:rPr lang="en-GB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that maximizes the size of the flow.</a:t>
                </a:r>
                <a:br>
                  <a:rPr lang="en-GB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       For each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∈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𝑬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𝒗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,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𝒖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represents its flow.</a:t>
                </a:r>
                <a:b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"""</a:t>
                </a:r>
                <a:b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∈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𝑬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𝒄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# Forward edges</a:t>
                </a:r>
                <a:b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𝟎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# Backward edges</a:t>
                </a:r>
                <a:b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while </a:t>
                </a:r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there exists a path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𝒑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𝒔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nsolas" panose="020B0609020204030204" pitchFamily="49" charset="0"/>
                      </a:rPr>
                      <m:t>⇝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nsolas" panose="020B0609020204030204" pitchFamily="49" charset="0"/>
                      </a:rPr>
                      <m:t>𝒕</m:t>
                    </m:r>
                  </m:oMath>
                </a14:m>
                <a:r>
                  <a:rPr lang="en-GB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in the residual graph:</a:t>
                </a:r>
                <a:br>
                  <a:rPr lang="en-GB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𝒑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𝐦𝐢𝐧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⁡{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: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∈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𝒑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}</m:t>
                    </m:r>
                  </m:oMath>
                </a14:m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GB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∈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𝒑</m:t>
                    </m:r>
                  </m:oMath>
                </a14:m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−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𝒑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</m:oMath>
                </a14:m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𝒗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𝒖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+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𝒇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𝒑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</m:oMath>
                </a14:m>
                <a:endParaRPr lang="en-GB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9" name="Conten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66801"/>
                <a:ext cx="8610600" cy="5029199"/>
              </a:xfrm>
              <a:prstGeom prst="rect">
                <a:avLst/>
              </a:prstGeom>
              <a:blipFill>
                <a:blip r:embed="rId2"/>
                <a:stretch>
                  <a:fillRect l="-636" t="-484" r="-777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56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Ford-Fulkerson algorithm: complexity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199"/>
                <a:ext cx="8763000" cy="565467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800" dirty="0"/>
                  <a:t>Finding a path in the residual graph requires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time (using BFS or DFS).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How many iterations (augmenting paths) are required?</a:t>
                </a:r>
              </a:p>
              <a:p>
                <a:pPr lvl="1"/>
                <a:r>
                  <a:rPr lang="en-US" sz="2400" dirty="0"/>
                  <a:t>The worst case is really bad: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 being the largest capacity of an edge (if only integral values are used).</a:t>
                </a:r>
              </a:p>
              <a:p>
                <a:pPr lvl="1"/>
                <a:r>
                  <a:rPr lang="en-US" sz="2400" dirty="0"/>
                  <a:t>By selecting the path with fewest edges (using BFS) the maximum number of iterations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r>
                  <a:rPr lang="en-US" sz="2400" dirty="0"/>
                  <a:t>By carefully selecting </a:t>
                </a:r>
                <a:r>
                  <a:rPr lang="en-US" sz="2400" i="1" dirty="0"/>
                  <a:t>fat</a:t>
                </a:r>
                <a:r>
                  <a:rPr lang="en-US" sz="2400" dirty="0"/>
                  <a:t> augmenting paths (using some variant of </a:t>
                </a:r>
                <a:r>
                  <a:rPr lang="en-US" sz="2400" dirty="0" err="1"/>
                  <a:t>Dijkstra’s</a:t>
                </a:r>
                <a:r>
                  <a:rPr lang="en-US" sz="2400" dirty="0"/>
                  <a:t> algorithm), the number of iterations can be reduced. </a:t>
                </a:r>
              </a:p>
              <a:p>
                <a:pPr lvl="1"/>
                <a:endParaRPr lang="en-US" sz="2400" dirty="0"/>
              </a:p>
              <a:p>
                <a:r>
                  <a:rPr lang="en-US" sz="2800" dirty="0"/>
                  <a:t>Ford-Fulkerson algorithm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|⋅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if BFS is used to select the path with fewest edges (Edmonds-Karp algorithm).</a:t>
                </a:r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199"/>
                <a:ext cx="8763000" cy="5654675"/>
              </a:xfrm>
              <a:blipFill>
                <a:blip r:embed="rId2"/>
                <a:stretch>
                  <a:fillRect l="-1113" t="-862" r="-278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1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Max-flow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539537" y="2625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6" name="Oval 85"/>
          <p:cNvSpPr/>
          <p:nvPr/>
        </p:nvSpPr>
        <p:spPr>
          <a:xfrm>
            <a:off x="7701337" y="3387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88" name="Straight Arrow Connector 87"/>
          <p:cNvCxnSpPr>
            <a:stCxn id="87" idx="6"/>
            <a:endCxn id="82" idx="2"/>
          </p:cNvCxnSpPr>
          <p:nvPr/>
        </p:nvCxnSpPr>
        <p:spPr>
          <a:xfrm>
            <a:off x="5872537" y="2777655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2" idx="0"/>
            <a:endCxn id="81" idx="4"/>
          </p:cNvCxnSpPr>
          <p:nvPr/>
        </p:nvCxnSpPr>
        <p:spPr>
          <a:xfrm flipV="1">
            <a:off x="6634537" y="2168055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7" idx="7"/>
            <a:endCxn id="81" idx="3"/>
          </p:cNvCxnSpPr>
          <p:nvPr/>
        </p:nvCxnSpPr>
        <p:spPr>
          <a:xfrm flipV="1">
            <a:off x="5827900" y="2123418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1" idx="6"/>
            <a:endCxn id="84" idx="2"/>
          </p:cNvCxnSpPr>
          <p:nvPr/>
        </p:nvCxnSpPr>
        <p:spPr>
          <a:xfrm>
            <a:off x="6786937" y="2015655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4" idx="5"/>
            <a:endCxn id="85" idx="1"/>
          </p:cNvCxnSpPr>
          <p:nvPr/>
        </p:nvCxnSpPr>
        <p:spPr>
          <a:xfrm>
            <a:off x="7961500" y="2123418"/>
            <a:ext cx="6226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3"/>
            <a:endCxn id="83" idx="7"/>
          </p:cNvCxnSpPr>
          <p:nvPr/>
        </p:nvCxnSpPr>
        <p:spPr>
          <a:xfrm flipH="1">
            <a:off x="6742300" y="2123418"/>
            <a:ext cx="1003674" cy="1308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2" idx="7"/>
          </p:cNvCxnSpPr>
          <p:nvPr/>
        </p:nvCxnSpPr>
        <p:spPr>
          <a:xfrm flipV="1">
            <a:off x="6742300" y="2081391"/>
            <a:ext cx="969501" cy="5885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6" idx="7"/>
            <a:endCxn id="85" idx="3"/>
          </p:cNvCxnSpPr>
          <p:nvPr/>
        </p:nvCxnSpPr>
        <p:spPr>
          <a:xfrm flipV="1">
            <a:off x="7961500" y="2885418"/>
            <a:ext cx="6226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3" idx="6"/>
            <a:endCxn id="86" idx="2"/>
          </p:cNvCxnSpPr>
          <p:nvPr/>
        </p:nvCxnSpPr>
        <p:spPr>
          <a:xfrm>
            <a:off x="6786937" y="3539655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4" idx="4"/>
            <a:endCxn id="86" idx="0"/>
          </p:cNvCxnSpPr>
          <p:nvPr/>
        </p:nvCxnSpPr>
        <p:spPr>
          <a:xfrm>
            <a:off x="7853737" y="2168055"/>
            <a:ext cx="0" cy="1219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5"/>
            <a:endCxn id="83" idx="1"/>
          </p:cNvCxnSpPr>
          <p:nvPr/>
        </p:nvCxnSpPr>
        <p:spPr>
          <a:xfrm>
            <a:off x="5827900" y="2885418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990573" y="214920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97340" y="17526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48841" y="27193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987585" y="310618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89031" y="348587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991817" y="216805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570528" y="226210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37911" y="216805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50662" y="274311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823481" y="27315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237911" y="306769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486400" y="1754045"/>
            <a:ext cx="3526237" cy="1691334"/>
            <a:chOff x="2852363" y="4589797"/>
            <a:chExt cx="3526237" cy="1691334"/>
          </a:xfrm>
        </p:grpSpPr>
        <p:sp>
          <p:nvSpPr>
            <p:cNvPr id="3" name="Freeform 2"/>
            <p:cNvSpPr/>
            <p:nvPr/>
          </p:nvSpPr>
          <p:spPr>
            <a:xfrm>
              <a:off x="3443955" y="4597610"/>
              <a:ext cx="1393243" cy="1683521"/>
            </a:xfrm>
            <a:custGeom>
              <a:avLst/>
              <a:gdLst>
                <a:gd name="connsiteX0" fmla="*/ 1358781 w 1482983"/>
                <a:gd name="connsiteY0" fmla="*/ 0 h 1683521"/>
                <a:gd name="connsiteX1" fmla="*/ 1350236 w 1482983"/>
                <a:gd name="connsiteY1" fmla="*/ 658026 h 1683521"/>
                <a:gd name="connsiteX2" fmla="*/ 0 w 1482983"/>
                <a:gd name="connsiteY2" fmla="*/ 1683521 h 1683521"/>
                <a:gd name="connsiteX0" fmla="*/ 1358781 w 1393243"/>
                <a:gd name="connsiteY0" fmla="*/ 0 h 1683521"/>
                <a:gd name="connsiteX1" fmla="*/ 1076771 w 1393243"/>
                <a:gd name="connsiteY1" fmla="*/ 854579 h 1683521"/>
                <a:gd name="connsiteX2" fmla="*/ 0 w 1393243"/>
                <a:gd name="connsiteY2" fmla="*/ 1683521 h 16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243" h="1683521">
                  <a:moveTo>
                    <a:pt x="1358781" y="0"/>
                  </a:moveTo>
                  <a:cubicBezTo>
                    <a:pt x="1467740" y="188719"/>
                    <a:pt x="1303235" y="573992"/>
                    <a:pt x="1076771" y="854579"/>
                  </a:cubicBezTo>
                  <a:cubicBezTo>
                    <a:pt x="850307" y="1135166"/>
                    <a:pt x="561886" y="1311067"/>
                    <a:pt x="0" y="168352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852363" y="4599978"/>
                  <a:ext cx="47000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2363" y="4599978"/>
                  <a:ext cx="470000" cy="52322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862112" y="4589797"/>
                  <a:ext cx="51648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2112" y="4589797"/>
                  <a:ext cx="516488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152400" y="5352871"/>
            <a:ext cx="698133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The augmenting-path theorem:</a:t>
            </a:r>
            <a:br>
              <a:rPr lang="en-GB" sz="2400" b="1" dirty="0"/>
            </a:br>
            <a:r>
              <a:rPr lang="en-GB" sz="2400" b="1" dirty="0"/>
              <a:t>    </a:t>
            </a:r>
            <a:r>
              <a:rPr lang="en-GB" sz="2400" dirty="0"/>
              <a:t>A flow is maximum </a:t>
            </a:r>
            <a:r>
              <a:rPr lang="en-GB" sz="2400" dirty="0" err="1"/>
              <a:t>iff</a:t>
            </a:r>
            <a:r>
              <a:rPr lang="en-GB" sz="2400" dirty="0"/>
              <a:t> it admits no augmenting path.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52400" y="838200"/>
                <a:ext cx="7552004" cy="83099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Cut: </a:t>
                </a:r>
                <a:r>
                  <a:rPr lang="en-GB" sz="2400" dirty="0"/>
                  <a:t>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-cut partitions the nodes into two disjoint</a:t>
                </a:r>
                <a:br>
                  <a:rPr lang="en-US" sz="2400" dirty="0"/>
                </a:br>
                <a:r>
                  <a:rPr lang="en-US" sz="2400" dirty="0"/>
                  <a:t>groups,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, such that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200"/>
                <a:ext cx="7552004" cy="830997"/>
              </a:xfrm>
              <a:prstGeom prst="rect">
                <a:avLst/>
              </a:prstGeom>
              <a:blipFill>
                <a:blip r:embed="rId4"/>
                <a:stretch>
                  <a:fillRect l="-1211"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2400" y="2228671"/>
                <a:ext cx="5175063" cy="120032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/>
                  <a:t>For any flow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400" dirty="0"/>
                  <a:t> and any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-cut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</a:t>
                </a: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size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capacity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28671"/>
                <a:ext cx="5175063" cy="1200329"/>
              </a:xfrm>
              <a:prstGeom prst="rect">
                <a:avLst/>
              </a:prstGeom>
              <a:blipFill>
                <a:blip r:embed="rId5"/>
                <a:stretch>
                  <a:fillRect l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2400" y="3810000"/>
                <a:ext cx="6981335" cy="13542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The max-flow min-cut theorem: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GB" sz="2400" dirty="0"/>
                  <a:t>The size of the maximum flow equals the capacity</a:t>
                </a:r>
                <a:br>
                  <a:rPr lang="en-GB" sz="2400" dirty="0"/>
                </a:br>
                <a:r>
                  <a:rPr lang="en-GB" sz="2400" dirty="0"/>
                  <a:t>of the smallest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-cut.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6981335" cy="1354217"/>
              </a:xfrm>
              <a:prstGeom prst="rect">
                <a:avLst/>
              </a:prstGeom>
              <a:blipFill>
                <a:blip r:embed="rId6"/>
                <a:stretch>
                  <a:fillRect l="-1310" t="-3604" b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val 80"/>
          <p:cNvSpPr/>
          <p:nvPr/>
        </p:nvSpPr>
        <p:spPr>
          <a:xfrm>
            <a:off x="6482137" y="1863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4" name="Oval 83"/>
          <p:cNvSpPr/>
          <p:nvPr/>
        </p:nvSpPr>
        <p:spPr>
          <a:xfrm>
            <a:off x="7701337" y="1863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2" name="Oval 81"/>
          <p:cNvSpPr/>
          <p:nvPr/>
        </p:nvSpPr>
        <p:spPr>
          <a:xfrm>
            <a:off x="6482137" y="2625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7" name="Oval 86"/>
          <p:cNvSpPr/>
          <p:nvPr/>
        </p:nvSpPr>
        <p:spPr>
          <a:xfrm>
            <a:off x="5567737" y="2625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3" name="Oval 82"/>
          <p:cNvSpPr/>
          <p:nvPr/>
        </p:nvSpPr>
        <p:spPr>
          <a:xfrm>
            <a:off x="6482137" y="33872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419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2" grpId="0"/>
      <p:bldP spid="104" grpId="0"/>
      <p:bldP spid="8" grpId="0" animBg="1"/>
      <p:bldP spid="42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Min-cut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77601" y="1020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77601" y="1782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577601" y="2544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2796801" y="1020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3635001" y="1782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3" name="Oval 12"/>
          <p:cNvSpPr/>
          <p:nvPr/>
        </p:nvSpPr>
        <p:spPr>
          <a:xfrm>
            <a:off x="2796801" y="2544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Oval 13"/>
          <p:cNvSpPr/>
          <p:nvPr/>
        </p:nvSpPr>
        <p:spPr>
          <a:xfrm>
            <a:off x="663201" y="178222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15" name="Straight Arrow Connector 14"/>
          <p:cNvCxnSpPr>
            <a:stCxn id="14" idx="7"/>
            <a:endCxn id="8" idx="3"/>
          </p:cNvCxnSpPr>
          <p:nvPr/>
        </p:nvCxnSpPr>
        <p:spPr>
          <a:xfrm flipV="1">
            <a:off x="923364" y="1280389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10" idx="7"/>
          </p:cNvCxnSpPr>
          <p:nvPr/>
        </p:nvCxnSpPr>
        <p:spPr>
          <a:xfrm flipH="1">
            <a:off x="1837764" y="1280389"/>
            <a:ext cx="1003674" cy="1308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7"/>
            <a:endCxn id="12" idx="3"/>
          </p:cNvCxnSpPr>
          <p:nvPr/>
        </p:nvCxnSpPr>
        <p:spPr>
          <a:xfrm flipV="1">
            <a:off x="3056964" y="2042389"/>
            <a:ext cx="6226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6"/>
            <a:endCxn id="13" idx="2"/>
          </p:cNvCxnSpPr>
          <p:nvPr/>
        </p:nvCxnSpPr>
        <p:spPr>
          <a:xfrm>
            <a:off x="1882401" y="2696626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86037" y="130617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84495" y="264284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5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46126" y="190008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33375" y="222466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5</a:t>
            </a:r>
            <a:endParaRPr lang="en-US" sz="1400" b="1" dirty="0"/>
          </a:p>
        </p:txBody>
      </p:sp>
      <p:cxnSp>
        <p:nvCxnSpPr>
          <p:cNvPr id="23" name="Straight Arrow Connector 22"/>
          <p:cNvCxnSpPr>
            <a:stCxn id="8" idx="6"/>
            <a:endCxn id="11" idx="2"/>
          </p:cNvCxnSpPr>
          <p:nvPr/>
        </p:nvCxnSpPr>
        <p:spPr>
          <a:xfrm>
            <a:off x="1882401" y="1172626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86787" y="9241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</a:p>
        </p:txBody>
      </p:sp>
      <p:cxnSp>
        <p:nvCxnSpPr>
          <p:cNvPr id="25" name="Straight Arrow Connector 24"/>
          <p:cNvCxnSpPr>
            <a:stCxn id="14" idx="5"/>
            <a:endCxn id="10" idx="1"/>
          </p:cNvCxnSpPr>
          <p:nvPr/>
        </p:nvCxnSpPr>
        <p:spPr>
          <a:xfrm>
            <a:off x="923364" y="2042389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63774" y="226260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4</a:t>
            </a:r>
            <a:endParaRPr lang="en-US" sz="1400" b="1" dirty="0"/>
          </a:p>
        </p:txBody>
      </p:sp>
      <p:cxnSp>
        <p:nvCxnSpPr>
          <p:cNvPr id="27" name="Straight Arrow Connector 26"/>
          <p:cNvCxnSpPr>
            <a:stCxn id="11" idx="5"/>
            <a:endCxn id="12" idx="1"/>
          </p:cNvCxnSpPr>
          <p:nvPr/>
        </p:nvCxnSpPr>
        <p:spPr>
          <a:xfrm>
            <a:off x="3056964" y="1280389"/>
            <a:ext cx="6226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16564" y="13231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2</a:t>
            </a:r>
            <a:endParaRPr lang="en-US" sz="1400" b="1" dirty="0"/>
          </a:p>
        </p:txBody>
      </p:sp>
      <p:cxnSp>
        <p:nvCxnSpPr>
          <p:cNvPr id="29" name="Straight Arrow Connector 28"/>
          <p:cNvCxnSpPr>
            <a:stCxn id="14" idx="6"/>
            <a:endCxn id="9" idx="2"/>
          </p:cNvCxnSpPr>
          <p:nvPr/>
        </p:nvCxnSpPr>
        <p:spPr>
          <a:xfrm>
            <a:off x="968001" y="1934626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63432" y="169145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cxnSp>
        <p:nvCxnSpPr>
          <p:cNvPr id="31" name="Straight Arrow Connector 30"/>
          <p:cNvCxnSpPr>
            <a:stCxn id="9" idx="7"/>
          </p:cNvCxnSpPr>
          <p:nvPr/>
        </p:nvCxnSpPr>
        <p:spPr>
          <a:xfrm flipV="1">
            <a:off x="1837764" y="1240109"/>
            <a:ext cx="965314" cy="58675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45528" y="136349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cxnSp>
        <p:nvCxnSpPr>
          <p:cNvPr id="35" name="Straight Arrow Connector 34"/>
          <p:cNvCxnSpPr>
            <a:stCxn id="36" idx="6"/>
            <a:endCxn id="62" idx="2"/>
          </p:cNvCxnSpPr>
          <p:nvPr/>
        </p:nvCxnSpPr>
        <p:spPr>
          <a:xfrm>
            <a:off x="6501027" y="1201899"/>
            <a:ext cx="914400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196227" y="1049499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7" name="Straight Arrow Connector 36"/>
          <p:cNvCxnSpPr>
            <a:stCxn id="59" idx="6"/>
            <a:endCxn id="66" idx="2"/>
          </p:cNvCxnSpPr>
          <p:nvPr/>
        </p:nvCxnSpPr>
        <p:spPr>
          <a:xfrm>
            <a:off x="5586627" y="1963899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6" idx="0"/>
            <a:endCxn id="36" idx="4"/>
          </p:cNvCxnSpPr>
          <p:nvPr/>
        </p:nvCxnSpPr>
        <p:spPr>
          <a:xfrm flipV="1">
            <a:off x="6348627" y="1354299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9" idx="7"/>
            <a:endCxn id="36" idx="3"/>
          </p:cNvCxnSpPr>
          <p:nvPr/>
        </p:nvCxnSpPr>
        <p:spPr>
          <a:xfrm flipV="1">
            <a:off x="5541990" y="1309662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2" idx="5"/>
            <a:endCxn id="63" idx="1"/>
          </p:cNvCxnSpPr>
          <p:nvPr/>
        </p:nvCxnSpPr>
        <p:spPr>
          <a:xfrm>
            <a:off x="7675590" y="1309662"/>
            <a:ext cx="6226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2" idx="3"/>
            <a:endCxn id="60" idx="7"/>
          </p:cNvCxnSpPr>
          <p:nvPr/>
        </p:nvCxnSpPr>
        <p:spPr>
          <a:xfrm flipH="1">
            <a:off x="6456390" y="1309662"/>
            <a:ext cx="1003674" cy="13084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6" idx="7"/>
          </p:cNvCxnSpPr>
          <p:nvPr/>
        </p:nvCxnSpPr>
        <p:spPr>
          <a:xfrm flipV="1">
            <a:off x="6456390" y="1267635"/>
            <a:ext cx="969501" cy="588501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8" idx="7"/>
            <a:endCxn id="63" idx="3"/>
          </p:cNvCxnSpPr>
          <p:nvPr/>
        </p:nvCxnSpPr>
        <p:spPr>
          <a:xfrm flipV="1">
            <a:off x="7675590" y="2071662"/>
            <a:ext cx="6226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0" idx="6"/>
            <a:endCxn id="58" idx="2"/>
          </p:cNvCxnSpPr>
          <p:nvPr/>
        </p:nvCxnSpPr>
        <p:spPr>
          <a:xfrm>
            <a:off x="6501027" y="2725899"/>
            <a:ext cx="914400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2" idx="4"/>
            <a:endCxn id="58" idx="0"/>
          </p:cNvCxnSpPr>
          <p:nvPr/>
        </p:nvCxnSpPr>
        <p:spPr>
          <a:xfrm>
            <a:off x="7567827" y="1354299"/>
            <a:ext cx="0" cy="1219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9" idx="5"/>
            <a:endCxn id="60" idx="1"/>
          </p:cNvCxnSpPr>
          <p:nvPr/>
        </p:nvCxnSpPr>
        <p:spPr>
          <a:xfrm>
            <a:off x="5541990" y="2071662"/>
            <a:ext cx="6988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43154" y="148444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1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811430" y="93884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62931" y="190562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2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705907" y="13542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84618" y="14483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52001" y="135429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1</a:t>
            </a:r>
            <a:endParaRPr lang="en-US" sz="1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864752" y="192935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37571" y="191777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1</a:t>
            </a:r>
            <a:endParaRPr lang="en-US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952001" y="225393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487829" y="1250698"/>
            <a:ext cx="6988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652089" y="127667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8" name="Oval 57"/>
          <p:cNvSpPr/>
          <p:nvPr/>
        </p:nvSpPr>
        <p:spPr>
          <a:xfrm>
            <a:off x="7415427" y="2573499"/>
            <a:ext cx="304800" cy="3048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9" name="Oval 58"/>
          <p:cNvSpPr/>
          <p:nvPr/>
        </p:nvSpPr>
        <p:spPr>
          <a:xfrm>
            <a:off x="5281827" y="1811499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0" name="Oval 59"/>
          <p:cNvSpPr/>
          <p:nvPr/>
        </p:nvSpPr>
        <p:spPr>
          <a:xfrm>
            <a:off x="6196227" y="2573499"/>
            <a:ext cx="304800" cy="3048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15000" y="2283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4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7415427" y="1049499"/>
            <a:ext cx="304800" cy="3048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8253627" y="1811499"/>
            <a:ext cx="304800" cy="3048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7631284" y="1354102"/>
            <a:ext cx="6226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789791" y="156751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2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196227" y="1811499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5583076" y="1900085"/>
            <a:ext cx="609600" cy="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748608" y="165811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69391" y="2664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5</a:t>
            </a:r>
            <a:endParaRPr lang="en-US" sz="14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09600" y="3581400"/>
                <a:ext cx="81534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Finding a cut with minimum capacity:</a:t>
                </a:r>
                <a:br>
                  <a:rPr lang="en-GB" sz="2400" b="1" dirty="0"/>
                </a:br>
                <a:endParaRPr lang="en-GB" sz="2400" b="1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GB" sz="2400" dirty="0"/>
                  <a:t>Solve the max-flow problem with Ford-Fulkerson.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GB" sz="2400" dirty="0"/>
                  <a:t>Compute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as the set of nodes reachable from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in</a:t>
                </a:r>
                <a:br>
                  <a:rPr lang="en-US" sz="2400" dirty="0"/>
                </a:br>
                <a:r>
                  <a:rPr lang="en-US" sz="2400" dirty="0"/>
                  <a:t>the residual graph.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GB" sz="2400" dirty="0"/>
                  <a:t>Define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GB" sz="2400" dirty="0"/>
                  <a:t>The cut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a min-cut.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581400"/>
                <a:ext cx="8153400" cy="2677656"/>
              </a:xfrm>
              <a:prstGeom prst="rect">
                <a:avLst/>
              </a:prstGeom>
              <a:blipFill>
                <a:blip r:embed="rId2"/>
                <a:stretch>
                  <a:fillRect l="-1121" t="-1822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002425" y="2944887"/>
            <a:ext cx="6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Flow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218583" y="2941983"/>
            <a:ext cx="156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Residual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53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Bipartite matching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99198" y="152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42398" y="152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99198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42398" y="2133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99198" y="2743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398" y="2743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9198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42398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>
          <a:xfrm>
            <a:off x="3251598" y="1600200"/>
            <a:ext cx="2590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9" idx="2"/>
          </p:cNvCxnSpPr>
          <p:nvPr/>
        </p:nvCxnSpPr>
        <p:spPr>
          <a:xfrm>
            <a:off x="3251598" y="1600200"/>
            <a:ext cx="2590800" cy="609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51598" y="1600200"/>
            <a:ext cx="2590800" cy="609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11" idx="2"/>
          </p:cNvCxnSpPr>
          <p:nvPr/>
        </p:nvCxnSpPr>
        <p:spPr>
          <a:xfrm>
            <a:off x="3251598" y="1600200"/>
            <a:ext cx="2590800" cy="1219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51598" y="1600200"/>
            <a:ext cx="2590800" cy="1219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6"/>
            <a:endCxn id="13" idx="2"/>
          </p:cNvCxnSpPr>
          <p:nvPr/>
        </p:nvCxnSpPr>
        <p:spPr>
          <a:xfrm>
            <a:off x="3251598" y="1600200"/>
            <a:ext cx="2590800" cy="1828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6"/>
            <a:endCxn id="7" idx="2"/>
          </p:cNvCxnSpPr>
          <p:nvPr/>
        </p:nvCxnSpPr>
        <p:spPr>
          <a:xfrm flipV="1">
            <a:off x="3251598" y="1600200"/>
            <a:ext cx="2590800" cy="1219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251598" y="1600200"/>
            <a:ext cx="2590800" cy="1219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6"/>
            <a:endCxn id="11" idx="2"/>
          </p:cNvCxnSpPr>
          <p:nvPr/>
        </p:nvCxnSpPr>
        <p:spPr>
          <a:xfrm flipV="1">
            <a:off x="3251598" y="2819400"/>
            <a:ext cx="2590800" cy="609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6"/>
            <a:endCxn id="11" idx="2"/>
          </p:cNvCxnSpPr>
          <p:nvPr/>
        </p:nvCxnSpPr>
        <p:spPr>
          <a:xfrm>
            <a:off x="3251598" y="2209800"/>
            <a:ext cx="2590800" cy="6096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6"/>
            <a:endCxn id="13" idx="2"/>
          </p:cNvCxnSpPr>
          <p:nvPr/>
        </p:nvCxnSpPr>
        <p:spPr>
          <a:xfrm>
            <a:off x="3251598" y="2209800"/>
            <a:ext cx="2590800" cy="1219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5212" y="139935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Aleix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260998" y="2014345"/>
            <a:ext cx="81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Bernat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16590" y="262934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Carles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60512" y="3244334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David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967372" y="324433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Duna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967372" y="2629705"/>
            <a:ext cx="8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Cristina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967372" y="2015076"/>
            <a:ext cx="68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Berta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967372" y="140044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Anna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38584" y="864652"/>
            <a:ext cx="6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BOYS</a:t>
            </a:r>
            <a:endParaRPr lang="en-US" b="1" u="sng" dirty="0"/>
          </a:p>
        </p:txBody>
      </p:sp>
      <p:sp>
        <p:nvSpPr>
          <p:cNvPr id="50" name="TextBox 49"/>
          <p:cNvSpPr txBox="1"/>
          <p:nvPr/>
        </p:nvSpPr>
        <p:spPr>
          <a:xfrm>
            <a:off x="5932547" y="86605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GIRLS</a:t>
            </a:r>
            <a:endParaRPr lang="en-US" b="1" u="sng" dirty="0"/>
          </a:p>
        </p:txBody>
      </p:sp>
      <p:sp>
        <p:nvSpPr>
          <p:cNvPr id="51" name="TextBox 50"/>
          <p:cNvSpPr txBox="1"/>
          <p:nvPr/>
        </p:nvSpPr>
        <p:spPr>
          <a:xfrm>
            <a:off x="76200" y="3962400"/>
            <a:ext cx="90963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is an edge between a boy and a girl if they like each other. </a:t>
            </a:r>
          </a:p>
          <a:p>
            <a:endParaRPr lang="en-GB" dirty="0"/>
          </a:p>
          <a:p>
            <a:r>
              <a:rPr lang="en-GB" dirty="0"/>
              <a:t>Can we pick couples so that everyone has exactly one partner that he/she likes?</a:t>
            </a:r>
          </a:p>
          <a:p>
            <a:endParaRPr lang="en-GB" dirty="0"/>
          </a:p>
          <a:p>
            <a:r>
              <a:rPr lang="en-GB" dirty="0"/>
              <a:t>Bad matching: if we pick (</a:t>
            </a:r>
            <a:r>
              <a:rPr lang="en-GB" dirty="0" err="1"/>
              <a:t>Aleix</a:t>
            </a:r>
            <a:r>
              <a:rPr lang="en-GB" dirty="0"/>
              <a:t>, Anna) and (</a:t>
            </a:r>
            <a:r>
              <a:rPr lang="en-GB" dirty="0" err="1"/>
              <a:t>Bernat</a:t>
            </a:r>
            <a:r>
              <a:rPr lang="en-GB" dirty="0"/>
              <a:t>, Cristina), then we cannot find</a:t>
            </a:r>
            <a:br>
              <a:rPr lang="en-GB" dirty="0"/>
            </a:br>
            <a:r>
              <a:rPr lang="en-GB" dirty="0"/>
              <a:t>couples for Berta, Duna, </a:t>
            </a:r>
            <a:r>
              <a:rPr lang="en-GB" dirty="0" err="1"/>
              <a:t>Carles</a:t>
            </a:r>
            <a:r>
              <a:rPr lang="en-GB" dirty="0"/>
              <a:t> and David.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i="1" dirty="0"/>
              <a:t>perfect matching</a:t>
            </a:r>
            <a:r>
              <a:rPr lang="en-GB" dirty="0"/>
              <a:t> would be: (</a:t>
            </a:r>
            <a:r>
              <a:rPr lang="en-GB" dirty="0" err="1"/>
              <a:t>Aleix</a:t>
            </a:r>
            <a:r>
              <a:rPr lang="en-GB" dirty="0"/>
              <a:t>, Berta), (</a:t>
            </a:r>
            <a:r>
              <a:rPr lang="en-GB" dirty="0" err="1"/>
              <a:t>Bernat</a:t>
            </a:r>
            <a:r>
              <a:rPr lang="en-GB" dirty="0"/>
              <a:t>, Duna), (</a:t>
            </a:r>
            <a:r>
              <a:rPr lang="en-GB" dirty="0" err="1"/>
              <a:t>Carles</a:t>
            </a:r>
            <a:r>
              <a:rPr lang="en-GB" dirty="0"/>
              <a:t>, Anna) and (David, Cristina).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20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Bipartite matching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375793" y="1143000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Aleix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375793" y="1751994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Bernat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375793" y="2360988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Carles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375793" y="2987286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David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5791200" y="2360988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Cristina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91200" y="2969983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Duna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791200" y="1751994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Berta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791200" y="1143000"/>
            <a:ext cx="1053207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Anna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429000" y="1333500"/>
            <a:ext cx="2398907" cy="1844286"/>
            <a:chOff x="3429000" y="1333500"/>
            <a:chExt cx="2398907" cy="1844286"/>
          </a:xfrm>
        </p:grpSpPr>
        <p:cxnSp>
          <p:nvCxnSpPr>
            <p:cNvPr id="18" name="Straight Arrow Connector 17"/>
            <p:cNvCxnSpPr>
              <a:stCxn id="37" idx="6"/>
              <a:endCxn id="58" idx="2"/>
            </p:cNvCxnSpPr>
            <p:nvPr/>
          </p:nvCxnSpPr>
          <p:spPr>
            <a:xfrm>
              <a:off x="3429000" y="13335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37" idx="6"/>
              <a:endCxn id="57" idx="2"/>
            </p:cNvCxnSpPr>
            <p:nvPr/>
          </p:nvCxnSpPr>
          <p:spPr>
            <a:xfrm>
              <a:off x="3429000" y="1333500"/>
              <a:ext cx="2362200" cy="6089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37" idx="6"/>
            </p:cNvCxnSpPr>
            <p:nvPr/>
          </p:nvCxnSpPr>
          <p:spPr>
            <a:xfrm>
              <a:off x="3429000" y="1333500"/>
              <a:ext cx="2392233" cy="11445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37" idx="6"/>
            </p:cNvCxnSpPr>
            <p:nvPr/>
          </p:nvCxnSpPr>
          <p:spPr>
            <a:xfrm>
              <a:off x="3429000" y="1333500"/>
              <a:ext cx="2398907" cy="176358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52" idx="6"/>
              <a:endCxn id="55" idx="2"/>
            </p:cNvCxnSpPr>
            <p:nvPr/>
          </p:nvCxnSpPr>
          <p:spPr>
            <a:xfrm>
              <a:off x="3429000" y="1942494"/>
              <a:ext cx="2362200" cy="6089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52" idx="6"/>
              <a:endCxn id="56" idx="2"/>
            </p:cNvCxnSpPr>
            <p:nvPr/>
          </p:nvCxnSpPr>
          <p:spPr>
            <a:xfrm>
              <a:off x="3429000" y="1942494"/>
              <a:ext cx="2362200" cy="121798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3" idx="6"/>
            </p:cNvCxnSpPr>
            <p:nvPr/>
          </p:nvCxnSpPr>
          <p:spPr>
            <a:xfrm flipV="1">
              <a:off x="3429000" y="1383555"/>
              <a:ext cx="2385559" cy="11679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4" idx="6"/>
            </p:cNvCxnSpPr>
            <p:nvPr/>
          </p:nvCxnSpPr>
          <p:spPr>
            <a:xfrm flipV="1">
              <a:off x="3429000" y="2591532"/>
              <a:ext cx="2368874" cy="58625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1066800" y="1333500"/>
            <a:ext cx="7010400" cy="1844286"/>
            <a:chOff x="1066800" y="1333500"/>
            <a:chExt cx="7010400" cy="1844286"/>
          </a:xfrm>
        </p:grpSpPr>
        <p:grpSp>
          <p:nvGrpSpPr>
            <p:cNvPr id="98" name="Group 97"/>
            <p:cNvGrpSpPr/>
            <p:nvPr/>
          </p:nvGrpSpPr>
          <p:grpSpPr>
            <a:xfrm>
              <a:off x="1066800" y="1333500"/>
              <a:ext cx="1308993" cy="1844286"/>
              <a:chOff x="1066800" y="1333500"/>
              <a:chExt cx="1308993" cy="1844286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1066800" y="2056491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s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Arrow Connector 72"/>
              <p:cNvCxnSpPr>
                <a:stCxn id="70" idx="7"/>
                <a:endCxn id="37" idx="2"/>
              </p:cNvCxnSpPr>
              <p:nvPr/>
            </p:nvCxnSpPr>
            <p:spPr>
              <a:xfrm flipV="1">
                <a:off x="1392004" y="1333500"/>
                <a:ext cx="983789" cy="77878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>
                <a:endCxn id="52" idx="2"/>
              </p:cNvCxnSpPr>
              <p:nvPr/>
            </p:nvCxnSpPr>
            <p:spPr>
              <a:xfrm flipV="1">
                <a:off x="1429694" y="1942494"/>
                <a:ext cx="946099" cy="24112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endCxn id="53" idx="2"/>
              </p:cNvCxnSpPr>
              <p:nvPr/>
            </p:nvCxnSpPr>
            <p:spPr>
              <a:xfrm>
                <a:off x="1447800" y="2310362"/>
                <a:ext cx="927993" cy="24112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0" idx="5"/>
                <a:endCxn id="54" idx="2"/>
              </p:cNvCxnSpPr>
              <p:nvPr/>
            </p:nvCxnSpPr>
            <p:spPr>
              <a:xfrm>
                <a:off x="1392004" y="2381695"/>
                <a:ext cx="983789" cy="79609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6844407" y="1333500"/>
              <a:ext cx="1232793" cy="1826983"/>
              <a:chOff x="6844407" y="1333500"/>
              <a:chExt cx="1232793" cy="1826983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76962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t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2" name="Straight Arrow Connector 81"/>
              <p:cNvCxnSpPr>
                <a:stCxn id="58" idx="6"/>
                <a:endCxn id="71" idx="1"/>
              </p:cNvCxnSpPr>
              <p:nvPr/>
            </p:nvCxnSpPr>
            <p:spPr>
              <a:xfrm>
                <a:off x="6844407" y="1333500"/>
                <a:ext cx="907589" cy="7796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56" idx="6"/>
                <a:endCxn id="71" idx="3"/>
              </p:cNvCxnSpPr>
              <p:nvPr/>
            </p:nvCxnSpPr>
            <p:spPr>
              <a:xfrm flipV="1">
                <a:off x="6844407" y="2382604"/>
                <a:ext cx="907589" cy="77787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57" idx="6"/>
              </p:cNvCxnSpPr>
              <p:nvPr/>
            </p:nvCxnSpPr>
            <p:spPr>
              <a:xfrm>
                <a:off x="6844407" y="1942494"/>
                <a:ext cx="864492" cy="26730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55" idx="6"/>
              </p:cNvCxnSpPr>
              <p:nvPr/>
            </p:nvCxnSpPr>
            <p:spPr>
              <a:xfrm flipV="1">
                <a:off x="6844407" y="2319109"/>
                <a:ext cx="865259" cy="23237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2222640" y="3697729"/>
                <a:ext cx="48639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/>
                  <a:t>Reduced to a max-flow problem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640" y="3697729"/>
                <a:ext cx="4863960" cy="400110"/>
              </a:xfrm>
              <a:prstGeom prst="rect">
                <a:avLst/>
              </a:prstGeom>
              <a:blipFill>
                <a:blip r:embed="rId2"/>
                <a:stretch>
                  <a:fillRect l="-1378" t="-9231" r="-37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500829" y="4354514"/>
            <a:ext cx="795737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Question: </a:t>
            </a:r>
            <a:r>
              <a:rPr lang="en-GB" sz="2000" dirty="0"/>
              <a:t>can we always guarantee an integer-valued flow?</a:t>
            </a:r>
          </a:p>
          <a:p>
            <a:endParaRPr lang="en-GB" sz="2000" dirty="0"/>
          </a:p>
          <a:p>
            <a:r>
              <a:rPr lang="en-GB" sz="2000" b="1" dirty="0"/>
              <a:t>Property: </a:t>
            </a:r>
            <a:r>
              <a:rPr lang="en-GB" sz="2000" dirty="0"/>
              <a:t>if all edge capacities are integer, then the optimal flow found by</a:t>
            </a:r>
            <a:br>
              <a:rPr lang="en-GB" sz="2000" dirty="0"/>
            </a:br>
            <a:r>
              <a:rPr lang="en-GB" sz="2000" dirty="0"/>
              <a:t>Ford-Fulkerson’s algorithm is integral. It is easy to see that the flow of the</a:t>
            </a:r>
            <a:br>
              <a:rPr lang="en-GB" sz="2000" dirty="0"/>
            </a:br>
            <a:r>
              <a:rPr lang="en-GB" sz="2000" dirty="0"/>
              <a:t>augmenting path found at each iteration is integral. </a:t>
            </a:r>
            <a:endParaRPr lang="en-US" sz="2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0F90445-78AC-4FC8-A547-9E4571D8B285}"/>
              </a:ext>
            </a:extLst>
          </p:cNvPr>
          <p:cNvGrpSpPr/>
          <p:nvPr/>
        </p:nvGrpSpPr>
        <p:grpSpPr>
          <a:xfrm>
            <a:off x="1828800" y="1337846"/>
            <a:ext cx="5546662" cy="1556336"/>
            <a:chOff x="1828800" y="1337846"/>
            <a:chExt cx="5546662" cy="15563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81AA789-8477-4590-9F02-F7F38C4CFF5A}"/>
                </a:ext>
              </a:extLst>
            </p:cNvPr>
            <p:cNvGrpSpPr/>
            <p:nvPr/>
          </p:nvGrpSpPr>
          <p:grpSpPr>
            <a:xfrm>
              <a:off x="1828800" y="1348152"/>
              <a:ext cx="288862" cy="1546030"/>
              <a:chOff x="1828800" y="1348152"/>
              <a:chExt cx="288862" cy="1546030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3A8F2B-A5DD-48E5-9CE5-F04CB6D3545F}"/>
                  </a:ext>
                </a:extLst>
              </p:cNvPr>
              <p:cNvSpPr txBox="1"/>
              <p:nvPr/>
            </p:nvSpPr>
            <p:spPr>
              <a:xfrm>
                <a:off x="1828800" y="1348152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05EFE7F-FC4A-4A00-B30C-546BD1BE570E}"/>
                  </a:ext>
                </a:extLst>
              </p:cNvPr>
              <p:cNvSpPr txBox="1"/>
              <p:nvPr/>
            </p:nvSpPr>
            <p:spPr>
              <a:xfrm>
                <a:off x="1828800" y="176573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35C8D7-71F7-44EC-8200-CB86BED81C8B}"/>
                  </a:ext>
                </a:extLst>
              </p:cNvPr>
              <p:cNvSpPr txBox="1"/>
              <p:nvPr/>
            </p:nvSpPr>
            <p:spPr>
              <a:xfrm>
                <a:off x="1828800" y="217604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0993254-2559-4905-9FAD-A083F597E62B}"/>
                  </a:ext>
                </a:extLst>
              </p:cNvPr>
              <p:cNvSpPr txBox="1"/>
              <p:nvPr/>
            </p:nvSpPr>
            <p:spPr>
              <a:xfrm>
                <a:off x="1828800" y="2555628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8B8B000-FDFE-4BB9-99E2-452F25BCA350}"/>
                </a:ext>
              </a:extLst>
            </p:cNvPr>
            <p:cNvGrpSpPr/>
            <p:nvPr/>
          </p:nvGrpSpPr>
          <p:grpSpPr>
            <a:xfrm>
              <a:off x="7086600" y="1337846"/>
              <a:ext cx="288862" cy="1503584"/>
              <a:chOff x="7086600" y="1337846"/>
              <a:chExt cx="288862" cy="1503584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A616A89-9BFF-4E7E-BD03-11540656872A}"/>
                  </a:ext>
                </a:extLst>
              </p:cNvPr>
              <p:cNvSpPr txBox="1"/>
              <p:nvPr/>
            </p:nvSpPr>
            <p:spPr>
              <a:xfrm>
                <a:off x="7086600" y="133784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0089328-A0BE-4D89-8C68-025F077EAA1A}"/>
                  </a:ext>
                </a:extLst>
              </p:cNvPr>
              <p:cNvSpPr txBox="1"/>
              <p:nvPr/>
            </p:nvSpPr>
            <p:spPr>
              <a:xfrm>
                <a:off x="7086600" y="1777460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2DD4EB0-1470-4656-969B-2A8CCB646F31}"/>
                  </a:ext>
                </a:extLst>
              </p:cNvPr>
              <p:cNvSpPr txBox="1"/>
              <p:nvPr/>
            </p:nvSpPr>
            <p:spPr>
              <a:xfrm>
                <a:off x="7086600" y="217604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6D6B69E-834F-4403-8D39-8E68CF069751}"/>
                  </a:ext>
                </a:extLst>
              </p:cNvPr>
              <p:cNvSpPr txBox="1"/>
              <p:nvPr/>
            </p:nvSpPr>
            <p:spPr>
              <a:xfrm>
                <a:off x="7086600" y="250287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849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Extensions of Max-Flow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90600"/>
                <a:ext cx="84582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b="1" dirty="0"/>
                  <a:t>Max-Flow with Edge Demands</a:t>
                </a:r>
              </a:p>
              <a:p>
                <a:pPr lvl="1"/>
                <a:r>
                  <a:rPr lang="en-US" dirty="0"/>
                  <a:t>Each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has a demand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The flow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must satisfy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r>
                  <a:rPr lang="en-US" b="1" dirty="0"/>
                  <a:t>Node Supplies and Demands</a:t>
                </a:r>
              </a:p>
              <a:p>
                <a:pPr lvl="1"/>
                <a:r>
                  <a:rPr lang="en-US" dirty="0"/>
                  <a:t>An extra flow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injected (positive) or extracted (negative) at every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. The flow must satisfy: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d>
                          </m:e>
                        </m:nary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Min-cost Max-Flow</a:t>
                </a:r>
              </a:p>
              <a:p>
                <a:pPr lvl="1"/>
                <a:r>
                  <a:rPr lang="en-US" dirty="0"/>
                  <a:t>Each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has a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. Compute a max-flow of minimum cost: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Max-Weight Bipartite Matching</a:t>
                </a:r>
              </a:p>
              <a:p>
                <a:pPr lvl="1"/>
                <a:r>
                  <a:rPr lang="en-US" dirty="0"/>
                  <a:t>Each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has a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. Find a maximum cardinality matching with maximum total weight.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90600"/>
                <a:ext cx="8458200" cy="5257800"/>
              </a:xfrm>
              <a:blipFill>
                <a:blip r:embed="rId2"/>
                <a:stretch>
                  <a:fillRect l="-649" t="-1740" b="-3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2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Max-flow/min-cut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838200"/>
            <a:ext cx="4191000" cy="279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250" y="3552825"/>
            <a:ext cx="2632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/>
              <a:t>OpenValve, by JAE HYUN LEE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8011" y="1676400"/>
            <a:ext cx="3491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How much water can you pump</a:t>
            </a:r>
            <a:br>
              <a:rPr lang="en-US" sz="2000" dirty="0"/>
            </a:br>
            <a:r>
              <a:rPr lang="en-US" sz="2000" dirty="0"/>
              <a:t>from source to target?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6142" y="3352800"/>
            <a:ext cx="8848223" cy="3276600"/>
            <a:chOff x="226142" y="3352800"/>
            <a:chExt cx="8848223" cy="3276600"/>
          </a:xfrm>
        </p:grpSpPr>
        <p:pic>
          <p:nvPicPr>
            <p:cNvPr id="1026" name="Picture 2" descr="https://ds055uzetaobb.cloudfront.net/image_optimizer/8eed7175153e5d091a5a42edc74206c733c474ab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3352800"/>
              <a:ext cx="5111965" cy="2653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226142" y="4332724"/>
              <a:ext cx="366005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What is the fewest number of green</a:t>
              </a:r>
              <a:br>
                <a:rPr lang="en-US" dirty="0"/>
              </a:br>
              <a:r>
                <a:rPr lang="en-US" dirty="0"/>
                <a:t>tubes that need to be cut so that no</a:t>
              </a:r>
              <a:br>
                <a:rPr lang="en-US" dirty="0"/>
              </a:br>
              <a:r>
                <a:rPr lang="en-US" dirty="0"/>
                <a:t>water will be able to flow from the</a:t>
              </a:r>
              <a:br>
                <a:rPr lang="en-US" dirty="0"/>
              </a:br>
              <a:r>
                <a:rPr lang="en-US" dirty="0"/>
                <a:t>hydrant to the bucket?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9476" y="6044625"/>
              <a:ext cx="47121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Max-flow/Min-cut algorithm. Brilliant.org.</a:t>
              </a:r>
              <a:br>
                <a:rPr lang="en-US" sz="1600" dirty="0"/>
              </a:br>
              <a:r>
                <a:rPr lang="en-US" sz="1600" dirty="0">
                  <a:hlinkClick r:id="rId4"/>
                </a:rPr>
                <a:t>https://brilliant.org/wiki/max-flow-min-cut-algorithm/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264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network (from [DVP2008])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2502"/>
            <a:ext cx="8458200" cy="196589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Find the maximum flow from S to T. Give a sequence of augmenting paths that lead to the maximum flow.</a:t>
            </a:r>
          </a:p>
          <a:p>
            <a:r>
              <a:rPr lang="en-US" dirty="0"/>
              <a:t>Draw the residual graph after finding the maximum flow.</a:t>
            </a:r>
          </a:p>
          <a:p>
            <a:r>
              <a:rPr lang="en-US" dirty="0"/>
              <a:t>Find a minimum cut between S and 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21171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1219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3276600" y="21171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276600" y="301518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762500" y="1219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6248400" y="301518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3" name="Oval 12"/>
          <p:cNvSpPr/>
          <p:nvPr/>
        </p:nvSpPr>
        <p:spPr>
          <a:xfrm>
            <a:off x="6248400" y="1219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" name="Oval 13"/>
          <p:cNvSpPr/>
          <p:nvPr/>
        </p:nvSpPr>
        <p:spPr>
          <a:xfrm>
            <a:off x="4762500" y="301518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Oval 14"/>
          <p:cNvSpPr/>
          <p:nvPr/>
        </p:nvSpPr>
        <p:spPr>
          <a:xfrm>
            <a:off x="4762500" y="211719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7"/>
            <a:endCxn id="8" idx="3"/>
          </p:cNvCxnSpPr>
          <p:nvPr/>
        </p:nvCxnSpPr>
        <p:spPr>
          <a:xfrm flipV="1">
            <a:off x="2382604" y="1544404"/>
            <a:ext cx="949792" cy="6285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6"/>
            <a:endCxn id="9" idx="2"/>
          </p:cNvCxnSpPr>
          <p:nvPr/>
        </p:nvCxnSpPr>
        <p:spPr>
          <a:xfrm>
            <a:off x="2438400" y="2307690"/>
            <a:ext cx="8382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5"/>
            <a:endCxn id="10" idx="1"/>
          </p:cNvCxnSpPr>
          <p:nvPr/>
        </p:nvCxnSpPr>
        <p:spPr>
          <a:xfrm>
            <a:off x="2382604" y="2442394"/>
            <a:ext cx="949792" cy="6285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6"/>
            <a:endCxn id="15" idx="2"/>
          </p:cNvCxnSpPr>
          <p:nvPr/>
        </p:nvCxnSpPr>
        <p:spPr>
          <a:xfrm>
            <a:off x="3657600" y="2307690"/>
            <a:ext cx="11049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6"/>
            <a:endCxn id="14" idx="2"/>
          </p:cNvCxnSpPr>
          <p:nvPr/>
        </p:nvCxnSpPr>
        <p:spPr>
          <a:xfrm>
            <a:off x="3657600" y="3205680"/>
            <a:ext cx="11049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6"/>
            <a:endCxn id="11" idx="2"/>
          </p:cNvCxnSpPr>
          <p:nvPr/>
        </p:nvCxnSpPr>
        <p:spPr>
          <a:xfrm>
            <a:off x="3657600" y="1409700"/>
            <a:ext cx="11049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4"/>
            <a:endCxn id="9" idx="0"/>
          </p:cNvCxnSpPr>
          <p:nvPr/>
        </p:nvCxnSpPr>
        <p:spPr>
          <a:xfrm>
            <a:off x="3467100" y="1600200"/>
            <a:ext cx="0" cy="51699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0"/>
            <a:endCxn id="9" idx="4"/>
          </p:cNvCxnSpPr>
          <p:nvPr/>
        </p:nvCxnSpPr>
        <p:spPr>
          <a:xfrm flipV="1">
            <a:off x="3467100" y="2498190"/>
            <a:ext cx="0" cy="51699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" idx="4"/>
            <a:endCxn id="14" idx="0"/>
          </p:cNvCxnSpPr>
          <p:nvPr/>
        </p:nvCxnSpPr>
        <p:spPr>
          <a:xfrm>
            <a:off x="4953000" y="2498190"/>
            <a:ext cx="0" cy="51699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4"/>
            <a:endCxn id="15" idx="0"/>
          </p:cNvCxnSpPr>
          <p:nvPr/>
        </p:nvCxnSpPr>
        <p:spPr>
          <a:xfrm>
            <a:off x="4953000" y="1600200"/>
            <a:ext cx="0" cy="51699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5"/>
            <a:endCxn id="15" idx="1"/>
          </p:cNvCxnSpPr>
          <p:nvPr/>
        </p:nvCxnSpPr>
        <p:spPr>
          <a:xfrm>
            <a:off x="3601804" y="1544404"/>
            <a:ext cx="1216492" cy="6285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7"/>
            <a:endCxn id="13" idx="3"/>
          </p:cNvCxnSpPr>
          <p:nvPr/>
        </p:nvCxnSpPr>
        <p:spPr>
          <a:xfrm flipV="1">
            <a:off x="5087704" y="1544404"/>
            <a:ext cx="1216492" cy="6285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6"/>
            <a:endCxn id="13" idx="2"/>
          </p:cNvCxnSpPr>
          <p:nvPr/>
        </p:nvCxnSpPr>
        <p:spPr>
          <a:xfrm>
            <a:off x="5143500" y="1409700"/>
            <a:ext cx="11049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3" idx="4"/>
            <a:endCxn id="12" idx="0"/>
          </p:cNvCxnSpPr>
          <p:nvPr/>
        </p:nvCxnSpPr>
        <p:spPr>
          <a:xfrm>
            <a:off x="6438900" y="1600200"/>
            <a:ext cx="0" cy="141498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6"/>
            <a:endCxn id="12" idx="2"/>
          </p:cNvCxnSpPr>
          <p:nvPr/>
        </p:nvCxnSpPr>
        <p:spPr>
          <a:xfrm>
            <a:off x="5143500" y="3205680"/>
            <a:ext cx="11049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649710" y="15624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63604" y="2013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55550" y="26982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11367" y="16271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430557" y="260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81845" y="2233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41714" y="2913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89297" y="25390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420048" y="20609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90282" y="28828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41714" y="1108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09142" y="15690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45107" y="11043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531773" y="18236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92571" y="16060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1186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GB" dirty="0"/>
              <a:t>Max-flow/min-cut problems: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7367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Networks that carry data, water, oil, electricity, cars, etc.</a:t>
            </a:r>
          </a:p>
          <a:p>
            <a:pPr lvl="1"/>
            <a:r>
              <a:rPr lang="en-GB" dirty="0"/>
              <a:t>How to maximize usage?</a:t>
            </a:r>
          </a:p>
          <a:p>
            <a:pPr lvl="1"/>
            <a:r>
              <a:rPr lang="en-GB" dirty="0"/>
              <a:t>How to minimize cost?</a:t>
            </a:r>
          </a:p>
          <a:p>
            <a:pPr lvl="1"/>
            <a:r>
              <a:rPr lang="en-GB" dirty="0"/>
              <a:t>How to maximize reliability?</a:t>
            </a:r>
          </a:p>
          <a:p>
            <a:pPr lvl="1"/>
            <a:endParaRPr lang="en-GB" dirty="0"/>
          </a:p>
          <a:p>
            <a:r>
              <a:rPr lang="en-GB" dirty="0"/>
              <a:t>Multiple application domains:</a:t>
            </a:r>
          </a:p>
          <a:p>
            <a:pPr lvl="1"/>
            <a:r>
              <a:rPr lang="en-GB" dirty="0"/>
              <a:t>Computer networks</a:t>
            </a:r>
          </a:p>
          <a:p>
            <a:pPr lvl="1"/>
            <a:r>
              <a:rPr lang="en-GB" dirty="0"/>
              <a:t>Image processing</a:t>
            </a:r>
          </a:p>
          <a:p>
            <a:pPr lvl="1"/>
            <a:r>
              <a:rPr lang="en-GB" dirty="0"/>
              <a:t>Computational biology</a:t>
            </a:r>
          </a:p>
          <a:p>
            <a:pPr lvl="1"/>
            <a:r>
              <a:rPr lang="en-GB" dirty="0"/>
              <a:t>Airline scheduling</a:t>
            </a:r>
          </a:p>
          <a:p>
            <a:pPr lvl="1"/>
            <a:r>
              <a:rPr lang="en-GB" dirty="0"/>
              <a:t>Data mining</a:t>
            </a:r>
          </a:p>
          <a:p>
            <a:pPr lvl="1"/>
            <a:r>
              <a:rPr lang="en-GB" dirty="0"/>
              <a:t>Distributed computing</a:t>
            </a:r>
          </a:p>
          <a:p>
            <a:pPr lvl="1"/>
            <a:r>
              <a:rPr lang="en-GB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Max-flow problem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6402" y="1127125"/>
                <a:ext cx="8480398" cy="5654675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85000" lnSpcReduction="10000"/>
              </a:bodyPr>
              <a:lstStyle/>
              <a:p>
                <a:r>
                  <a:rPr lang="en-GB" sz="2400" b="1" dirty="0"/>
                  <a:t>Model: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A directed graph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GB" sz="2400" b="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Two special nodes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2400" dirty="0"/>
                  <a:t>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Capacities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on the edges.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GB" sz="2400" dirty="0"/>
              </a:p>
              <a:p>
                <a:pPr lvl="1"/>
                <a:endParaRPr lang="en-GB" sz="2400" dirty="0"/>
              </a:p>
              <a:p>
                <a:r>
                  <a:rPr lang="en-GB" sz="2400" b="1" dirty="0"/>
                  <a:t>Goal: </a:t>
                </a:r>
                <a:r>
                  <a:rPr lang="en-GB" sz="2400" dirty="0"/>
                  <a:t>assign a flow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/>
                  <a:t> to each edge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of the network satisfying: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0≤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 (edge capacity not exceeded)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For all nodes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 (except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), the flow entering the node</a:t>
                </a:r>
                <a:br>
                  <a:rPr lang="en-US" sz="2400" dirty="0"/>
                </a:br>
                <a:r>
                  <a:rPr lang="en-US" sz="2400" dirty="0"/>
                  <a:t>is equal to the flow exiting the node:</a:t>
                </a:r>
                <a:br>
                  <a:rPr lang="en-US" sz="2400" dirty="0"/>
                </a:br>
                <a:br>
                  <a:rPr lang="en-US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7"/>
                              </m:r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𝑤𝑢</m:t>
                            </m:r>
                          </m:sub>
                        </m:s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𝑢𝑧</m:t>
                                </m:r>
                              </m:sub>
                            </m:sSub>
                          </m:e>
                        </m:nary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</m:oMath>
                </a14:m>
                <a:endParaRPr lang="en-US" sz="24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GB" sz="2400" dirty="0"/>
              </a:p>
              <a:p>
                <a:pPr/>
                <a:r>
                  <a:rPr lang="en-GB" sz="2400" b="1" dirty="0"/>
                  <a:t>Size of a flow: </a:t>
                </a:r>
                <a:r>
                  <a:rPr lang="en-GB" sz="2400" dirty="0"/>
                  <a:t>total quantity sent from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(equal to the quantity leaving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):</a:t>
                </a:r>
                <a:br>
                  <a:rPr lang="en-US" sz="2400" dirty="0"/>
                </a:b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size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𝑠𝑢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br>
                  <a:rPr lang="en-US" sz="240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02" y="1127125"/>
                <a:ext cx="8480398" cy="5654675"/>
              </a:xfrm>
              <a:prstGeom prst="rect">
                <a:avLst/>
              </a:prstGeom>
              <a:blipFill>
                <a:blip r:embed="rId2"/>
                <a:stretch>
                  <a:fillRect l="-791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5638800" y="714375"/>
            <a:ext cx="3276600" cy="2041048"/>
            <a:chOff x="152400" y="1489545"/>
            <a:chExt cx="3276600" cy="2041048"/>
          </a:xfrm>
        </p:grpSpPr>
        <p:sp>
          <p:nvSpPr>
            <p:cNvPr id="81" name="Oval 80"/>
            <p:cNvSpPr/>
            <p:nvPr/>
          </p:nvSpPr>
          <p:spPr>
            <a:xfrm>
              <a:off x="10668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1066800" y="2362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10668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22860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31242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22860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1524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88" name="Straight Arrow Connector 87"/>
            <p:cNvCxnSpPr>
              <a:stCxn id="87" idx="6"/>
              <a:endCxn id="82" idx="2"/>
            </p:cNvCxnSpPr>
            <p:nvPr/>
          </p:nvCxnSpPr>
          <p:spPr>
            <a:xfrm>
              <a:off x="457200" y="2514600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2" idx="0"/>
              <a:endCxn id="81" idx="4"/>
            </p:cNvCxnSpPr>
            <p:nvPr/>
          </p:nvCxnSpPr>
          <p:spPr>
            <a:xfrm flipV="1">
              <a:off x="1219200" y="1905000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7"/>
              <a:endCxn id="81" idx="3"/>
            </p:cNvCxnSpPr>
            <p:nvPr/>
          </p:nvCxnSpPr>
          <p:spPr>
            <a:xfrm flipV="1">
              <a:off x="412563" y="1860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1" idx="6"/>
              <a:endCxn id="84" idx="2"/>
            </p:cNvCxnSpPr>
            <p:nvPr/>
          </p:nvCxnSpPr>
          <p:spPr>
            <a:xfrm>
              <a:off x="1371600" y="1752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4" idx="5"/>
              <a:endCxn id="85" idx="1"/>
            </p:cNvCxnSpPr>
            <p:nvPr/>
          </p:nvCxnSpPr>
          <p:spPr>
            <a:xfrm>
              <a:off x="2546163" y="1860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4" idx="3"/>
              <a:endCxn id="83" idx="7"/>
            </p:cNvCxnSpPr>
            <p:nvPr/>
          </p:nvCxnSpPr>
          <p:spPr>
            <a:xfrm flipH="1">
              <a:off x="1326963" y="1860363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2" idx="7"/>
            </p:cNvCxnSpPr>
            <p:nvPr/>
          </p:nvCxnSpPr>
          <p:spPr>
            <a:xfrm flipV="1">
              <a:off x="1326963" y="1818336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86" idx="7"/>
              <a:endCxn id="85" idx="3"/>
            </p:cNvCxnSpPr>
            <p:nvPr/>
          </p:nvCxnSpPr>
          <p:spPr>
            <a:xfrm flipV="1">
              <a:off x="2546163" y="2622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3" idx="6"/>
              <a:endCxn id="86" idx="2"/>
            </p:cNvCxnSpPr>
            <p:nvPr/>
          </p:nvCxnSpPr>
          <p:spPr>
            <a:xfrm>
              <a:off x="1371600" y="3276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4" idx="4"/>
              <a:endCxn id="86" idx="0"/>
            </p:cNvCxnSpPr>
            <p:nvPr/>
          </p:nvCxnSpPr>
          <p:spPr>
            <a:xfrm>
              <a:off x="2438400" y="1905000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7" idx="5"/>
              <a:endCxn id="83" idx="1"/>
            </p:cNvCxnSpPr>
            <p:nvPr/>
          </p:nvCxnSpPr>
          <p:spPr>
            <a:xfrm>
              <a:off x="412563" y="2622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575236" y="188615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82003" y="148954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33504" y="24563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72248" y="284313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673694" y="322281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6480" y="19050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55191" y="199905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822574" y="19049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735325" y="248005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385659" y="246847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822574" y="28046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11967" y="902006"/>
            <a:ext cx="2386669" cy="1657549"/>
            <a:chOff x="6111967" y="902006"/>
            <a:chExt cx="2386669" cy="1657549"/>
          </a:xfrm>
        </p:grpSpPr>
        <p:sp>
          <p:nvSpPr>
            <p:cNvPr id="7" name="TextBox 6"/>
            <p:cNvSpPr txBox="1"/>
            <p:nvPr/>
          </p:nvSpPr>
          <p:spPr>
            <a:xfrm>
              <a:off x="6138957" y="13007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53450" y="157838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81539" y="19114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83706" y="133741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11967" y="149591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86737" y="133296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61070" y="90200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50141" y="225177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5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222598" y="18336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5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693213" y="169330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72698" y="122144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0</a:t>
              </a:r>
            </a:p>
          </p:txBody>
        </p:sp>
      </p:grpSp>
      <p:sp>
        <p:nvSpPr>
          <p:cNvPr id="11" name="Freeform 10"/>
          <p:cNvSpPr/>
          <p:nvPr/>
        </p:nvSpPr>
        <p:spPr>
          <a:xfrm>
            <a:off x="6310859" y="824459"/>
            <a:ext cx="773146" cy="1551482"/>
          </a:xfrm>
          <a:custGeom>
            <a:avLst/>
            <a:gdLst>
              <a:gd name="connsiteX0" fmla="*/ 727023 w 796980"/>
              <a:gd name="connsiteY0" fmla="*/ 0 h 1551482"/>
              <a:gd name="connsiteX1" fmla="*/ 727023 w 796980"/>
              <a:gd name="connsiteY1" fmla="*/ 914400 h 1551482"/>
              <a:gd name="connsiteX2" fmla="*/ 0 w 796980"/>
              <a:gd name="connsiteY2" fmla="*/ 1551482 h 1551482"/>
              <a:gd name="connsiteX0" fmla="*/ 727023 w 773146"/>
              <a:gd name="connsiteY0" fmla="*/ 0 h 1551482"/>
              <a:gd name="connsiteX1" fmla="*/ 682053 w 773146"/>
              <a:gd name="connsiteY1" fmla="*/ 899410 h 1551482"/>
              <a:gd name="connsiteX2" fmla="*/ 0 w 773146"/>
              <a:gd name="connsiteY2" fmla="*/ 1551482 h 155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3146" h="1551482">
                <a:moveTo>
                  <a:pt x="727023" y="0"/>
                </a:moveTo>
                <a:cubicBezTo>
                  <a:pt x="787608" y="327910"/>
                  <a:pt x="803223" y="640830"/>
                  <a:pt x="682053" y="899410"/>
                </a:cubicBezTo>
                <a:cubicBezTo>
                  <a:pt x="560883" y="1157990"/>
                  <a:pt x="302926" y="1362231"/>
                  <a:pt x="0" y="1551482"/>
                </a:cubicBezTo>
              </a:path>
            </a:pathLst>
          </a:cu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0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63774" y="2632073"/>
            <a:ext cx="1905000" cy="208182"/>
            <a:chOff x="2963774" y="2490556"/>
            <a:chExt cx="1905000" cy="208182"/>
          </a:xfrm>
        </p:grpSpPr>
        <p:sp>
          <p:nvSpPr>
            <p:cNvPr id="33" name="Rectangle 32"/>
            <p:cNvSpPr/>
            <p:nvPr/>
          </p:nvSpPr>
          <p:spPr>
            <a:xfrm rot="19800000">
              <a:off x="2963774" y="2490556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rot="19800000">
              <a:off x="3001874" y="2556547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19800000">
              <a:off x="3039974" y="2622538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 rot="1800000">
            <a:off x="3034748" y="1761845"/>
            <a:ext cx="1828800" cy="152400"/>
            <a:chOff x="2743200" y="2362200"/>
            <a:chExt cx="1828800" cy="152400"/>
          </a:xfrm>
        </p:grpSpPr>
        <p:sp>
          <p:nvSpPr>
            <p:cNvPr id="37" name="Rectangle 36"/>
            <p:cNvSpPr/>
            <p:nvPr/>
          </p:nvSpPr>
          <p:spPr>
            <a:xfrm>
              <a:off x="2743200" y="2362200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43200" y="2438400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Max-flow problem: intuition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110076" y="1718857"/>
            <a:ext cx="1905000" cy="208182"/>
            <a:chOff x="1110076" y="1577340"/>
            <a:chExt cx="1905000" cy="208182"/>
          </a:xfrm>
        </p:grpSpPr>
        <p:sp>
          <p:nvSpPr>
            <p:cNvPr id="12" name="Rectangle 11"/>
            <p:cNvSpPr/>
            <p:nvPr/>
          </p:nvSpPr>
          <p:spPr>
            <a:xfrm rot="19800000">
              <a:off x="1110076" y="1577340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9800000">
              <a:off x="1148176" y="1643331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9800000">
              <a:off x="1186276" y="1709322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62676" y="1379722"/>
            <a:ext cx="228600" cy="1828800"/>
            <a:chOff x="2862676" y="1238205"/>
            <a:chExt cx="228600" cy="1828800"/>
          </a:xfrm>
        </p:grpSpPr>
        <p:sp>
          <p:nvSpPr>
            <p:cNvPr id="15" name="Rectangle 14"/>
            <p:cNvSpPr/>
            <p:nvPr/>
          </p:nvSpPr>
          <p:spPr>
            <a:xfrm rot="5400000">
              <a:off x="2138776" y="2114505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2062576" y="2114505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1986376" y="2114505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1800000">
            <a:off x="1224376" y="2769159"/>
            <a:ext cx="1828800" cy="152400"/>
            <a:chOff x="2743200" y="2362200"/>
            <a:chExt cx="1828800" cy="152400"/>
          </a:xfrm>
        </p:grpSpPr>
        <p:sp>
          <p:nvSpPr>
            <p:cNvPr id="23" name="Rectangle 22"/>
            <p:cNvSpPr/>
            <p:nvPr/>
          </p:nvSpPr>
          <p:spPr>
            <a:xfrm>
              <a:off x="2743200" y="2362200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43200" y="2438400"/>
              <a:ext cx="1828800" cy="76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>
            <a:off x="2771193" y="2055395"/>
            <a:ext cx="0" cy="45720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800000">
            <a:off x="3504363" y="1930923"/>
            <a:ext cx="462376" cy="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800000">
            <a:off x="1982037" y="2692923"/>
            <a:ext cx="462376" cy="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9800000" flipV="1">
            <a:off x="1968898" y="1982949"/>
            <a:ext cx="462376" cy="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9800000" flipV="1">
            <a:off x="3500661" y="2602303"/>
            <a:ext cx="462376" cy="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38800" y="1447800"/>
            <a:ext cx="278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Find an augmenting path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38274" y="2819400"/>
            <a:ext cx="402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An augmenting path may reverse</a:t>
            </a:r>
            <a:br>
              <a:rPr lang="en-US" sz="2000" dirty="0"/>
            </a:br>
            <a:r>
              <a:rPr lang="en-US" sz="2000" dirty="0"/>
              <a:t>some of the flow previously assigned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143000" y="1693625"/>
            <a:ext cx="1905000" cy="208182"/>
            <a:chOff x="1110076" y="1577340"/>
            <a:chExt cx="1905000" cy="208182"/>
          </a:xfrm>
          <a:solidFill>
            <a:srgbClr val="FF0000"/>
          </a:solidFill>
        </p:grpSpPr>
        <p:sp>
          <p:nvSpPr>
            <p:cNvPr id="88" name="Rectangle 87"/>
            <p:cNvSpPr/>
            <p:nvPr/>
          </p:nvSpPr>
          <p:spPr>
            <a:xfrm rot="19800000">
              <a:off x="1110076" y="157734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19800000">
              <a:off x="1148176" y="1643331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9800000">
              <a:off x="1186276" y="1709322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60088" y="1407830"/>
            <a:ext cx="228600" cy="1828800"/>
            <a:chOff x="2862676" y="1238205"/>
            <a:chExt cx="228600" cy="1828800"/>
          </a:xfrm>
          <a:solidFill>
            <a:srgbClr val="FF0000"/>
          </a:solidFill>
        </p:grpSpPr>
        <p:sp>
          <p:nvSpPr>
            <p:cNvPr id="92" name="Rectangle 91"/>
            <p:cNvSpPr/>
            <p:nvPr/>
          </p:nvSpPr>
          <p:spPr>
            <a:xfrm rot="5400000">
              <a:off x="2138776" y="2114505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 rot="5400000">
              <a:off x="2062576" y="2114505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 rot="5400000">
              <a:off x="1986376" y="2114505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962922" y="2629483"/>
            <a:ext cx="1905000" cy="208182"/>
            <a:chOff x="2963774" y="2490556"/>
            <a:chExt cx="1905000" cy="208182"/>
          </a:xfrm>
          <a:solidFill>
            <a:srgbClr val="FF0000"/>
          </a:solidFill>
        </p:grpSpPr>
        <p:sp>
          <p:nvSpPr>
            <p:cNvPr id="99" name="Rectangle 98"/>
            <p:cNvSpPr/>
            <p:nvPr/>
          </p:nvSpPr>
          <p:spPr>
            <a:xfrm rot="19800000">
              <a:off x="2963774" y="2490556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19800000">
              <a:off x="3001874" y="2556547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9800000">
              <a:off x="3039974" y="2622538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 rot="1800000">
            <a:off x="2908898" y="1688661"/>
            <a:ext cx="1828800" cy="152400"/>
            <a:chOff x="2743200" y="2362200"/>
            <a:chExt cx="1828800" cy="152400"/>
          </a:xfrm>
          <a:solidFill>
            <a:srgbClr val="FF0000"/>
          </a:solidFill>
        </p:grpSpPr>
        <p:sp>
          <p:nvSpPr>
            <p:cNvPr id="103" name="Rectangle 102"/>
            <p:cNvSpPr/>
            <p:nvPr/>
          </p:nvSpPr>
          <p:spPr>
            <a:xfrm>
              <a:off x="2743200" y="236220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43200" y="243840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 rot="5400000">
            <a:off x="2093573" y="2193741"/>
            <a:ext cx="1828800" cy="152400"/>
            <a:chOff x="2743200" y="2362200"/>
            <a:chExt cx="1828800" cy="152400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2743200" y="236220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43200" y="243840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 rot="1800000">
            <a:off x="1177546" y="2737314"/>
            <a:ext cx="1828800" cy="152400"/>
            <a:chOff x="2743200" y="2362200"/>
            <a:chExt cx="1828800" cy="152400"/>
          </a:xfrm>
          <a:solidFill>
            <a:srgbClr val="FF0000"/>
          </a:solidFill>
        </p:grpSpPr>
        <p:sp>
          <p:nvSpPr>
            <p:cNvPr id="109" name="Rectangle 108"/>
            <p:cNvSpPr/>
            <p:nvPr/>
          </p:nvSpPr>
          <p:spPr>
            <a:xfrm>
              <a:off x="2743200" y="236220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743200" y="2438400"/>
              <a:ext cx="1828800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938238" y="2055395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748376" y="2955741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05131" y="2064726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48376" y="1208317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33400" y="4800424"/>
            <a:ext cx="2743200" cy="827493"/>
            <a:chOff x="533400" y="4430307"/>
            <a:chExt cx="2743200" cy="827493"/>
          </a:xfrm>
        </p:grpSpPr>
        <p:sp>
          <p:nvSpPr>
            <p:cNvPr id="10" name="Rectangle 9"/>
            <p:cNvSpPr/>
            <p:nvPr/>
          </p:nvSpPr>
          <p:spPr>
            <a:xfrm>
              <a:off x="533400" y="47244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43200" y="47244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066800" y="4826377"/>
              <a:ext cx="1676400" cy="143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702797" y="4430307"/>
                  <a:ext cx="40440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797" y="4430307"/>
                  <a:ext cx="404406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1066800" y="5491266"/>
            <a:ext cx="1676400" cy="461665"/>
            <a:chOff x="1066800" y="5121149"/>
            <a:chExt cx="1676400" cy="461665"/>
          </a:xfrm>
        </p:grpSpPr>
        <p:cxnSp>
          <p:nvCxnSpPr>
            <p:cNvPr id="112" name="Straight Arrow Connector 111"/>
            <p:cNvCxnSpPr/>
            <p:nvPr/>
          </p:nvCxnSpPr>
          <p:spPr>
            <a:xfrm>
              <a:off x="1066800" y="5180162"/>
              <a:ext cx="1676400" cy="143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1693243" y="5121149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3243" y="5121149"/>
                  <a:ext cx="423514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6019800" y="4760172"/>
            <a:ext cx="2743200" cy="1259628"/>
            <a:chOff x="6019800" y="4390055"/>
            <a:chExt cx="2743200" cy="1259628"/>
          </a:xfrm>
        </p:grpSpPr>
        <p:sp>
          <p:nvSpPr>
            <p:cNvPr id="113" name="Rectangle 112"/>
            <p:cNvSpPr/>
            <p:nvPr/>
          </p:nvSpPr>
          <p:spPr>
            <a:xfrm>
              <a:off x="6019800" y="4723024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8229600" y="4723024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6553200" y="4825001"/>
              <a:ext cx="1676400" cy="143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Box 115"/>
                <p:cNvSpPr txBox="1"/>
                <p:nvPr/>
              </p:nvSpPr>
              <p:spPr>
                <a:xfrm>
                  <a:off x="6916687" y="4390055"/>
                  <a:ext cx="9494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6" name="TextBox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6687" y="4390055"/>
                  <a:ext cx="949427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7" name="Straight Arrow Connector 116"/>
            <p:cNvCxnSpPr/>
            <p:nvPr/>
          </p:nvCxnSpPr>
          <p:spPr>
            <a:xfrm>
              <a:off x="6553200" y="5178786"/>
              <a:ext cx="1676400" cy="143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/>
                <p:cNvSpPr txBox="1"/>
                <p:nvPr/>
              </p:nvSpPr>
              <p:spPr>
                <a:xfrm>
                  <a:off x="7175123" y="5188018"/>
                  <a:ext cx="432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9" name="TextBox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5123" y="5188018"/>
                  <a:ext cx="432554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2817" r="-1408"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3640086" y="4752986"/>
            <a:ext cx="2049267" cy="898975"/>
            <a:chOff x="3640086" y="4382869"/>
            <a:chExt cx="2049267" cy="898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750468" y="4382869"/>
                  <a:ext cx="183274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FF0000"/>
                      </a:solidFill>
                    </a:rPr>
                    <a:t>After augmenting</a:t>
                  </a:r>
                  <a:br>
                    <a:rPr lang="en-US" dirty="0">
                      <a:solidFill>
                        <a:srgbClr val="FF0000"/>
                      </a:solidFill>
                    </a:rPr>
                  </a:br>
                  <a:r>
                    <a:rPr lang="en-US" dirty="0">
                      <a:solidFill>
                        <a:srgbClr val="FF0000"/>
                      </a:solidFill>
                    </a:rPr>
                    <a:t>flow by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0468" y="4382869"/>
                  <a:ext cx="1832746" cy="646331"/>
                </a:xfrm>
                <a:prstGeom prst="rect">
                  <a:avLst/>
                </a:prstGeom>
                <a:blipFill>
                  <a:blip r:embed="rId6"/>
                  <a:stretch>
                    <a:fillRect l="-2658" t="-5660" r="-2990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Right Arrow 46"/>
            <p:cNvSpPr/>
            <p:nvPr/>
          </p:nvSpPr>
          <p:spPr>
            <a:xfrm>
              <a:off x="3640086" y="4989724"/>
              <a:ext cx="2049267" cy="29212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43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Augmenting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800" y="742950"/>
            <a:ext cx="3276600" cy="2041048"/>
            <a:chOff x="152400" y="1489545"/>
            <a:chExt cx="3276600" cy="2041048"/>
          </a:xfrm>
        </p:grpSpPr>
        <p:sp>
          <p:nvSpPr>
            <p:cNvPr id="8" name="Oval 7"/>
            <p:cNvSpPr/>
            <p:nvPr/>
          </p:nvSpPr>
          <p:spPr>
            <a:xfrm>
              <a:off x="10668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66800" y="2362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2860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860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5" name="Straight Arrow Connector 14"/>
            <p:cNvCxnSpPr>
              <a:stCxn id="14" idx="6"/>
              <a:endCxn id="9" idx="2"/>
            </p:cNvCxnSpPr>
            <p:nvPr/>
          </p:nvCxnSpPr>
          <p:spPr>
            <a:xfrm>
              <a:off x="457200" y="2514600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8" idx="4"/>
            </p:cNvCxnSpPr>
            <p:nvPr/>
          </p:nvCxnSpPr>
          <p:spPr>
            <a:xfrm flipV="1">
              <a:off x="1219200" y="1905000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7"/>
              <a:endCxn id="8" idx="3"/>
            </p:cNvCxnSpPr>
            <p:nvPr/>
          </p:nvCxnSpPr>
          <p:spPr>
            <a:xfrm flipV="1">
              <a:off x="412563" y="1860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6"/>
              <a:endCxn id="11" idx="2"/>
            </p:cNvCxnSpPr>
            <p:nvPr/>
          </p:nvCxnSpPr>
          <p:spPr>
            <a:xfrm>
              <a:off x="1371600" y="1752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5"/>
              <a:endCxn id="12" idx="1"/>
            </p:cNvCxnSpPr>
            <p:nvPr/>
          </p:nvCxnSpPr>
          <p:spPr>
            <a:xfrm>
              <a:off x="2546163" y="1860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3"/>
              <a:endCxn id="10" idx="7"/>
            </p:cNvCxnSpPr>
            <p:nvPr/>
          </p:nvCxnSpPr>
          <p:spPr>
            <a:xfrm flipH="1">
              <a:off x="1326963" y="1860363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7"/>
            </p:cNvCxnSpPr>
            <p:nvPr/>
          </p:nvCxnSpPr>
          <p:spPr>
            <a:xfrm flipV="1">
              <a:off x="1326963" y="1818336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3" idx="7"/>
              <a:endCxn id="12" idx="3"/>
            </p:cNvCxnSpPr>
            <p:nvPr/>
          </p:nvCxnSpPr>
          <p:spPr>
            <a:xfrm flipV="1">
              <a:off x="2546163" y="2622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" idx="6"/>
              <a:endCxn id="13" idx="2"/>
            </p:cNvCxnSpPr>
            <p:nvPr/>
          </p:nvCxnSpPr>
          <p:spPr>
            <a:xfrm>
              <a:off x="1371600" y="3276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4"/>
              <a:endCxn id="13" idx="0"/>
            </p:cNvCxnSpPr>
            <p:nvPr/>
          </p:nvCxnSpPr>
          <p:spPr>
            <a:xfrm>
              <a:off x="2438400" y="1905000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5"/>
              <a:endCxn id="10" idx="1"/>
            </p:cNvCxnSpPr>
            <p:nvPr/>
          </p:nvCxnSpPr>
          <p:spPr>
            <a:xfrm>
              <a:off x="412563" y="2622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5236" y="188615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82003" y="148954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3504" y="24563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2248" y="284313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73694" y="322281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76480" y="19050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55191" y="199905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22574" y="19049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35325" y="248005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08144" y="246847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22574" y="28046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105400" y="745841"/>
            <a:ext cx="3276600" cy="2366691"/>
            <a:chOff x="685800" y="3620163"/>
            <a:chExt cx="3276600" cy="2366691"/>
          </a:xfrm>
        </p:grpSpPr>
        <p:cxnSp>
          <p:nvCxnSpPr>
            <p:cNvPr id="48" name="Straight Arrow Connector 47"/>
            <p:cNvCxnSpPr>
              <a:stCxn id="38" idx="6"/>
              <a:endCxn id="41" idx="2"/>
            </p:cNvCxnSpPr>
            <p:nvPr/>
          </p:nvCxnSpPr>
          <p:spPr>
            <a:xfrm>
              <a:off x="1905000" y="3883218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9" idx="7"/>
            </p:cNvCxnSpPr>
            <p:nvPr/>
          </p:nvCxnSpPr>
          <p:spPr>
            <a:xfrm flipV="1">
              <a:off x="1860363" y="3948954"/>
              <a:ext cx="969501" cy="58850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9" idx="0"/>
              <a:endCxn id="38" idx="4"/>
            </p:cNvCxnSpPr>
            <p:nvPr/>
          </p:nvCxnSpPr>
          <p:spPr>
            <a:xfrm flipV="1">
              <a:off x="1752600" y="4035618"/>
              <a:ext cx="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688591" y="41296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cxnSp>
          <p:nvCxnSpPr>
            <p:cNvPr id="45" name="Straight Arrow Connector 44"/>
            <p:cNvCxnSpPr>
              <a:stCxn id="44" idx="6"/>
              <a:endCxn id="39" idx="2"/>
            </p:cNvCxnSpPr>
            <p:nvPr/>
          </p:nvCxnSpPr>
          <p:spPr>
            <a:xfrm>
              <a:off x="990600" y="4645218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1600200" y="373081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1600200" y="449281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1600200" y="525481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685800" y="449281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49" name="Straight Arrow Connector 48"/>
            <p:cNvCxnSpPr>
              <a:stCxn id="41" idx="5"/>
              <a:endCxn id="42" idx="1"/>
            </p:cNvCxnSpPr>
            <p:nvPr/>
          </p:nvCxnSpPr>
          <p:spPr>
            <a:xfrm>
              <a:off x="3079563" y="3990981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3" idx="7"/>
              <a:endCxn id="42" idx="3"/>
            </p:cNvCxnSpPr>
            <p:nvPr/>
          </p:nvCxnSpPr>
          <p:spPr>
            <a:xfrm flipV="1">
              <a:off x="3079563" y="4752981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1" idx="4"/>
              <a:endCxn id="43" idx="0"/>
            </p:cNvCxnSpPr>
            <p:nvPr/>
          </p:nvCxnSpPr>
          <p:spPr>
            <a:xfrm>
              <a:off x="2971800" y="4035618"/>
              <a:ext cx="0" cy="1219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215403" y="362016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66904" y="458694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09880" y="403561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55974" y="403561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41544" y="459909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55974" y="493525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37597" y="5617522"/>
              <a:ext cx="6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Flow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657600" y="449281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2819400" y="373081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2819400" y="525481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85800" y="3943995"/>
            <a:ext cx="3276600" cy="2456805"/>
            <a:chOff x="5105400" y="3714854"/>
            <a:chExt cx="3276600" cy="2456805"/>
          </a:xfrm>
        </p:grpSpPr>
        <p:sp>
          <p:nvSpPr>
            <p:cNvPr id="68" name="Oval 67"/>
            <p:cNvSpPr/>
            <p:nvPr/>
          </p:nvSpPr>
          <p:spPr>
            <a:xfrm>
              <a:off x="6019800" y="371485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6019800" y="447685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7239000" y="371485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82" name="Straight Arrow Connector 81"/>
            <p:cNvCxnSpPr>
              <a:stCxn id="73" idx="7"/>
              <a:endCxn id="72" idx="3"/>
            </p:cNvCxnSpPr>
            <p:nvPr/>
          </p:nvCxnSpPr>
          <p:spPr>
            <a:xfrm flipV="1">
              <a:off x="7499163" y="4737017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0" idx="6"/>
              <a:endCxn id="73" idx="2"/>
            </p:cNvCxnSpPr>
            <p:nvPr/>
          </p:nvCxnSpPr>
          <p:spPr>
            <a:xfrm>
              <a:off x="6324600" y="5391254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4" idx="5"/>
              <a:endCxn id="70" idx="1"/>
            </p:cNvCxnSpPr>
            <p:nvPr/>
          </p:nvCxnSpPr>
          <p:spPr>
            <a:xfrm>
              <a:off x="5365563" y="4737017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525248" y="495778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26694" y="533747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775574" y="491929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947517" y="5802327"/>
              <a:ext cx="1810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Augmenting path</a:t>
              </a: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6019800" y="523885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8077200" y="4476854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7239000" y="523885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5105400" y="4476854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09600" y="3288268"/>
                <a:ext cx="7912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Given a flow, an </a:t>
                </a:r>
                <a:r>
                  <a:rPr lang="en-GB" b="1" i="1" dirty="0"/>
                  <a:t>augmenting path</a:t>
                </a:r>
                <a:r>
                  <a:rPr lang="en-GB" dirty="0"/>
                  <a:t> represents a feasible additional flow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288268"/>
                <a:ext cx="7912807" cy="369332"/>
              </a:xfrm>
              <a:prstGeom prst="rect">
                <a:avLst/>
              </a:prstGeom>
              <a:blipFill>
                <a:blip r:embed="rId2"/>
                <a:stretch>
                  <a:fillRect l="-616" t="-8197" r="-38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" name="Group 132"/>
          <p:cNvGrpSpPr/>
          <p:nvPr/>
        </p:nvGrpSpPr>
        <p:grpSpPr>
          <a:xfrm>
            <a:off x="5105400" y="3819479"/>
            <a:ext cx="3276600" cy="2581321"/>
            <a:chOff x="5105400" y="3819479"/>
            <a:chExt cx="3276600" cy="2581321"/>
          </a:xfrm>
        </p:grpSpPr>
        <p:cxnSp>
          <p:nvCxnSpPr>
            <p:cNvPr id="125" name="Straight Arrow Connector 124"/>
            <p:cNvCxnSpPr>
              <a:stCxn id="110" idx="6"/>
              <a:endCxn id="124" idx="2"/>
            </p:cNvCxnSpPr>
            <p:nvPr/>
          </p:nvCxnSpPr>
          <p:spPr>
            <a:xfrm>
              <a:off x="6324600" y="5606534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8" idx="6"/>
              <a:endCxn id="123" idx="2"/>
            </p:cNvCxnSpPr>
            <p:nvPr/>
          </p:nvCxnSpPr>
          <p:spPr>
            <a:xfrm>
              <a:off x="6324600" y="4082534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109" idx="7"/>
            </p:cNvCxnSpPr>
            <p:nvPr/>
          </p:nvCxnSpPr>
          <p:spPr>
            <a:xfrm flipV="1">
              <a:off x="6279963" y="4148270"/>
              <a:ext cx="969501" cy="58850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09" idx="0"/>
              <a:endCxn id="108" idx="4"/>
            </p:cNvCxnSpPr>
            <p:nvPr/>
          </p:nvCxnSpPr>
          <p:spPr>
            <a:xfrm flipV="1">
              <a:off x="6172200" y="4234934"/>
              <a:ext cx="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6108191" y="432898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cxnSp>
          <p:nvCxnSpPr>
            <p:cNvPr id="107" name="Straight Arrow Connector 106"/>
            <p:cNvCxnSpPr>
              <a:stCxn id="111" idx="6"/>
              <a:endCxn id="109" idx="2"/>
            </p:cNvCxnSpPr>
            <p:nvPr/>
          </p:nvCxnSpPr>
          <p:spPr>
            <a:xfrm>
              <a:off x="5410200" y="4844534"/>
              <a:ext cx="6096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6019800" y="393013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6019800" y="469213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0" name="Oval 109"/>
            <p:cNvSpPr/>
            <p:nvPr/>
          </p:nvSpPr>
          <p:spPr>
            <a:xfrm>
              <a:off x="6019800" y="545413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5105400" y="4692134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12" name="Straight Arrow Connector 111"/>
            <p:cNvCxnSpPr>
              <a:stCxn id="123" idx="5"/>
              <a:endCxn id="122" idx="1"/>
            </p:cNvCxnSpPr>
            <p:nvPr/>
          </p:nvCxnSpPr>
          <p:spPr>
            <a:xfrm>
              <a:off x="7499163" y="4190297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24" idx="7"/>
              <a:endCxn id="122" idx="3"/>
            </p:cNvCxnSpPr>
            <p:nvPr/>
          </p:nvCxnSpPr>
          <p:spPr>
            <a:xfrm flipV="1">
              <a:off x="7499163" y="4952297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23" idx="4"/>
              <a:endCxn id="124" idx="0"/>
            </p:cNvCxnSpPr>
            <p:nvPr/>
          </p:nvCxnSpPr>
          <p:spPr>
            <a:xfrm>
              <a:off x="7391400" y="4234934"/>
              <a:ext cx="0" cy="1219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6635003" y="381947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86504" y="478626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529480" y="423493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775574" y="423493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2</a:t>
              </a:r>
              <a:endParaRPr lang="en-US" sz="1400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361144" y="479840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75574" y="513457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372973" y="6031468"/>
              <a:ext cx="1075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New flow</a:t>
              </a:r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8077200" y="4692134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3" name="Oval 122"/>
            <p:cNvSpPr/>
            <p:nvPr/>
          </p:nvSpPr>
          <p:spPr>
            <a:xfrm>
              <a:off x="7239000" y="393013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4" name="Oval 123"/>
            <p:cNvSpPr/>
            <p:nvPr/>
          </p:nvSpPr>
          <p:spPr>
            <a:xfrm>
              <a:off x="7239000" y="545413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29400" y="55596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cxnSp>
          <p:nvCxnSpPr>
            <p:cNvPr id="129" name="Straight Arrow Connector 128"/>
            <p:cNvCxnSpPr>
              <a:stCxn id="111" idx="5"/>
              <a:endCxn id="110" idx="1"/>
            </p:cNvCxnSpPr>
            <p:nvPr/>
          </p:nvCxnSpPr>
          <p:spPr>
            <a:xfrm>
              <a:off x="5365563" y="4952297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5515162" y="51786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8467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Augmenting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742950"/>
            <a:ext cx="3276600" cy="2041048"/>
            <a:chOff x="152400" y="1489545"/>
            <a:chExt cx="3276600" cy="2041048"/>
          </a:xfrm>
        </p:grpSpPr>
        <p:sp>
          <p:nvSpPr>
            <p:cNvPr id="8" name="Oval 7"/>
            <p:cNvSpPr/>
            <p:nvPr/>
          </p:nvSpPr>
          <p:spPr>
            <a:xfrm>
              <a:off x="10668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66800" y="2362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2860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860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5" name="Straight Arrow Connector 14"/>
            <p:cNvCxnSpPr>
              <a:stCxn id="14" idx="6"/>
              <a:endCxn id="9" idx="2"/>
            </p:cNvCxnSpPr>
            <p:nvPr/>
          </p:nvCxnSpPr>
          <p:spPr>
            <a:xfrm>
              <a:off x="457200" y="2514600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8" idx="4"/>
            </p:cNvCxnSpPr>
            <p:nvPr/>
          </p:nvCxnSpPr>
          <p:spPr>
            <a:xfrm flipV="1">
              <a:off x="1219200" y="1905000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7"/>
              <a:endCxn id="8" idx="3"/>
            </p:cNvCxnSpPr>
            <p:nvPr/>
          </p:nvCxnSpPr>
          <p:spPr>
            <a:xfrm flipV="1">
              <a:off x="412563" y="1860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6"/>
              <a:endCxn id="11" idx="2"/>
            </p:cNvCxnSpPr>
            <p:nvPr/>
          </p:nvCxnSpPr>
          <p:spPr>
            <a:xfrm>
              <a:off x="1371600" y="1752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5"/>
              <a:endCxn id="12" idx="1"/>
            </p:cNvCxnSpPr>
            <p:nvPr/>
          </p:nvCxnSpPr>
          <p:spPr>
            <a:xfrm>
              <a:off x="2546163" y="1860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3"/>
              <a:endCxn id="10" idx="7"/>
            </p:cNvCxnSpPr>
            <p:nvPr/>
          </p:nvCxnSpPr>
          <p:spPr>
            <a:xfrm flipH="1">
              <a:off x="1326963" y="1860363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7"/>
            </p:cNvCxnSpPr>
            <p:nvPr/>
          </p:nvCxnSpPr>
          <p:spPr>
            <a:xfrm flipV="1">
              <a:off x="1326963" y="1818336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3" idx="7"/>
              <a:endCxn id="12" idx="3"/>
            </p:cNvCxnSpPr>
            <p:nvPr/>
          </p:nvCxnSpPr>
          <p:spPr>
            <a:xfrm flipV="1">
              <a:off x="2546163" y="2622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" idx="6"/>
              <a:endCxn id="13" idx="2"/>
            </p:cNvCxnSpPr>
            <p:nvPr/>
          </p:nvCxnSpPr>
          <p:spPr>
            <a:xfrm>
              <a:off x="1371600" y="3276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4"/>
              <a:endCxn id="13" idx="0"/>
            </p:cNvCxnSpPr>
            <p:nvPr/>
          </p:nvCxnSpPr>
          <p:spPr>
            <a:xfrm>
              <a:off x="2438400" y="1905000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5"/>
              <a:endCxn id="10" idx="1"/>
            </p:cNvCxnSpPr>
            <p:nvPr/>
          </p:nvCxnSpPr>
          <p:spPr>
            <a:xfrm>
              <a:off x="412563" y="2622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5236" y="188615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82003" y="148954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3504" y="24563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2248" y="284313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73694" y="322281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76480" y="19050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55191" y="199905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22574" y="19049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35325" y="248005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08144" y="246847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22574" y="28046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718342" y="3135868"/>
            <a:ext cx="5710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/>
              <a:t>Augmenting paths </a:t>
            </a:r>
            <a:r>
              <a:rPr lang="en-GB" dirty="0"/>
              <a:t>can have </a:t>
            </a:r>
            <a:r>
              <a:rPr lang="en-GB" i="1" dirty="0"/>
              <a:t>forward</a:t>
            </a:r>
            <a:r>
              <a:rPr lang="en-GB" dirty="0"/>
              <a:t> and </a:t>
            </a:r>
            <a:r>
              <a:rPr lang="en-GB" i="1" dirty="0"/>
              <a:t>backward</a:t>
            </a:r>
            <a:r>
              <a:rPr lang="en-GB" dirty="0"/>
              <a:t> edges.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410200" y="751490"/>
            <a:ext cx="3276600" cy="2350532"/>
            <a:chOff x="828675" y="3657600"/>
            <a:chExt cx="3276600" cy="2350532"/>
          </a:xfrm>
        </p:grpSpPr>
        <p:sp>
          <p:nvSpPr>
            <p:cNvPr id="97" name="TextBox 96"/>
            <p:cNvSpPr txBox="1"/>
            <p:nvPr/>
          </p:nvSpPr>
          <p:spPr>
            <a:xfrm>
              <a:off x="2037597" y="5638800"/>
              <a:ext cx="6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Flow</a:t>
              </a:r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1743075" y="4515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87" name="Straight Arrow Connector 86"/>
            <p:cNvCxnSpPr>
              <a:stCxn id="86" idx="7"/>
              <a:endCxn id="77" idx="3"/>
            </p:cNvCxnSpPr>
            <p:nvPr/>
          </p:nvCxnSpPr>
          <p:spPr>
            <a:xfrm flipV="1">
              <a:off x="1088838" y="4013861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80" idx="3"/>
              <a:endCxn id="79" idx="7"/>
            </p:cNvCxnSpPr>
            <p:nvPr/>
          </p:nvCxnSpPr>
          <p:spPr>
            <a:xfrm flipH="1">
              <a:off x="2003238" y="4013861"/>
              <a:ext cx="1003674" cy="1308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4" idx="7"/>
              <a:endCxn id="81" idx="3"/>
            </p:cNvCxnSpPr>
            <p:nvPr/>
          </p:nvCxnSpPr>
          <p:spPr>
            <a:xfrm flipV="1">
              <a:off x="3222438" y="4775861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79" idx="6"/>
              <a:endCxn id="84" idx="2"/>
            </p:cNvCxnSpPr>
            <p:nvPr/>
          </p:nvCxnSpPr>
          <p:spPr>
            <a:xfrm>
              <a:off x="2047875" y="5430098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1251511" y="403965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49969" y="53763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411600" y="46335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498849" y="495813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cxnSp>
          <p:nvCxnSpPr>
            <p:cNvPr id="103" name="Straight Arrow Connector 102"/>
            <p:cNvCxnSpPr>
              <a:stCxn id="77" idx="6"/>
              <a:endCxn id="80" idx="2"/>
            </p:cNvCxnSpPr>
            <p:nvPr/>
          </p:nvCxnSpPr>
          <p:spPr>
            <a:xfrm>
              <a:off x="2047875" y="3906098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352261" y="36576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105" name="Straight Arrow Connector 104"/>
            <p:cNvCxnSpPr>
              <a:stCxn id="80" idx="4"/>
              <a:endCxn id="84" idx="0"/>
            </p:cNvCxnSpPr>
            <p:nvPr/>
          </p:nvCxnSpPr>
          <p:spPr>
            <a:xfrm>
              <a:off x="3114675" y="4058498"/>
              <a:ext cx="0" cy="1219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076762" y="46312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cxnSp>
          <p:nvCxnSpPr>
            <p:cNvPr id="107" name="Straight Arrow Connector 106"/>
            <p:cNvCxnSpPr>
              <a:stCxn id="86" idx="5"/>
              <a:endCxn id="79" idx="1"/>
            </p:cNvCxnSpPr>
            <p:nvPr/>
          </p:nvCxnSpPr>
          <p:spPr>
            <a:xfrm>
              <a:off x="1088838" y="4775861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1229248" y="499607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3</a:t>
              </a:r>
              <a:endParaRPr lang="en-US" sz="1400" b="1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962275" y="5277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2962275" y="3753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3800475" y="4515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1743075" y="3753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1743075" y="5277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828675" y="4515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410200" y="3821668"/>
            <a:ext cx="3276600" cy="2502932"/>
            <a:chOff x="5410200" y="3821668"/>
            <a:chExt cx="3276600" cy="2502932"/>
          </a:xfrm>
        </p:grpSpPr>
        <p:sp>
          <p:nvSpPr>
            <p:cNvPr id="147" name="TextBox 146"/>
            <p:cNvSpPr txBox="1"/>
            <p:nvPr/>
          </p:nvSpPr>
          <p:spPr>
            <a:xfrm>
              <a:off x="6477000" y="5955268"/>
              <a:ext cx="1075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New flow</a:t>
              </a:r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6324600" y="4679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149" name="Straight Arrow Connector 148"/>
            <p:cNvCxnSpPr>
              <a:stCxn id="168" idx="7"/>
              <a:endCxn id="166" idx="3"/>
            </p:cNvCxnSpPr>
            <p:nvPr/>
          </p:nvCxnSpPr>
          <p:spPr>
            <a:xfrm flipV="1">
              <a:off x="5670363" y="4177929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164" idx="3"/>
              <a:endCxn id="167" idx="7"/>
            </p:cNvCxnSpPr>
            <p:nvPr/>
          </p:nvCxnSpPr>
          <p:spPr>
            <a:xfrm flipH="1">
              <a:off x="6584763" y="4177929"/>
              <a:ext cx="1003674" cy="1308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63" idx="7"/>
              <a:endCxn id="165" idx="3"/>
            </p:cNvCxnSpPr>
            <p:nvPr/>
          </p:nvCxnSpPr>
          <p:spPr>
            <a:xfrm flipV="1">
              <a:off x="7803963" y="4939929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67" idx="6"/>
              <a:endCxn id="163" idx="2"/>
            </p:cNvCxnSpPr>
            <p:nvPr/>
          </p:nvCxnSpPr>
          <p:spPr>
            <a:xfrm>
              <a:off x="6629400" y="5594166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5833036" y="420371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931494" y="554038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93125" y="479762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8080374" y="512220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cxnSp>
          <p:nvCxnSpPr>
            <p:cNvPr id="157" name="Straight Arrow Connector 156"/>
            <p:cNvCxnSpPr>
              <a:stCxn id="166" idx="6"/>
              <a:endCxn id="164" idx="2"/>
            </p:cNvCxnSpPr>
            <p:nvPr/>
          </p:nvCxnSpPr>
          <p:spPr>
            <a:xfrm>
              <a:off x="6629400" y="4070166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6933786" y="382166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159" name="Straight Arrow Connector 158"/>
            <p:cNvCxnSpPr>
              <a:stCxn id="164" idx="5"/>
              <a:endCxn id="165" idx="1"/>
            </p:cNvCxnSpPr>
            <p:nvPr/>
          </p:nvCxnSpPr>
          <p:spPr>
            <a:xfrm>
              <a:off x="7803963" y="4177929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8050782" y="42120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cxnSp>
          <p:nvCxnSpPr>
            <p:cNvPr id="161" name="Straight Arrow Connector 160"/>
            <p:cNvCxnSpPr>
              <a:stCxn id="168" idx="5"/>
              <a:endCxn id="167" idx="1"/>
            </p:cNvCxnSpPr>
            <p:nvPr/>
          </p:nvCxnSpPr>
          <p:spPr>
            <a:xfrm>
              <a:off x="5670363" y="4939929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5810773" y="516014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7543800" y="5441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64" name="Oval 163"/>
            <p:cNvSpPr/>
            <p:nvPr/>
          </p:nvSpPr>
          <p:spPr>
            <a:xfrm>
              <a:off x="7543800" y="3917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5" name="Oval 164"/>
            <p:cNvSpPr/>
            <p:nvPr/>
          </p:nvSpPr>
          <p:spPr>
            <a:xfrm>
              <a:off x="8382000" y="4679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66" name="Oval 165"/>
            <p:cNvSpPr/>
            <p:nvPr/>
          </p:nvSpPr>
          <p:spPr>
            <a:xfrm>
              <a:off x="6324600" y="3917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7" name="Oval 166"/>
            <p:cNvSpPr/>
            <p:nvPr/>
          </p:nvSpPr>
          <p:spPr>
            <a:xfrm>
              <a:off x="6324600" y="5441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8" name="Oval 167"/>
            <p:cNvSpPr/>
            <p:nvPr/>
          </p:nvSpPr>
          <p:spPr>
            <a:xfrm>
              <a:off x="5410200" y="4679766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38200" y="3930364"/>
            <a:ext cx="3276600" cy="2394236"/>
            <a:chOff x="838200" y="3930364"/>
            <a:chExt cx="3276600" cy="2394236"/>
          </a:xfrm>
        </p:grpSpPr>
        <p:sp>
          <p:nvSpPr>
            <p:cNvPr id="98" name="TextBox 97"/>
            <p:cNvSpPr txBox="1"/>
            <p:nvPr/>
          </p:nvSpPr>
          <p:spPr>
            <a:xfrm>
              <a:off x="1383053" y="5955268"/>
              <a:ext cx="1810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Augmenting path</a:t>
              </a:r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1752600" y="3930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3" name="Oval 112"/>
            <p:cNvSpPr/>
            <p:nvPr/>
          </p:nvSpPr>
          <p:spPr>
            <a:xfrm>
              <a:off x="1752600" y="4692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117" name="Straight Arrow Connector 116"/>
            <p:cNvCxnSpPr>
              <a:stCxn id="144" idx="5"/>
              <a:endCxn id="145" idx="1"/>
            </p:cNvCxnSpPr>
            <p:nvPr/>
          </p:nvCxnSpPr>
          <p:spPr>
            <a:xfrm>
              <a:off x="3231963" y="4190527"/>
              <a:ext cx="6226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42" idx="6"/>
              <a:endCxn id="139" idx="2"/>
            </p:cNvCxnSpPr>
            <p:nvPr/>
          </p:nvCxnSpPr>
          <p:spPr>
            <a:xfrm>
              <a:off x="2057400" y="5606764"/>
              <a:ext cx="9144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44" idx="4"/>
              <a:endCxn id="139" idx="0"/>
            </p:cNvCxnSpPr>
            <p:nvPr/>
          </p:nvCxnSpPr>
          <p:spPr>
            <a:xfrm>
              <a:off x="3124200" y="4235164"/>
              <a:ext cx="0" cy="121920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41" idx="5"/>
              <a:endCxn id="142" idx="1"/>
            </p:cNvCxnSpPr>
            <p:nvPr/>
          </p:nvCxnSpPr>
          <p:spPr>
            <a:xfrm>
              <a:off x="1098363" y="4952527"/>
              <a:ext cx="698874" cy="5464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258048" y="517329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384694" y="555298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508374" y="423516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1</a:t>
              </a:r>
              <a:endParaRPr lang="en-US" sz="1400" b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093944" y="479863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2971800" y="5454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1" name="Oval 140"/>
            <p:cNvSpPr/>
            <p:nvPr/>
          </p:nvSpPr>
          <p:spPr>
            <a:xfrm>
              <a:off x="838200" y="4692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42" name="Oval 141"/>
            <p:cNvSpPr/>
            <p:nvPr/>
          </p:nvSpPr>
          <p:spPr>
            <a:xfrm>
              <a:off x="1752600" y="5454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2971800" y="3930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45" name="Oval 144"/>
            <p:cNvSpPr/>
            <p:nvPr/>
          </p:nvSpPr>
          <p:spPr>
            <a:xfrm>
              <a:off x="3810000" y="4692364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2430603" y="4685858"/>
              <a:ext cx="11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B050"/>
                  </a:solidFill>
                </a:rPr>
                <a:t>backward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211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Augmenting paths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GB" sz="2400" dirty="0"/>
                  <a:t>Given a flow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, an augmenting path is a directed path from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, which consists of edges from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, but not necessarily in the same direction. Each of these edges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satisfies exactly one of the following two conditions:</a:t>
                </a:r>
              </a:p>
              <a:p>
                <a:endParaRPr lang="en-GB" sz="2400" dirty="0"/>
              </a:p>
              <a:p>
                <a:pPr algn="just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is in the same direction as in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 (forward) and</a:t>
                </a:r>
                <a:br>
                  <a:rPr lang="en-US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/>
                  <a:t>. The difference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/>
                  <a:t> is called the </a:t>
                </a:r>
                <a:r>
                  <a:rPr lang="en-US" sz="2400" i="1" dirty="0"/>
                  <a:t>slack</a:t>
                </a:r>
                <a:r>
                  <a:rPr lang="en-US" sz="2400" dirty="0"/>
                  <a:t> of the edge.</a:t>
                </a:r>
              </a:p>
              <a:p>
                <a:endParaRPr lang="en-GB" sz="2400" dirty="0"/>
              </a:p>
              <a:p>
                <a:pPr algn="just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is in the opposite direction (backward)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. It represents the fact that some flow can be borrowed from the current flow.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  <a:blipFill>
                <a:blip r:embed="rId2"/>
                <a:stretch>
                  <a:fillRect l="-1111" t="-901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8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Residual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 Maxflow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33700" y="980834"/>
            <a:ext cx="3276600" cy="2041048"/>
            <a:chOff x="152400" y="1489545"/>
            <a:chExt cx="3276600" cy="2041048"/>
          </a:xfrm>
        </p:grpSpPr>
        <p:sp>
          <p:nvSpPr>
            <p:cNvPr id="8" name="Oval 7"/>
            <p:cNvSpPr/>
            <p:nvPr/>
          </p:nvSpPr>
          <p:spPr>
            <a:xfrm>
              <a:off x="10668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66800" y="2362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286000" y="160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86000" y="3124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" y="2362200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5" name="Straight Arrow Connector 14"/>
            <p:cNvCxnSpPr>
              <a:stCxn id="14" idx="6"/>
              <a:endCxn id="9" idx="2"/>
            </p:cNvCxnSpPr>
            <p:nvPr/>
          </p:nvCxnSpPr>
          <p:spPr>
            <a:xfrm>
              <a:off x="457200" y="2514600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  <a:endCxn id="8" idx="4"/>
            </p:cNvCxnSpPr>
            <p:nvPr/>
          </p:nvCxnSpPr>
          <p:spPr>
            <a:xfrm flipV="1">
              <a:off x="1219200" y="1905000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7"/>
              <a:endCxn id="8" idx="3"/>
            </p:cNvCxnSpPr>
            <p:nvPr/>
          </p:nvCxnSpPr>
          <p:spPr>
            <a:xfrm flipV="1">
              <a:off x="412563" y="1860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6"/>
              <a:endCxn id="11" idx="2"/>
            </p:cNvCxnSpPr>
            <p:nvPr/>
          </p:nvCxnSpPr>
          <p:spPr>
            <a:xfrm>
              <a:off x="1371600" y="1752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5"/>
              <a:endCxn id="12" idx="1"/>
            </p:cNvCxnSpPr>
            <p:nvPr/>
          </p:nvCxnSpPr>
          <p:spPr>
            <a:xfrm>
              <a:off x="2546163" y="1860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3"/>
              <a:endCxn id="10" idx="7"/>
            </p:cNvCxnSpPr>
            <p:nvPr/>
          </p:nvCxnSpPr>
          <p:spPr>
            <a:xfrm flipH="1">
              <a:off x="1326963" y="1860363"/>
              <a:ext cx="1003674" cy="1308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7"/>
            </p:cNvCxnSpPr>
            <p:nvPr/>
          </p:nvCxnSpPr>
          <p:spPr>
            <a:xfrm flipV="1">
              <a:off x="1326963" y="1818336"/>
              <a:ext cx="969501" cy="58850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3" idx="7"/>
              <a:endCxn id="12" idx="3"/>
            </p:cNvCxnSpPr>
            <p:nvPr/>
          </p:nvCxnSpPr>
          <p:spPr>
            <a:xfrm flipV="1">
              <a:off x="2546163" y="2622363"/>
              <a:ext cx="6226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" idx="6"/>
              <a:endCxn id="13" idx="2"/>
            </p:cNvCxnSpPr>
            <p:nvPr/>
          </p:nvCxnSpPr>
          <p:spPr>
            <a:xfrm>
              <a:off x="1371600" y="3276600"/>
              <a:ext cx="914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4"/>
              <a:endCxn id="13" idx="0"/>
            </p:cNvCxnSpPr>
            <p:nvPr/>
          </p:nvCxnSpPr>
          <p:spPr>
            <a:xfrm>
              <a:off x="2438400" y="1905000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5"/>
              <a:endCxn id="10" idx="1"/>
            </p:cNvCxnSpPr>
            <p:nvPr/>
          </p:nvCxnSpPr>
          <p:spPr>
            <a:xfrm>
              <a:off x="412563" y="2622363"/>
              <a:ext cx="698874" cy="546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5236" y="188615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82003" y="148954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3504" y="24563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2248" y="284313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4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73694" y="322281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76480" y="19050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55191" y="199905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22574" y="19049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3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35325" y="248005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08144" y="246847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22574" y="280463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5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3980" y="3796353"/>
            <a:ext cx="3276600" cy="2350532"/>
            <a:chOff x="828675" y="3657600"/>
            <a:chExt cx="3276600" cy="2350532"/>
          </a:xfrm>
        </p:grpSpPr>
        <p:sp>
          <p:nvSpPr>
            <p:cNvPr id="38" name="TextBox 37"/>
            <p:cNvSpPr txBox="1"/>
            <p:nvPr/>
          </p:nvSpPr>
          <p:spPr>
            <a:xfrm>
              <a:off x="2177803" y="5638800"/>
              <a:ext cx="629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Flow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743075" y="4515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40" name="Straight Arrow Connector 39"/>
            <p:cNvCxnSpPr>
              <a:stCxn id="59" idx="7"/>
              <a:endCxn id="57" idx="3"/>
            </p:cNvCxnSpPr>
            <p:nvPr/>
          </p:nvCxnSpPr>
          <p:spPr>
            <a:xfrm flipV="1">
              <a:off x="1088838" y="4013861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5" idx="3"/>
              <a:endCxn id="58" idx="7"/>
            </p:cNvCxnSpPr>
            <p:nvPr/>
          </p:nvCxnSpPr>
          <p:spPr>
            <a:xfrm flipH="1">
              <a:off x="2003238" y="4013861"/>
              <a:ext cx="1003674" cy="1308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4" idx="7"/>
              <a:endCxn id="56" idx="3"/>
            </p:cNvCxnSpPr>
            <p:nvPr/>
          </p:nvCxnSpPr>
          <p:spPr>
            <a:xfrm flipV="1">
              <a:off x="3222438" y="4775861"/>
              <a:ext cx="6226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58" idx="6"/>
              <a:endCxn id="54" idx="2"/>
            </p:cNvCxnSpPr>
            <p:nvPr/>
          </p:nvCxnSpPr>
          <p:spPr>
            <a:xfrm>
              <a:off x="2047875" y="5430098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251511" y="403965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49969" y="537631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4</a:t>
              </a:r>
              <a:endParaRPr lang="en-US" sz="14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411600" y="46335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98849" y="4958136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5</a:t>
              </a:r>
              <a:endParaRPr lang="en-US" sz="1400" b="1" dirty="0"/>
            </a:p>
          </p:txBody>
        </p:sp>
        <p:cxnSp>
          <p:nvCxnSpPr>
            <p:cNvPr id="48" name="Straight Arrow Connector 47"/>
            <p:cNvCxnSpPr>
              <a:stCxn id="57" idx="6"/>
              <a:endCxn id="55" idx="2"/>
            </p:cNvCxnSpPr>
            <p:nvPr/>
          </p:nvCxnSpPr>
          <p:spPr>
            <a:xfrm>
              <a:off x="2047875" y="3906098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352261" y="36576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2</a:t>
              </a:r>
            </a:p>
          </p:txBody>
        </p:sp>
        <p:cxnSp>
          <p:nvCxnSpPr>
            <p:cNvPr id="50" name="Straight Arrow Connector 49"/>
            <p:cNvCxnSpPr>
              <a:stCxn id="55" idx="4"/>
              <a:endCxn id="54" idx="0"/>
            </p:cNvCxnSpPr>
            <p:nvPr/>
          </p:nvCxnSpPr>
          <p:spPr>
            <a:xfrm>
              <a:off x="3114675" y="4058498"/>
              <a:ext cx="0" cy="12192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076762" y="46312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1</a:t>
              </a:r>
            </a:p>
          </p:txBody>
        </p:sp>
        <p:cxnSp>
          <p:nvCxnSpPr>
            <p:cNvPr id="52" name="Straight Arrow Connector 51"/>
            <p:cNvCxnSpPr>
              <a:stCxn id="59" idx="5"/>
              <a:endCxn id="58" idx="1"/>
            </p:cNvCxnSpPr>
            <p:nvPr/>
          </p:nvCxnSpPr>
          <p:spPr>
            <a:xfrm>
              <a:off x="1088838" y="4775861"/>
              <a:ext cx="698874" cy="54647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229248" y="499607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3</a:t>
              </a:r>
              <a:endParaRPr lang="en-US" sz="1400" b="1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962275" y="5277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2962275" y="3753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3800475" y="4515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1743075" y="3753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1743075" y="5277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9" name="Oval 58"/>
            <p:cNvSpPr/>
            <p:nvPr/>
          </p:nvSpPr>
          <p:spPr>
            <a:xfrm>
              <a:off x="828675" y="4515698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</a:t>
              </a:r>
            </a:p>
          </p:txBody>
        </p:sp>
      </p:grpSp>
      <p:cxnSp>
        <p:nvCxnSpPr>
          <p:cNvPr id="62" name="Straight Arrow Connector 61"/>
          <p:cNvCxnSpPr>
            <a:stCxn id="63" idx="6"/>
            <a:endCxn id="95" idx="2"/>
          </p:cNvCxnSpPr>
          <p:nvPr/>
        </p:nvCxnSpPr>
        <p:spPr>
          <a:xfrm>
            <a:off x="6445745" y="4012583"/>
            <a:ext cx="914400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140945" y="3860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4" name="Oval 63"/>
          <p:cNvSpPr/>
          <p:nvPr/>
        </p:nvSpPr>
        <p:spPr>
          <a:xfrm>
            <a:off x="6140945" y="4622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65" name="Straight Arrow Connector 64"/>
          <p:cNvCxnSpPr>
            <a:stCxn id="92" idx="6"/>
            <a:endCxn id="64" idx="2"/>
          </p:cNvCxnSpPr>
          <p:nvPr/>
        </p:nvCxnSpPr>
        <p:spPr>
          <a:xfrm>
            <a:off x="5531345" y="4774583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0"/>
            <a:endCxn id="63" idx="4"/>
          </p:cNvCxnSpPr>
          <p:nvPr/>
        </p:nvCxnSpPr>
        <p:spPr>
          <a:xfrm flipV="1">
            <a:off x="6293345" y="4164983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92" idx="7"/>
            <a:endCxn id="63" idx="3"/>
          </p:cNvCxnSpPr>
          <p:nvPr/>
        </p:nvCxnSpPr>
        <p:spPr>
          <a:xfrm flipV="1">
            <a:off x="5486708" y="4120346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95" idx="5"/>
            <a:endCxn id="96" idx="1"/>
          </p:cNvCxnSpPr>
          <p:nvPr/>
        </p:nvCxnSpPr>
        <p:spPr>
          <a:xfrm>
            <a:off x="7620308" y="4120346"/>
            <a:ext cx="6226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95" idx="3"/>
            <a:endCxn id="93" idx="7"/>
          </p:cNvCxnSpPr>
          <p:nvPr/>
        </p:nvCxnSpPr>
        <p:spPr>
          <a:xfrm flipH="1">
            <a:off x="6401108" y="4120346"/>
            <a:ext cx="1003674" cy="13084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4" idx="7"/>
          </p:cNvCxnSpPr>
          <p:nvPr/>
        </p:nvCxnSpPr>
        <p:spPr>
          <a:xfrm flipV="1">
            <a:off x="6401108" y="4078319"/>
            <a:ext cx="969501" cy="5885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0" idx="7"/>
            <a:endCxn id="96" idx="3"/>
          </p:cNvCxnSpPr>
          <p:nvPr/>
        </p:nvCxnSpPr>
        <p:spPr>
          <a:xfrm flipV="1">
            <a:off x="7620308" y="4882346"/>
            <a:ext cx="6226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93" idx="6"/>
            <a:endCxn id="90" idx="2"/>
          </p:cNvCxnSpPr>
          <p:nvPr/>
        </p:nvCxnSpPr>
        <p:spPr>
          <a:xfrm>
            <a:off x="6445745" y="5536583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95" idx="4"/>
            <a:endCxn id="90" idx="0"/>
          </p:cNvCxnSpPr>
          <p:nvPr/>
        </p:nvCxnSpPr>
        <p:spPr>
          <a:xfrm>
            <a:off x="7512545" y="4164983"/>
            <a:ext cx="0" cy="121920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92" idx="5"/>
            <a:endCxn id="93" idx="1"/>
          </p:cNvCxnSpPr>
          <p:nvPr/>
        </p:nvCxnSpPr>
        <p:spPr>
          <a:xfrm>
            <a:off x="5486708" y="4882346"/>
            <a:ext cx="698874" cy="54647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787872" y="42951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1</a:t>
            </a:r>
            <a:endParaRPr lang="en-US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756148" y="37495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07649" y="471631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46393" y="510311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1</a:t>
            </a:r>
            <a:endParaRPr 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6815079" y="54827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1</a:t>
            </a:r>
            <a:endParaRPr lang="en-US" sz="1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650625" y="41649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229336" y="425903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896719" y="416498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809470" y="474004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482289" y="47284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96719" y="506462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5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5432547" y="4061382"/>
            <a:ext cx="6988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596807" y="40873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443503" y="5471262"/>
            <a:ext cx="914400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814109" y="52212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4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360145" y="5384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5529289" y="4836900"/>
            <a:ext cx="698874" cy="54647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5226545" y="4622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3" name="Oval 92"/>
          <p:cNvSpPr/>
          <p:nvPr/>
        </p:nvSpPr>
        <p:spPr>
          <a:xfrm>
            <a:off x="6140945" y="5384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830533" y="491530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3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7360145" y="3860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6" name="Oval 95"/>
          <p:cNvSpPr/>
          <p:nvPr/>
        </p:nvSpPr>
        <p:spPr>
          <a:xfrm>
            <a:off x="8198345" y="462218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152900" y="3021882"/>
            <a:ext cx="76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Graph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828921" y="5879068"/>
            <a:ext cx="156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Residual graph</a:t>
            </a:r>
            <a:endParaRPr lang="en-US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7741706" y="5940528"/>
            <a:ext cx="1042375" cy="338554"/>
            <a:chOff x="7032186" y="2044981"/>
            <a:chExt cx="1042375" cy="338554"/>
          </a:xfrm>
        </p:grpSpPr>
        <p:cxnSp>
          <p:nvCxnSpPr>
            <p:cNvPr id="101" name="Straight Arrow Connector 100"/>
            <p:cNvCxnSpPr/>
            <p:nvPr/>
          </p:nvCxnSpPr>
          <p:spPr>
            <a:xfrm flipH="1">
              <a:off x="7032186" y="2354623"/>
              <a:ext cx="100255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7085508" y="2044981"/>
              <a:ext cx="9890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00B050"/>
                  </a:solidFill>
                </a:rPr>
                <a:t>backward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741706" y="5652484"/>
            <a:ext cx="1002552" cy="338554"/>
            <a:chOff x="7034825" y="2889561"/>
            <a:chExt cx="1002552" cy="338554"/>
          </a:xfrm>
        </p:grpSpPr>
        <p:cxnSp>
          <p:nvCxnSpPr>
            <p:cNvPr id="105" name="Straight Arrow Connector 104"/>
            <p:cNvCxnSpPr/>
            <p:nvPr/>
          </p:nvCxnSpPr>
          <p:spPr>
            <a:xfrm flipH="1">
              <a:off x="7034825" y="3171488"/>
              <a:ext cx="10025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111070" y="2889561"/>
              <a:ext cx="844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forward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055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12040</TotalTime>
  <Words>1933</Words>
  <Application>Microsoft Office PowerPoint</Application>
  <PresentationFormat>On-screen Show (4:3)</PresentationFormat>
  <Paragraphs>691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Consolas</vt:lpstr>
      <vt:lpstr>Courier New</vt:lpstr>
      <vt:lpstr>Office Theme</vt:lpstr>
      <vt:lpstr>Graphs: Maximum Flows</vt:lpstr>
      <vt:lpstr>Max-flow/min-cut problems</vt:lpstr>
      <vt:lpstr>Max-flow/min-cut problems: applications</vt:lpstr>
      <vt:lpstr>Max-flow problem</vt:lpstr>
      <vt:lpstr>Max-flow problem: intuition</vt:lpstr>
      <vt:lpstr>Augmenting paths</vt:lpstr>
      <vt:lpstr>Augmenting paths</vt:lpstr>
      <vt:lpstr>Augmenting paths</vt:lpstr>
      <vt:lpstr>Residual graph</vt:lpstr>
      <vt:lpstr>Ford-Fulkerson algorithm: example</vt:lpstr>
      <vt:lpstr>Ford-Fulkerson algorithm: example</vt:lpstr>
      <vt:lpstr>Ford-Fulkerson algorithm</vt:lpstr>
      <vt:lpstr>Ford-Fulkerson algorithm: complexity</vt:lpstr>
      <vt:lpstr>Max-flow problem</vt:lpstr>
      <vt:lpstr>Min-cut algorithm</vt:lpstr>
      <vt:lpstr>Bipartite matching</vt:lpstr>
      <vt:lpstr>Bipartite matching</vt:lpstr>
      <vt:lpstr>Extensions of Max-Flow</vt:lpstr>
      <vt:lpstr>exercises</vt:lpstr>
      <vt:lpstr>Flow network (from [DVP2008])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1772</cp:revision>
  <dcterms:created xsi:type="dcterms:W3CDTF">2006-08-16T00:00:00Z</dcterms:created>
  <dcterms:modified xsi:type="dcterms:W3CDTF">2024-04-29T05:23:03Z</dcterms:modified>
</cp:coreProperties>
</file>