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607" r:id="rId2"/>
    <p:sldId id="700" r:id="rId3"/>
    <p:sldId id="701" r:id="rId4"/>
    <p:sldId id="612" r:id="rId5"/>
    <p:sldId id="637" r:id="rId6"/>
    <p:sldId id="636" r:id="rId7"/>
    <p:sldId id="638" r:id="rId8"/>
    <p:sldId id="639" r:id="rId9"/>
    <p:sldId id="677" r:id="rId10"/>
    <p:sldId id="689" r:id="rId11"/>
    <p:sldId id="685" r:id="rId12"/>
    <p:sldId id="686" r:id="rId13"/>
    <p:sldId id="642" r:id="rId14"/>
    <p:sldId id="641" r:id="rId15"/>
    <p:sldId id="676" r:id="rId16"/>
    <p:sldId id="643" r:id="rId17"/>
    <p:sldId id="644" r:id="rId18"/>
    <p:sldId id="645" r:id="rId19"/>
    <p:sldId id="695" r:id="rId20"/>
    <p:sldId id="646" r:id="rId21"/>
    <p:sldId id="648" r:id="rId22"/>
    <p:sldId id="675" r:id="rId23"/>
    <p:sldId id="682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CC00"/>
    <a:srgbClr val="33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76" autoAdjust="0"/>
  </p:normalViewPr>
  <p:slideViewPr>
    <p:cSldViewPr>
      <p:cViewPr varScale="1">
        <p:scale>
          <a:sx n="103" d="100"/>
          <a:sy n="103" d="100"/>
        </p:scale>
        <p:origin x="1830" y="138"/>
      </p:cViewPr>
      <p:guideLst>
        <p:guide orient="horz" pos="3936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9C85-7208-4140-9A1B-482E74B6EC7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C07-3E7E-4F0E-9FCA-027EE472E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38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AA3D3F-CA47-4B9D-B6BA-678D85410C0A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DACB01-8BF2-4713-B06A-211A8CE39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C9D8F-313B-4C0E-A642-9DB8A7C737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3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276600"/>
            <a:ext cx="8229600" cy="3124200"/>
          </a:xfrm>
        </p:spPr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Dept. CS, UPC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73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5" Type="http://schemas.openxmlformats.org/officeDocument/2006/relationships/image" Target="../media/image134.png"/><Relationship Id="rId4" Type="http://schemas.openxmlformats.org/officeDocument/2006/relationships/image" Target="../media/image1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7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1.png"/><Relationship Id="rId18" Type="http://schemas.openxmlformats.org/officeDocument/2006/relationships/image" Target="../media/image146.png"/><Relationship Id="rId26" Type="http://schemas.openxmlformats.org/officeDocument/2006/relationships/image" Target="../media/image154.png"/><Relationship Id="rId3" Type="http://schemas.openxmlformats.org/officeDocument/2006/relationships/image" Target="../media/image1310.png"/><Relationship Id="rId21" Type="http://schemas.openxmlformats.org/officeDocument/2006/relationships/image" Target="../media/image149.png"/><Relationship Id="rId34" Type="http://schemas.openxmlformats.org/officeDocument/2006/relationships/image" Target="../media/image81.png"/><Relationship Id="rId7" Type="http://schemas.openxmlformats.org/officeDocument/2006/relationships/image" Target="../media/image1350.png"/><Relationship Id="rId12" Type="http://schemas.openxmlformats.org/officeDocument/2006/relationships/image" Target="../media/image140.png"/><Relationship Id="rId17" Type="http://schemas.openxmlformats.org/officeDocument/2006/relationships/image" Target="../media/image145.png"/><Relationship Id="rId25" Type="http://schemas.openxmlformats.org/officeDocument/2006/relationships/image" Target="../media/image153.png"/><Relationship Id="rId33" Type="http://schemas.openxmlformats.org/officeDocument/2006/relationships/image" Target="../media/image161.png"/><Relationship Id="rId2" Type="http://schemas.openxmlformats.org/officeDocument/2006/relationships/image" Target="../media/image1300.png"/><Relationship Id="rId16" Type="http://schemas.openxmlformats.org/officeDocument/2006/relationships/image" Target="../media/image144.png"/><Relationship Id="rId20" Type="http://schemas.openxmlformats.org/officeDocument/2006/relationships/image" Target="../media/image148.png"/><Relationship Id="rId29" Type="http://schemas.openxmlformats.org/officeDocument/2006/relationships/image" Target="../media/image15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40.png"/><Relationship Id="rId11" Type="http://schemas.openxmlformats.org/officeDocument/2006/relationships/image" Target="../media/image139.png"/><Relationship Id="rId24" Type="http://schemas.openxmlformats.org/officeDocument/2006/relationships/image" Target="../media/image152.png"/><Relationship Id="rId32" Type="http://schemas.openxmlformats.org/officeDocument/2006/relationships/image" Target="../media/image160.png"/><Relationship Id="rId5" Type="http://schemas.openxmlformats.org/officeDocument/2006/relationships/image" Target="../media/image1330.png"/><Relationship Id="rId15" Type="http://schemas.openxmlformats.org/officeDocument/2006/relationships/image" Target="../media/image143.png"/><Relationship Id="rId23" Type="http://schemas.openxmlformats.org/officeDocument/2006/relationships/image" Target="../media/image151.png"/><Relationship Id="rId28" Type="http://schemas.openxmlformats.org/officeDocument/2006/relationships/image" Target="../media/image156.png"/><Relationship Id="rId10" Type="http://schemas.openxmlformats.org/officeDocument/2006/relationships/image" Target="../media/image138.png"/><Relationship Id="rId19" Type="http://schemas.openxmlformats.org/officeDocument/2006/relationships/image" Target="../media/image147.png"/><Relationship Id="rId31" Type="http://schemas.openxmlformats.org/officeDocument/2006/relationships/image" Target="../media/image159.png"/><Relationship Id="rId4" Type="http://schemas.openxmlformats.org/officeDocument/2006/relationships/image" Target="../media/image1320.png"/><Relationship Id="rId9" Type="http://schemas.openxmlformats.org/officeDocument/2006/relationships/image" Target="../media/image137.png"/><Relationship Id="rId14" Type="http://schemas.openxmlformats.org/officeDocument/2006/relationships/image" Target="../media/image142.png"/><Relationship Id="rId22" Type="http://schemas.openxmlformats.org/officeDocument/2006/relationships/image" Target="../media/image150.png"/><Relationship Id="rId27" Type="http://schemas.openxmlformats.org/officeDocument/2006/relationships/image" Target="../media/image155.png"/><Relationship Id="rId30" Type="http://schemas.openxmlformats.org/officeDocument/2006/relationships/image" Target="../media/image158.png"/><Relationship Id="rId8" Type="http://schemas.openxmlformats.org/officeDocument/2006/relationships/image" Target="../media/image136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1.png"/><Relationship Id="rId7" Type="http://schemas.openxmlformats.org/officeDocument/2006/relationships/image" Target="../media/image14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javatpoint.com/applications-of-minimum-spanning-tree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image" Target="../media/image18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178.png"/><Relationship Id="rId18" Type="http://schemas.openxmlformats.org/officeDocument/2006/relationships/image" Target="../media/image183.png"/><Relationship Id="rId26" Type="http://schemas.openxmlformats.org/officeDocument/2006/relationships/image" Target="../media/image191.png"/><Relationship Id="rId3" Type="http://schemas.openxmlformats.org/officeDocument/2006/relationships/image" Target="../media/image168.png"/><Relationship Id="rId21" Type="http://schemas.openxmlformats.org/officeDocument/2006/relationships/image" Target="../media/image186.png"/><Relationship Id="rId7" Type="http://schemas.openxmlformats.org/officeDocument/2006/relationships/image" Target="../media/image172.png"/><Relationship Id="rId12" Type="http://schemas.openxmlformats.org/officeDocument/2006/relationships/image" Target="../media/image177.png"/><Relationship Id="rId17" Type="http://schemas.openxmlformats.org/officeDocument/2006/relationships/image" Target="../media/image182.png"/><Relationship Id="rId25" Type="http://schemas.openxmlformats.org/officeDocument/2006/relationships/image" Target="../media/image190.png"/><Relationship Id="rId2" Type="http://schemas.openxmlformats.org/officeDocument/2006/relationships/image" Target="../media/image19.png"/><Relationship Id="rId16" Type="http://schemas.openxmlformats.org/officeDocument/2006/relationships/image" Target="../media/image181.png"/><Relationship Id="rId20" Type="http://schemas.openxmlformats.org/officeDocument/2006/relationships/image" Target="../media/image185.png"/><Relationship Id="rId29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.png"/><Relationship Id="rId11" Type="http://schemas.openxmlformats.org/officeDocument/2006/relationships/image" Target="../media/image176.png"/><Relationship Id="rId24" Type="http://schemas.openxmlformats.org/officeDocument/2006/relationships/image" Target="../media/image189.png"/><Relationship Id="rId5" Type="http://schemas.openxmlformats.org/officeDocument/2006/relationships/image" Target="../media/image170.png"/><Relationship Id="rId15" Type="http://schemas.openxmlformats.org/officeDocument/2006/relationships/image" Target="../media/image180.png"/><Relationship Id="rId23" Type="http://schemas.openxmlformats.org/officeDocument/2006/relationships/image" Target="../media/image188.png"/><Relationship Id="rId28" Type="http://schemas.openxmlformats.org/officeDocument/2006/relationships/image" Target="../media/image193.png"/><Relationship Id="rId10" Type="http://schemas.openxmlformats.org/officeDocument/2006/relationships/image" Target="../media/image175.png"/><Relationship Id="rId19" Type="http://schemas.openxmlformats.org/officeDocument/2006/relationships/image" Target="../media/image184.png"/><Relationship Id="rId4" Type="http://schemas.openxmlformats.org/officeDocument/2006/relationships/image" Target="../media/image169.png"/><Relationship Id="rId9" Type="http://schemas.openxmlformats.org/officeDocument/2006/relationships/image" Target="../media/image174.png"/><Relationship Id="rId14" Type="http://schemas.openxmlformats.org/officeDocument/2006/relationships/image" Target="../media/image179.png"/><Relationship Id="rId22" Type="http://schemas.openxmlformats.org/officeDocument/2006/relationships/image" Target="../media/image187.png"/><Relationship Id="rId27" Type="http://schemas.openxmlformats.org/officeDocument/2006/relationships/image" Target="../media/image192.png"/><Relationship Id="rId30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javatpoint.com/applications-of-minimum-spanning-tree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6.png"/><Relationship Id="rId2" Type="http://schemas.openxmlformats.org/officeDocument/2006/relationships/image" Target="../media/image12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0.png"/><Relationship Id="rId2" Type="http://schemas.openxmlformats.org/officeDocument/2006/relationships/image" Target="../media/image12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50.png"/><Relationship Id="rId4" Type="http://schemas.openxmlformats.org/officeDocument/2006/relationships/image" Target="../media/image12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>
                <a:solidFill>
                  <a:srgbClr val="0000FF"/>
                </a:solidFill>
              </a:rPr>
              <a:t>Graphs:</a:t>
            </a:r>
            <a:br>
              <a:rPr lang="en-GB" i="1" dirty="0">
                <a:solidFill>
                  <a:srgbClr val="0000FF"/>
                </a:solidFill>
              </a:rPr>
            </a:br>
            <a:r>
              <a:rPr lang="en-GB" i="1" dirty="0">
                <a:solidFill>
                  <a:srgbClr val="0000FF"/>
                </a:solidFill>
              </a:rPr>
              <a:t>Minimum Spanning Trees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Cortadella and Jordi Petit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Department of Computer Science</a:t>
            </a:r>
          </a:p>
        </p:txBody>
      </p:sp>
      <p:pic>
        <p:nvPicPr>
          <p:cNvPr id="1026" name="Picture 2" descr="Logo UPC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4290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52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133600" y="4472352"/>
            <a:ext cx="1219200" cy="518748"/>
            <a:chOff x="2133600" y="4472352"/>
            <a:chExt cx="1219200" cy="518748"/>
          </a:xfrm>
        </p:grpSpPr>
        <p:cxnSp>
          <p:nvCxnSpPr>
            <p:cNvPr id="35" name="Straight Connector 34"/>
            <p:cNvCxnSpPr>
              <a:stCxn id="42" idx="6"/>
              <a:endCxn id="44" idx="6"/>
            </p:cNvCxnSpPr>
            <p:nvPr/>
          </p:nvCxnSpPr>
          <p:spPr>
            <a:xfrm flipV="1">
              <a:off x="2133600" y="4533900"/>
              <a:ext cx="1219200" cy="4572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514600" y="4472352"/>
                  <a:ext cx="3564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600" y="4472352"/>
                  <a:ext cx="356444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9" name="Group 98"/>
          <p:cNvGrpSpPr/>
          <p:nvPr/>
        </p:nvGrpSpPr>
        <p:grpSpPr>
          <a:xfrm>
            <a:off x="2241312" y="1528465"/>
            <a:ext cx="1600200" cy="499142"/>
            <a:chOff x="2241312" y="1528465"/>
            <a:chExt cx="1600200" cy="499142"/>
          </a:xfrm>
        </p:grpSpPr>
        <p:cxnSp>
          <p:nvCxnSpPr>
            <p:cNvPr id="8" name="Straight Connector 7"/>
            <p:cNvCxnSpPr>
              <a:stCxn id="15" idx="6"/>
              <a:endCxn id="17" idx="6"/>
            </p:cNvCxnSpPr>
            <p:nvPr/>
          </p:nvCxnSpPr>
          <p:spPr>
            <a:xfrm flipV="1">
              <a:off x="2241312" y="1570407"/>
              <a:ext cx="1600200" cy="4572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704411" y="1528465"/>
                  <a:ext cx="3564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oMath>
                    </m:oMathPara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4411" y="1528465"/>
                  <a:ext cx="35644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MST: two strategies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304800" y="1066800"/>
            <a:ext cx="8672774" cy="2423492"/>
            <a:chOff x="304800" y="1066800"/>
            <a:chExt cx="8672774" cy="2423492"/>
          </a:xfrm>
        </p:grpSpPr>
        <p:sp>
          <p:nvSpPr>
            <p:cNvPr id="9" name="Oval 8"/>
            <p:cNvSpPr/>
            <p:nvPr/>
          </p:nvSpPr>
          <p:spPr>
            <a:xfrm>
              <a:off x="1098312" y="15323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860312" y="15323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479312" y="19895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098312" y="24467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64912" y="24467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555512" y="26753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165112" y="19895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165112" y="24467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765312" y="15323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527312" y="15323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146312" y="19895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65312" y="2663205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374912" y="22943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832112" y="244670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3" name="Straight Connector 22"/>
            <p:cNvCxnSpPr>
              <a:stCxn id="9" idx="5"/>
              <a:endCxn id="11" idx="1"/>
            </p:cNvCxnSpPr>
            <p:nvPr/>
          </p:nvCxnSpPr>
          <p:spPr>
            <a:xfrm>
              <a:off x="1163353" y="1597348"/>
              <a:ext cx="327118" cy="4033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3"/>
              <a:endCxn id="11" idx="7"/>
            </p:cNvCxnSpPr>
            <p:nvPr/>
          </p:nvCxnSpPr>
          <p:spPr>
            <a:xfrm flipH="1">
              <a:off x="1544353" y="1597348"/>
              <a:ext cx="327118" cy="4033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1" idx="6"/>
              <a:endCxn id="15" idx="2"/>
            </p:cNvCxnSpPr>
            <p:nvPr/>
          </p:nvCxnSpPr>
          <p:spPr>
            <a:xfrm>
              <a:off x="1555512" y="2027607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3"/>
              <a:endCxn id="12" idx="7"/>
            </p:cNvCxnSpPr>
            <p:nvPr/>
          </p:nvCxnSpPr>
          <p:spPr>
            <a:xfrm flipH="1">
              <a:off x="1163353" y="2054548"/>
              <a:ext cx="327118" cy="4033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2" idx="2"/>
              <a:endCxn id="13" idx="6"/>
            </p:cNvCxnSpPr>
            <p:nvPr/>
          </p:nvCxnSpPr>
          <p:spPr>
            <a:xfrm flipH="1">
              <a:off x="641112" y="2484807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2" idx="5"/>
              <a:endCxn id="14" idx="1"/>
            </p:cNvCxnSpPr>
            <p:nvPr/>
          </p:nvCxnSpPr>
          <p:spPr>
            <a:xfrm>
              <a:off x="1163353" y="2511748"/>
              <a:ext cx="403318" cy="1747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4" idx="7"/>
              <a:endCxn id="16" idx="2"/>
            </p:cNvCxnSpPr>
            <p:nvPr/>
          </p:nvCxnSpPr>
          <p:spPr>
            <a:xfrm flipV="1">
              <a:off x="1620553" y="2484807"/>
              <a:ext cx="544559" cy="201659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231912" y="1227507"/>
              <a:ext cx="19050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36312" y="1227507"/>
              <a:ext cx="22098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04800" y="1124875"/>
                  <a:ext cx="42312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𝑆</m:t>
                        </m:r>
                      </m:oMath>
                    </m:oMathPara>
                  </a14:m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1124875"/>
                  <a:ext cx="423128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704411" y="1066800"/>
                  <a:ext cx="9912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𝑉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𝑆</m:t>
                        </m:r>
                      </m:oMath>
                    </m:oMathPara>
                  </a14:m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4411" y="1066800"/>
                  <a:ext cx="991297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5562600" y="1219200"/>
                  <a:ext cx="3414974" cy="175432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Invariant: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dirty="0"/>
                    <a:t>A set of nodes (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a14:m>
                  <a:r>
                    <a:rPr lang="en-US" dirty="0"/>
                    <a:t>) is in the tree.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endParaRPr lang="en-US" dirty="0"/>
                </a:p>
                <a:p>
                  <a:r>
                    <a:rPr lang="en-US" b="1" dirty="0"/>
                    <a:t>Progress: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dirty="0"/>
                    <a:t>The lightest edge with exactly</a:t>
                  </a:r>
                  <a:br>
                    <a:rPr lang="en-US" dirty="0"/>
                  </a:br>
                  <a:r>
                    <a:rPr lang="en-US" dirty="0"/>
                    <a:t>one endpoint in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a14:m>
                  <a:r>
                    <a:rPr lang="en-US" dirty="0"/>
                    <a:t> is added.</a:t>
                  </a: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2600" y="1219200"/>
                  <a:ext cx="3414974" cy="1754326"/>
                </a:xfrm>
                <a:prstGeom prst="rect">
                  <a:avLst/>
                </a:prstGeom>
                <a:blipFill>
                  <a:blip r:embed="rId6"/>
                  <a:stretch>
                    <a:fillRect l="-1607" t="-1736" r="-893" b="-4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TextBox 84"/>
            <p:cNvSpPr txBox="1"/>
            <p:nvPr/>
          </p:nvSpPr>
          <p:spPr>
            <a:xfrm>
              <a:off x="1936512" y="3090182"/>
              <a:ext cx="1929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Prim’s algorithm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57200" y="4064675"/>
            <a:ext cx="8249775" cy="2412325"/>
            <a:chOff x="457200" y="4064675"/>
            <a:chExt cx="8249775" cy="2412325"/>
          </a:xfrm>
        </p:grpSpPr>
        <p:sp>
          <p:nvSpPr>
            <p:cNvPr id="36" name="Oval 35"/>
            <p:cNvSpPr/>
            <p:nvPr/>
          </p:nvSpPr>
          <p:spPr>
            <a:xfrm>
              <a:off x="990600" y="4495800"/>
              <a:ext cx="76200" cy="76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752600" y="4495800"/>
              <a:ext cx="76200" cy="76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371600" y="4953000"/>
              <a:ext cx="76200" cy="76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066800" y="5257800"/>
              <a:ext cx="762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57200" y="5410200"/>
              <a:ext cx="762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447800" y="5638800"/>
              <a:ext cx="762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057400" y="4953000"/>
              <a:ext cx="76200" cy="762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057400" y="5410200"/>
              <a:ext cx="76200" cy="762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3276600" y="4495800"/>
              <a:ext cx="76200" cy="762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419600" y="44958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810000" y="48006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657600" y="5486400"/>
              <a:ext cx="76200" cy="762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4267200" y="5105400"/>
              <a:ext cx="76200" cy="762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724400" y="5410200"/>
              <a:ext cx="76200" cy="762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0" name="Straight Connector 49"/>
            <p:cNvCxnSpPr>
              <a:stCxn id="36" idx="5"/>
              <a:endCxn id="38" idx="1"/>
            </p:cNvCxnSpPr>
            <p:nvPr/>
          </p:nvCxnSpPr>
          <p:spPr>
            <a:xfrm>
              <a:off x="1055641" y="4560841"/>
              <a:ext cx="327118" cy="403318"/>
            </a:xfrm>
            <a:prstGeom prst="lin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7" idx="3"/>
              <a:endCxn id="38" idx="7"/>
            </p:cNvCxnSpPr>
            <p:nvPr/>
          </p:nvCxnSpPr>
          <p:spPr>
            <a:xfrm flipH="1">
              <a:off x="1436641" y="4560841"/>
              <a:ext cx="327118" cy="403318"/>
            </a:xfrm>
            <a:prstGeom prst="lin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8" idx="6"/>
              <a:endCxn id="42" idx="2"/>
            </p:cNvCxnSpPr>
            <p:nvPr/>
          </p:nvCxnSpPr>
          <p:spPr>
            <a:xfrm>
              <a:off x="1447800" y="4991100"/>
              <a:ext cx="609600" cy="0"/>
            </a:xfrm>
            <a:prstGeom prst="lin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0" idx="2"/>
              <a:endCxn id="39" idx="2"/>
            </p:cNvCxnSpPr>
            <p:nvPr/>
          </p:nvCxnSpPr>
          <p:spPr>
            <a:xfrm flipV="1">
              <a:off x="457200" y="5295900"/>
              <a:ext cx="609600" cy="15240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1" idx="2"/>
              <a:endCxn id="40" idx="6"/>
            </p:cNvCxnSpPr>
            <p:nvPr/>
          </p:nvCxnSpPr>
          <p:spPr>
            <a:xfrm flipH="1" flipV="1">
              <a:off x="533400" y="5448300"/>
              <a:ext cx="914400" cy="228600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1" idx="6"/>
              <a:endCxn id="43" idx="3"/>
            </p:cNvCxnSpPr>
            <p:nvPr/>
          </p:nvCxnSpPr>
          <p:spPr>
            <a:xfrm flipV="1">
              <a:off x="1524000" y="5475241"/>
              <a:ext cx="544559" cy="201659"/>
            </a:xfrm>
            <a:prstGeom prst="line">
              <a:avLst/>
            </a:prstGeom>
            <a:ln w="1905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5" idx="3"/>
              <a:endCxn id="46" idx="7"/>
            </p:cNvCxnSpPr>
            <p:nvPr/>
          </p:nvCxnSpPr>
          <p:spPr>
            <a:xfrm flipH="1">
              <a:off x="3875041" y="4560841"/>
              <a:ext cx="555718" cy="250918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49" idx="2"/>
              <a:endCxn id="47" idx="6"/>
            </p:cNvCxnSpPr>
            <p:nvPr/>
          </p:nvCxnSpPr>
          <p:spPr>
            <a:xfrm flipH="1">
              <a:off x="3733800" y="5448300"/>
              <a:ext cx="990600" cy="76200"/>
            </a:xfrm>
            <a:prstGeom prst="line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44" idx="1"/>
              <a:endCxn id="47" idx="1"/>
            </p:cNvCxnSpPr>
            <p:nvPr/>
          </p:nvCxnSpPr>
          <p:spPr>
            <a:xfrm>
              <a:off x="3287759" y="4506959"/>
              <a:ext cx="381000" cy="990600"/>
            </a:xfrm>
            <a:prstGeom prst="line">
              <a:avLst/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46" idx="5"/>
              <a:endCxn id="48" idx="2"/>
            </p:cNvCxnSpPr>
            <p:nvPr/>
          </p:nvCxnSpPr>
          <p:spPr>
            <a:xfrm>
              <a:off x="3875041" y="4865641"/>
              <a:ext cx="392159" cy="277859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828800" y="6076890"/>
              <a:ext cx="22104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/>
                <a:t>Kruskal’s</a:t>
              </a:r>
              <a:r>
                <a:rPr lang="en-US" sz="2000" b="1" dirty="0"/>
                <a:t> algorithm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34000" y="4064675"/>
              <a:ext cx="3372975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Invariant: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A set of trees (forest) has been</a:t>
              </a:r>
              <a:br>
                <a:rPr lang="en-US" dirty="0"/>
              </a:br>
              <a:r>
                <a:rPr lang="en-US" dirty="0"/>
                <a:t>constructed.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  <a:p>
              <a:r>
                <a:rPr lang="en-US" b="1" dirty="0"/>
                <a:t>Progress: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The lightest edge between two</a:t>
              </a:r>
              <a:br>
                <a:rPr lang="en-US" dirty="0"/>
              </a:br>
              <a:r>
                <a:rPr lang="en-US" dirty="0"/>
                <a:t>trees is added.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454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Prim’s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Graphs: MST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14400"/>
                <a:ext cx="8610600" cy="5502275"/>
              </a:xfr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GB" sz="2000" dirty="0">
                    <a:latin typeface="Consolas" panose="020B0609020204030204" pitchFamily="49" charset="0"/>
                  </a:rPr>
                  <a:t> Prim(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 prev: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"""Input: A connected undirected Graph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        with edge weights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.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 Output: An MST defined by the vector prev."""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: 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    visited[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] =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False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    </a:t>
                </a:r>
                <a:r>
                  <a:rPr lang="en-US" sz="2000" dirty="0" err="1">
                    <a:latin typeface="Consolas" panose="020B0609020204030204" pitchFamily="49" charset="0"/>
                  </a:rPr>
                  <a:t>prev</a:t>
                </a:r>
                <a:r>
                  <a:rPr lang="en-US" sz="2000" dirty="0">
                    <a:latin typeface="Consolas" panose="020B0609020204030204" pitchFamily="49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] = nil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  pick any initial node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visited[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] =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True</a:t>
                </a:r>
                <a:b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= 1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#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: priority queue of edges using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as priority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= </a:t>
                </a:r>
                <a:r>
                  <a:rPr lang="en-GB" sz="2000" dirty="0" err="1">
                    <a:latin typeface="Consolas" panose="020B0609020204030204" pitchFamily="49" charset="0"/>
                  </a:rPr>
                  <a:t>makequeue</a:t>
                </a:r>
                <a:r>
                  <a:rPr lang="en-GB" sz="2000" dirty="0">
                    <a:latin typeface="Consolas" panose="020B0609020204030204" pitchFamily="49" charset="0"/>
                  </a:rPr>
                  <a:t>()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 each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.insert(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)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while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</m:d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:</a:t>
                </a:r>
                <a:b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 = </a:t>
                </a:r>
                <a:r>
                  <a:rPr lang="en-GB" sz="2000" dirty="0" err="1">
                    <a:solidFill>
                      <a:schemeClr val="tx1"/>
                    </a:solidFill>
                    <a:latin typeface="Consolas" panose="020B0609020204030204" pitchFamily="49" charset="0"/>
                  </a:rPr>
                  <a:t>deletemin</a:t>
                </a:r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) </a:t>
                </a:r>
                <a: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# Edge with smallest weight</a:t>
                </a:r>
                <a:b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 not </a:t>
                </a:r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visited[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]:</a:t>
                </a:r>
                <a:b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      visited[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] =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True</a:t>
                </a:r>
                <a:b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      </a:t>
                </a:r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prev[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b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m:rPr>
                        <m:nor/>
                      </m:rPr>
                      <a:rPr lang="en-US" sz="2000" b="1" i="0" smtClean="0">
                        <a:solidFill>
                          <a:schemeClr val="tx1"/>
                        </a:solidFill>
                        <a:latin typeface="Consolas" panose="020B0609020204030204" pitchFamily="49" charset="0"/>
                      </a:rPr>
                      <m:t> = 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m:rPr>
                        <m:nor/>
                      </m:rPr>
                      <a:rPr lang="en-US" sz="2000" b="1" i="0" smtClean="0">
                        <a:solidFill>
                          <a:schemeClr val="tx1"/>
                        </a:solidFill>
                        <a:latin typeface="Consolas" panose="020B0609020204030204" pitchFamily="49" charset="0"/>
                      </a:rPr>
                      <m:t> + 1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 </a:t>
                </a:r>
                <a:b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    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 each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GB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:</a:t>
                </a:r>
                <a:b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      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 not </a:t>
                </a:r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visited[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]: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.insert(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14400"/>
                <a:ext cx="8610600" cy="5502275"/>
              </a:xfrm>
              <a:blipFill>
                <a:blip r:embed="rId2"/>
                <a:stretch>
                  <a:fillRect l="-565" t="-1436" b="-331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86400" y="5257800"/>
                <a:ext cx="2721835" cy="369332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Complexity: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func>
                      <m:func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|)</m:t>
                        </m:r>
                      </m:e>
                    </m:func>
                  </m:oMath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257800"/>
                <a:ext cx="2721835" cy="369332"/>
              </a:xfrm>
              <a:prstGeom prst="rect">
                <a:avLst/>
              </a:prstGeom>
              <a:blipFill>
                <a:blip r:embed="rId3"/>
                <a:stretch>
                  <a:fillRect l="-1563" t="-8065" b="-22581"/>
                </a:stretch>
              </a:blipFill>
              <a:ln w="127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6324600" y="2133600"/>
            <a:ext cx="1981200" cy="1066800"/>
            <a:chOff x="6324600" y="2133600"/>
            <a:chExt cx="1981200" cy="1066800"/>
          </a:xfrm>
        </p:grpSpPr>
        <p:sp>
          <p:nvSpPr>
            <p:cNvPr id="27" name="Oval 26"/>
            <p:cNvSpPr/>
            <p:nvPr/>
          </p:nvSpPr>
          <p:spPr>
            <a:xfrm>
              <a:off x="7848600" y="2362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001000" y="2743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8229600" y="2514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96200" y="2971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543800" y="2667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324600" y="2133600"/>
              <a:ext cx="1077959" cy="1066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629400" y="2286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81800" y="2667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2438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086600" y="2971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7" idx="5"/>
              <a:endCxn id="10" idx="0"/>
            </p:cNvCxnSpPr>
            <p:nvPr/>
          </p:nvCxnSpPr>
          <p:spPr>
            <a:xfrm>
              <a:off x="6694441" y="2351041"/>
              <a:ext cx="125459" cy="315959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5"/>
              <a:endCxn id="12" idx="1"/>
            </p:cNvCxnSpPr>
            <p:nvPr/>
          </p:nvCxnSpPr>
          <p:spPr>
            <a:xfrm>
              <a:off x="6846841" y="2732041"/>
              <a:ext cx="250918" cy="25091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6"/>
            </p:cNvCxnSpPr>
            <p:nvPr/>
          </p:nvCxnSpPr>
          <p:spPr>
            <a:xfrm>
              <a:off x="6705600" y="2324100"/>
              <a:ext cx="468359" cy="125459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6477000" y="2819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7"/>
              <a:endCxn id="10" idx="2"/>
            </p:cNvCxnSpPr>
            <p:nvPr/>
          </p:nvCxnSpPr>
          <p:spPr>
            <a:xfrm flipV="1">
              <a:off x="6542041" y="2705100"/>
              <a:ext cx="239759" cy="125459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477000" y="2896102"/>
              <a:ext cx="5917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visited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75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Prim’s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Graphs: MST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838200"/>
            <a:ext cx="3305175" cy="1853924"/>
            <a:chOff x="914400" y="4089676"/>
            <a:chExt cx="3305175" cy="1853924"/>
          </a:xfrm>
        </p:grpSpPr>
        <p:sp>
          <p:nvSpPr>
            <p:cNvPr id="7" name="Oval 6"/>
            <p:cNvSpPr/>
            <p:nvPr/>
          </p:nvSpPr>
          <p:spPr>
            <a:xfrm>
              <a:off x="9906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9906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3622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7338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7338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</a:t>
              </a:r>
            </a:p>
          </p:txBody>
        </p:sp>
        <p:cxnSp>
          <p:nvCxnSpPr>
            <p:cNvPr id="13" name="Straight Connector 12"/>
            <p:cNvCxnSpPr>
              <a:stCxn id="7" idx="6"/>
              <a:endCxn id="9" idx="2"/>
            </p:cNvCxnSpPr>
            <p:nvPr/>
          </p:nvCxnSpPr>
          <p:spPr>
            <a:xfrm>
              <a:off x="1447800" y="44196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6"/>
              <a:endCxn id="10" idx="2"/>
            </p:cNvCxnSpPr>
            <p:nvPr/>
          </p:nvCxnSpPr>
          <p:spPr>
            <a:xfrm>
              <a:off x="1447800" y="56388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6"/>
              <a:endCxn id="12" idx="2"/>
            </p:cNvCxnSpPr>
            <p:nvPr/>
          </p:nvCxnSpPr>
          <p:spPr>
            <a:xfrm>
              <a:off x="2819400" y="56388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9" idx="5"/>
              <a:endCxn id="12" idx="1"/>
            </p:cNvCxnSpPr>
            <p:nvPr/>
          </p:nvCxnSpPr>
          <p:spPr>
            <a:xfrm>
              <a:off x="27524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4"/>
              <a:endCxn id="12" idx="0"/>
            </p:cNvCxnSpPr>
            <p:nvPr/>
          </p:nvCxnSpPr>
          <p:spPr>
            <a:xfrm>
              <a:off x="3962400" y="46482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4"/>
              <a:endCxn id="10" idx="0"/>
            </p:cNvCxnSpPr>
            <p:nvPr/>
          </p:nvCxnSpPr>
          <p:spPr>
            <a:xfrm>
              <a:off x="2590800" y="46482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3"/>
              <a:endCxn id="8" idx="7"/>
            </p:cNvCxnSpPr>
            <p:nvPr/>
          </p:nvCxnSpPr>
          <p:spPr>
            <a:xfrm flipH="1">
              <a:off x="13808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7" idx="5"/>
              <a:endCxn id="10" idx="1"/>
            </p:cNvCxnSpPr>
            <p:nvPr/>
          </p:nvCxnSpPr>
          <p:spPr>
            <a:xfrm>
              <a:off x="13808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4"/>
              <a:endCxn id="8" idx="0"/>
            </p:cNvCxnSpPr>
            <p:nvPr/>
          </p:nvCxnSpPr>
          <p:spPr>
            <a:xfrm>
              <a:off x="1219200" y="46482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754157" y="408967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6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14400" y="4812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74714" y="46863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08139" y="469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52600" y="5574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46289" y="480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60664" y="4787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17889" y="4812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24200" y="5574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1" name="Straight Connector 30"/>
            <p:cNvCxnSpPr>
              <a:stCxn id="9" idx="6"/>
              <a:endCxn id="11" idx="2"/>
            </p:cNvCxnSpPr>
            <p:nvPr/>
          </p:nvCxnSpPr>
          <p:spPr>
            <a:xfrm>
              <a:off x="2819400" y="44196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124200" y="409789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5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5181600" y="9395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35" name="Oval 34"/>
          <p:cNvSpPr/>
          <p:nvPr/>
        </p:nvSpPr>
        <p:spPr>
          <a:xfrm>
            <a:off x="5181600" y="21587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36" name="Oval 35"/>
          <p:cNvSpPr/>
          <p:nvPr/>
        </p:nvSpPr>
        <p:spPr>
          <a:xfrm>
            <a:off x="6553200" y="9395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37" name="Oval 36"/>
          <p:cNvSpPr/>
          <p:nvPr/>
        </p:nvSpPr>
        <p:spPr>
          <a:xfrm>
            <a:off x="6553200" y="21587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38" name="Oval 37"/>
          <p:cNvSpPr/>
          <p:nvPr/>
        </p:nvSpPr>
        <p:spPr>
          <a:xfrm>
            <a:off x="7924800" y="9395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39" name="Oval 38"/>
          <p:cNvSpPr/>
          <p:nvPr/>
        </p:nvSpPr>
        <p:spPr>
          <a:xfrm>
            <a:off x="7924800" y="21587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5571845" y="1310481"/>
            <a:ext cx="1048310" cy="895910"/>
            <a:chOff x="5571845" y="1310481"/>
            <a:chExt cx="1048310" cy="895910"/>
          </a:xfrm>
        </p:grpSpPr>
        <p:cxnSp>
          <p:nvCxnSpPr>
            <p:cNvPr id="101" name="Straight Connector 100"/>
            <p:cNvCxnSpPr>
              <a:stCxn id="34" idx="5"/>
              <a:endCxn id="37" idx="1"/>
            </p:cNvCxnSpPr>
            <p:nvPr/>
          </p:nvCxnSpPr>
          <p:spPr>
            <a:xfrm>
              <a:off x="5571845" y="1310481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5593080" y="146123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638800" y="2354580"/>
            <a:ext cx="914400" cy="369332"/>
            <a:chOff x="5638800" y="2354580"/>
            <a:chExt cx="914400" cy="369332"/>
          </a:xfrm>
        </p:grpSpPr>
        <p:cxnSp>
          <p:nvCxnSpPr>
            <p:cNvPr id="106" name="Straight Connector 105"/>
            <p:cNvCxnSpPr>
              <a:stCxn id="37" idx="2"/>
              <a:endCxn id="35" idx="6"/>
            </p:cNvCxnSpPr>
            <p:nvPr/>
          </p:nvCxnSpPr>
          <p:spPr>
            <a:xfrm flipH="1">
              <a:off x="5638800" y="2368036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5946714" y="235458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571845" y="1310481"/>
            <a:ext cx="1048310" cy="895910"/>
            <a:chOff x="5571845" y="1310481"/>
            <a:chExt cx="1048310" cy="895910"/>
          </a:xfrm>
        </p:grpSpPr>
        <p:cxnSp>
          <p:nvCxnSpPr>
            <p:cNvPr id="111" name="Straight Connector 110"/>
            <p:cNvCxnSpPr>
              <a:stCxn id="35" idx="7"/>
              <a:endCxn id="36" idx="3"/>
            </p:cNvCxnSpPr>
            <p:nvPr/>
          </p:nvCxnSpPr>
          <p:spPr>
            <a:xfrm flipV="1">
              <a:off x="5571845" y="1310481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6273843" y="146123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943445" y="1310481"/>
            <a:ext cx="1048310" cy="895910"/>
            <a:chOff x="6943445" y="1310481"/>
            <a:chExt cx="1048310" cy="895910"/>
          </a:xfrm>
        </p:grpSpPr>
        <p:cxnSp>
          <p:nvCxnSpPr>
            <p:cNvPr id="115" name="Straight Connector 114"/>
            <p:cNvCxnSpPr>
              <a:stCxn id="36" idx="5"/>
              <a:endCxn id="39" idx="1"/>
            </p:cNvCxnSpPr>
            <p:nvPr/>
          </p:nvCxnSpPr>
          <p:spPr>
            <a:xfrm>
              <a:off x="6943445" y="1310481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7422063" y="15095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8116858" y="1401580"/>
            <a:ext cx="301686" cy="762000"/>
            <a:chOff x="8116858" y="1377436"/>
            <a:chExt cx="301686" cy="762000"/>
          </a:xfrm>
        </p:grpSpPr>
        <p:cxnSp>
          <p:nvCxnSpPr>
            <p:cNvPr id="119" name="Straight Connector 118"/>
            <p:cNvCxnSpPr>
              <a:stCxn id="39" idx="0"/>
              <a:endCxn id="38" idx="4"/>
            </p:cNvCxnSpPr>
            <p:nvPr/>
          </p:nvCxnSpPr>
          <p:spPr>
            <a:xfrm flipV="1">
              <a:off x="8153400" y="1377436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8116858" y="152359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5" name="Rectangle 124"/>
          <p:cNvSpPr/>
          <p:nvPr/>
        </p:nvSpPr>
        <p:spPr>
          <a:xfrm>
            <a:off x="1790700" y="3515218"/>
            <a:ext cx="557784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0000FF"/>
                </a:solidFill>
              </a:rPr>
              <a:t>(DB,2) </a:t>
            </a:r>
            <a:r>
              <a:rPr lang="en-GB" sz="2400" dirty="0">
                <a:solidFill>
                  <a:srgbClr val="0000FF"/>
                </a:solidFill>
              </a:rPr>
              <a:t>(DC,2) (DF,4)</a:t>
            </a:r>
            <a:r>
              <a:rPr lang="en-GB" sz="2400" b="1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(AB,5) (AC,6)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790700" y="3969914"/>
            <a:ext cx="557784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0000FF"/>
                </a:solidFill>
              </a:rPr>
              <a:t>(BC,1)</a:t>
            </a:r>
            <a:r>
              <a:rPr lang="en-GB" sz="2400" dirty="0">
                <a:solidFill>
                  <a:schemeClr val="tx1"/>
                </a:solidFill>
              </a:rPr>
              <a:t> (DC,2) (DF,4) (AB,5) (AC,6)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790700" y="4424610"/>
            <a:ext cx="557784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FF0000"/>
                </a:solidFill>
              </a:rPr>
              <a:t>(DC,2) </a:t>
            </a:r>
            <a:r>
              <a:rPr lang="en-GB" sz="2400" dirty="0">
                <a:solidFill>
                  <a:srgbClr val="0000FF"/>
                </a:solidFill>
              </a:rPr>
              <a:t>(CF,3) </a:t>
            </a:r>
            <a:r>
              <a:rPr lang="en-GB" sz="2400" dirty="0">
                <a:solidFill>
                  <a:schemeClr val="tx1"/>
                </a:solidFill>
              </a:rPr>
              <a:t>(DF,4) (AB,5) </a:t>
            </a:r>
            <a:r>
              <a:rPr lang="en-GB" sz="2400" dirty="0">
                <a:solidFill>
                  <a:srgbClr val="0000FF"/>
                </a:solidFill>
              </a:rPr>
              <a:t>(CE,5) </a:t>
            </a:r>
            <a:r>
              <a:rPr lang="en-GB" sz="2400" dirty="0">
                <a:solidFill>
                  <a:schemeClr val="tx1"/>
                </a:solidFill>
              </a:rPr>
              <a:t>(AC,6)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90700" y="3060522"/>
            <a:ext cx="557784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</a:rPr>
              <a:t>(AD,4) </a:t>
            </a:r>
            <a:r>
              <a:rPr lang="en-GB" sz="2400" dirty="0">
                <a:solidFill>
                  <a:schemeClr val="tx1"/>
                </a:solidFill>
              </a:rPr>
              <a:t>(AB,5) (AC,6)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200150" y="3019425"/>
                <a:ext cx="6238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GB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0" y="3019425"/>
                <a:ext cx="62388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Rectangle 127"/>
          <p:cNvSpPr/>
          <p:nvPr/>
        </p:nvSpPr>
        <p:spPr>
          <a:xfrm>
            <a:off x="1790700" y="4879306"/>
            <a:ext cx="557784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0000FF"/>
                </a:solidFill>
              </a:rPr>
              <a:t>(CF,3)</a:t>
            </a:r>
            <a:r>
              <a:rPr lang="en-GB" sz="2400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(DF,4) (AB,5) (CE,5) (AC,6)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790700" y="5334000"/>
            <a:ext cx="557784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FF0000"/>
                </a:solidFill>
              </a:rPr>
              <a:t>(DF,4) </a:t>
            </a:r>
            <a:r>
              <a:rPr lang="en-GB" sz="2400" dirty="0">
                <a:solidFill>
                  <a:srgbClr val="0000FF"/>
                </a:solidFill>
              </a:rPr>
              <a:t>(FE,4) </a:t>
            </a:r>
            <a:r>
              <a:rPr lang="en-GB" sz="2400" dirty="0">
                <a:solidFill>
                  <a:schemeClr val="tx1"/>
                </a:solidFill>
              </a:rPr>
              <a:t>(AB,5) (CE,5) (AC,6)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790700" y="5791200"/>
            <a:ext cx="557784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0000FF"/>
                </a:solidFill>
              </a:rPr>
              <a:t>(FE,4) </a:t>
            </a:r>
            <a:r>
              <a:rPr lang="en-GB" sz="2400" dirty="0">
                <a:solidFill>
                  <a:schemeClr val="tx1"/>
                </a:solidFill>
              </a:rPr>
              <a:t>(AB,5) (CE,5) (AC,6)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5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125" grpId="0" animBg="1"/>
      <p:bldP spid="126" grpId="0" animBg="1"/>
      <p:bldP spid="127" grpId="0" animBg="1"/>
      <p:bldP spid="33" grpId="0" animBg="1"/>
      <p:bldP spid="40" grpId="0"/>
      <p:bldP spid="128" grpId="0" animBg="1"/>
      <p:bldP spid="129" grpId="0" animBg="1"/>
      <p:bldP spid="1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Kruskal’s</a:t>
            </a:r>
            <a:r>
              <a:rPr lang="en-GB" dirty="0"/>
              <a:t>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36590"/>
                <a:ext cx="8229600" cy="3288010"/>
              </a:xfr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GB" sz="2000" dirty="0">
                    <a:latin typeface="Consolas" panose="020B0609020204030204" pitchFamily="49" charset="0"/>
                  </a:rPr>
                  <a:t> Kruskal(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 MST: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"""Input: A connected undirected Graph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        with edge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.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 Output: An MST defined by the edges in MST."""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MST = {}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sort the edges in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by weight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, in ascending order of weight: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  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GB" sz="2000" dirty="0">
                    <a:latin typeface="Consolas" panose="020B0609020204030204" pitchFamily="49" charset="0"/>
                  </a:rPr>
                  <a:t> (MST has no path connecting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):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        MST = MST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∪{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36590"/>
                <a:ext cx="8229600" cy="3288010"/>
              </a:xfrm>
              <a:blipFill>
                <a:blip r:embed="rId2"/>
                <a:stretch>
                  <a:fillRect l="-666" t="-738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762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0" algn="l"/>
              </a:tabLst>
              <a:defRPr sz="2400" b="1" kern="1200" baseline="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0" dirty="0">
                <a:latin typeface="Calibri" panose="020F0502020204030204" pitchFamily="34" charset="0"/>
              </a:rPr>
              <a:t>Informal algorithm: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Sort edges by weight.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Visit edges in ascending order of weight and add them as long as they do not create a cycle.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3434" y="2281535"/>
            <a:ext cx="7369966" cy="461665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2300" dirty="0"/>
              <a:t>How do we know whether a new edge will create a cycle?</a:t>
            </a:r>
          </a:p>
        </p:txBody>
      </p:sp>
    </p:spTree>
    <p:extLst>
      <p:ext uri="{BB962C8B-B14F-4D97-AF65-F5344CB8AC3E}">
        <p14:creationId xmlns:p14="http://schemas.microsoft.com/office/powerpoint/2010/main" val="250907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537228" y="2336856"/>
            <a:ext cx="399496" cy="34419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42768" y="1371600"/>
            <a:ext cx="948432" cy="914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Disjoint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838199"/>
                <a:ext cx="8458200" cy="5654675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A data structure to store a collection of disjoint sets.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Operations:</a:t>
                </a:r>
              </a:p>
              <a:p>
                <a:pPr lvl="1"/>
                <a:r>
                  <a:rPr lang="en-US" sz="2400" dirty="0" err="1"/>
                  <a:t>makeset</a:t>
                </a:r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): creates a singleton set containing just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lvl="1"/>
                <a:r>
                  <a:rPr lang="en-US" sz="2400" dirty="0"/>
                  <a:t>find(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): returns the identifier of the set containing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lvl="1"/>
                <a:r>
                  <a:rPr lang="en-US" sz="2400" dirty="0"/>
                  <a:t>union(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): merges the sets containing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lvl="1"/>
                <a:endParaRPr lang="en-US" sz="2400" dirty="0"/>
              </a:p>
              <a:p>
                <a:r>
                  <a:rPr lang="en-US" sz="2800" dirty="0" err="1"/>
                  <a:t>Kruskal’s</a:t>
                </a:r>
                <a:r>
                  <a:rPr lang="en-US" sz="2800" dirty="0"/>
                  <a:t> algorithm uses disjoint sets and calls</a:t>
                </a:r>
              </a:p>
              <a:p>
                <a:pPr lvl="1"/>
                <a:r>
                  <a:rPr lang="en-US" sz="2400" dirty="0" err="1"/>
                  <a:t>makeset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/>
                  <a:t> times</a:t>
                </a:r>
              </a:p>
              <a:p>
                <a:pPr lvl="1"/>
                <a:r>
                  <a:rPr lang="en-US" sz="2400" dirty="0"/>
                  <a:t>find: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2⋅|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/>
                  <a:t> times</a:t>
                </a:r>
              </a:p>
              <a:p>
                <a:pPr lvl="1"/>
                <a:r>
                  <a:rPr lang="en-US" sz="2400" dirty="0"/>
                  <a:t>union: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 times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38199"/>
                <a:ext cx="8458200" cy="5654675"/>
              </a:xfrm>
              <a:blipFill>
                <a:blip r:embed="rId2"/>
                <a:stretch>
                  <a:fillRect l="-1298" t="-970" b="-2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2956" y="1667522"/>
            <a:ext cx="914400" cy="914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33800" y="183397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2286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62400" y="205999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4800" y="179199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71783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06662" y="228082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53000" y="166752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054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34000" y="179199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475303" y="151512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48200" y="243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308846" y="2317626"/>
            <a:ext cx="787154" cy="42557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86400" y="241047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73444" y="24740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75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Kruskal’s</a:t>
            </a:r>
            <a:r>
              <a:rPr lang="en-GB" dirty="0"/>
              <a:t>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799"/>
                <a:ext cx="8229600" cy="4191001"/>
              </a:xfr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def</a:t>
                </a:r>
                <a:r>
                  <a:rPr lang="en-GB" sz="2000" dirty="0">
                    <a:latin typeface="Consolas" panose="020B0609020204030204" pitchFamily="49" charset="0"/>
                  </a:rPr>
                  <a:t> Kruskal(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 MST:</a:t>
                </a:r>
                <a:br>
                  <a:rPr lang="en-US" sz="2000" dirty="0">
                    <a:latin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"""Input: A connected undirected Graph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d>
                      <m:dPr>
                        <m:ctrlP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        with edge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.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GB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  <a:t>     Output: An MST defined by the edges in MST."""</a:t>
                </a: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br>
                  <a:rPr lang="en-US" sz="2000" dirty="0">
                    <a:solidFill>
                      <a:srgbClr val="C00000"/>
                    </a:solidFill>
                    <a:latin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𝑽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: </a:t>
                </a:r>
                <a:r>
                  <a:rPr lang="en-US" sz="2000" dirty="0" err="1">
                    <a:latin typeface="Consolas" panose="020B0609020204030204" pitchFamily="49" charset="0"/>
                  </a:rPr>
                  <a:t>makeset</a:t>
                </a:r>
                <a:r>
                  <a:rPr lang="en-US" sz="2000" dirty="0">
                    <a:latin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)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MST = {}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sort the edges in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by weight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for all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, in ascending order of weight: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  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if</a:t>
                </a:r>
                <a:r>
                  <a:rPr lang="en-GB" sz="2000" dirty="0">
                    <a:latin typeface="Consolas" panose="020B0609020204030204" pitchFamily="49" charset="0"/>
                  </a:rPr>
                  <a:t> (find(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find(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)):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        MST = MST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∪{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 </a:t>
                </a:r>
                <a:br>
                  <a:rPr lang="en-GB" sz="2000" dirty="0">
                    <a:latin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</a:rPr>
                  <a:t>          union(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799"/>
                <a:ext cx="8229600" cy="4191001"/>
              </a:xfrm>
              <a:blipFill>
                <a:blip r:embed="rId2"/>
                <a:stretch>
                  <a:fillRect l="-666" t="-580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77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Disjoint 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28600" y="945357"/>
                <a:ext cx="4876800" cy="537924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GB" dirty="0"/>
                  <a:t>The nodes are organized as a set of trees. Each tree represents a set.</a:t>
                </a:r>
              </a:p>
              <a:p>
                <a:endParaRPr lang="en-GB" dirty="0"/>
              </a:p>
              <a:p>
                <a:r>
                  <a:rPr lang="en-GB" dirty="0"/>
                  <a:t>Each node has two attributes:</a:t>
                </a:r>
              </a:p>
              <a:p>
                <a:pPr lvl="1"/>
                <a:r>
                  <a:rPr lang="en-GB" dirty="0"/>
                  <a:t>parent 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): ancestor in the tree</a:t>
                </a:r>
              </a:p>
              <a:p>
                <a:pPr lvl="1"/>
                <a:r>
                  <a:rPr lang="en-GB" dirty="0"/>
                  <a:t>rank: height of the subtree</a:t>
                </a:r>
              </a:p>
              <a:p>
                <a:pPr lvl="1"/>
                <a:endParaRPr lang="en-GB" dirty="0"/>
              </a:p>
              <a:p>
                <a:r>
                  <a:rPr lang="en-GB" dirty="0"/>
                  <a:t>The root element is the representative for the set: its parent pointer is itself (self-loop).</a:t>
                </a:r>
              </a:p>
              <a:p>
                <a:endParaRPr lang="en-GB" dirty="0"/>
              </a:p>
              <a:p>
                <a:r>
                  <a:rPr lang="en-GB" dirty="0"/>
                  <a:t>The efficiency of the operations depends on the height of the trees.</a:t>
                </a:r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28600" y="945357"/>
                <a:ext cx="4876800" cy="5379244"/>
              </a:xfrm>
              <a:blipFill>
                <a:blip r:embed="rId2"/>
                <a:stretch>
                  <a:fillRect l="-1750" t="-1586" r="-2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6172200" y="1219200"/>
            <a:ext cx="2743200" cy="2286000"/>
            <a:chOff x="685800" y="1295400"/>
            <a:chExt cx="2743200" cy="2286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85800" y="1295400"/>
              <a:ext cx="2743200" cy="2286000"/>
              <a:chOff x="5486400" y="1143000"/>
              <a:chExt cx="2743200" cy="22860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486400" y="11430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E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486400" y="2133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B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086600" y="11430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H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400800" y="2133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C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086600" y="2133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D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848600" y="2133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F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086600" y="30480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G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848600" y="30480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A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Arrow Connector 20"/>
              <p:cNvCxnSpPr>
                <a:stCxn id="13" idx="0"/>
                <a:endCxn id="12" idx="4"/>
              </p:cNvCxnSpPr>
              <p:nvPr/>
            </p:nvCxnSpPr>
            <p:spPr>
              <a:xfrm flipV="1">
                <a:off x="5676900" y="1524000"/>
                <a:ext cx="0" cy="609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5" idx="0"/>
                <a:endCxn id="14" idx="3"/>
              </p:cNvCxnSpPr>
              <p:nvPr/>
            </p:nvCxnSpPr>
            <p:spPr>
              <a:xfrm flipV="1">
                <a:off x="6591300" y="1468204"/>
                <a:ext cx="551096" cy="66539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6" idx="0"/>
                <a:endCxn id="14" idx="4"/>
              </p:cNvCxnSpPr>
              <p:nvPr/>
            </p:nvCxnSpPr>
            <p:spPr>
              <a:xfrm flipV="1">
                <a:off x="7277100" y="1524000"/>
                <a:ext cx="0" cy="609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7" idx="0"/>
                <a:endCxn id="14" idx="5"/>
              </p:cNvCxnSpPr>
              <p:nvPr/>
            </p:nvCxnSpPr>
            <p:spPr>
              <a:xfrm flipH="1" flipV="1">
                <a:off x="7411804" y="1468204"/>
                <a:ext cx="627296" cy="66539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18" idx="0"/>
                <a:endCxn id="16" idx="4"/>
              </p:cNvCxnSpPr>
              <p:nvPr/>
            </p:nvCxnSpPr>
            <p:spPr>
              <a:xfrm flipV="1">
                <a:off x="7277100" y="2514600"/>
                <a:ext cx="0" cy="533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9" idx="0"/>
                <a:endCxn id="17" idx="4"/>
              </p:cNvCxnSpPr>
              <p:nvPr/>
            </p:nvCxnSpPr>
            <p:spPr>
              <a:xfrm flipV="1">
                <a:off x="8039100" y="2514600"/>
                <a:ext cx="0" cy="533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Elbow Connector 37"/>
            <p:cNvCxnSpPr>
              <a:stCxn id="12" idx="2"/>
              <a:endCxn id="12" idx="6"/>
            </p:cNvCxnSpPr>
            <p:nvPr/>
          </p:nvCxnSpPr>
          <p:spPr>
            <a:xfrm rot="10800000" flipH="1">
              <a:off x="685800" y="1485900"/>
              <a:ext cx="381000" cy="12700"/>
            </a:xfrm>
            <a:prstGeom prst="bentConnector5">
              <a:avLst>
                <a:gd name="adj1" fmla="val -42500"/>
                <a:gd name="adj2" fmla="val 3300000"/>
                <a:gd name="adj3" fmla="val 1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>
              <a:stCxn id="14" idx="2"/>
              <a:endCxn id="14" idx="6"/>
            </p:cNvCxnSpPr>
            <p:nvPr/>
          </p:nvCxnSpPr>
          <p:spPr>
            <a:xfrm rot="10800000" flipH="1">
              <a:off x="2286000" y="1485900"/>
              <a:ext cx="381000" cy="12700"/>
            </a:xfrm>
            <a:prstGeom prst="bentConnector5">
              <a:avLst>
                <a:gd name="adj1" fmla="val -45000"/>
                <a:gd name="adj2" fmla="val 3300000"/>
                <a:gd name="adj3" fmla="val 145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5219700" y="3894137"/>
                <a:ext cx="3695700" cy="2354263"/>
              </a:xfr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GB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makeset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br>
                  <a:rPr lang="en-GB" sz="2000" b="1" i="1" dirty="0">
                    <a:latin typeface="Cambria Math" panose="02040503050406030204" pitchFamily="18" charset="0"/>
                    <a:cs typeface="Consolas" panose="020B0609020204030204" pitchFamily="49" charset="0"/>
                  </a:rPr>
                </a:br>
                <a:r>
                  <a:rPr lang="en-GB" sz="2000" b="1" i="1" dirty="0">
                    <a:latin typeface="Cambria Math" panose="02040503050406030204" pitchFamily="18" charset="0"/>
                    <a:cs typeface="Consolas" panose="020B0609020204030204" pitchFamily="49" charset="0"/>
                  </a:rPr>
                  <a:t>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000" b="1" i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m:t>rank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𝟎</m:t>
                    </m:r>
                  </m:oMath>
                </a14:m>
                <a:endParaRPr lang="en-GB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endParaRPr lang="en-GB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find(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while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𝐱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≠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: 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endParaRPr lang="en-GB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46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9700" y="3894137"/>
                <a:ext cx="3695700" cy="2354263"/>
              </a:xfrm>
              <a:blipFill>
                <a:blip r:embed="rId3"/>
                <a:stretch>
                  <a:fillRect l="-1478" t="-773" b="-4381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32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Disjoint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6172200" y="1219200"/>
            <a:ext cx="2743200" cy="2286000"/>
            <a:chOff x="685800" y="1295400"/>
            <a:chExt cx="2743200" cy="2286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85800" y="1295400"/>
              <a:ext cx="2743200" cy="2286000"/>
              <a:chOff x="5486400" y="1143000"/>
              <a:chExt cx="2743200" cy="22860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486400" y="11430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E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486400" y="2133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B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086600" y="11430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H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400800" y="2133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C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086600" y="2133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D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848600" y="2133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F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086600" y="30480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G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848600" y="30480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A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Arrow Connector 20"/>
              <p:cNvCxnSpPr>
                <a:stCxn id="13" idx="0"/>
                <a:endCxn id="12" idx="4"/>
              </p:cNvCxnSpPr>
              <p:nvPr/>
            </p:nvCxnSpPr>
            <p:spPr>
              <a:xfrm flipV="1">
                <a:off x="5676900" y="1524000"/>
                <a:ext cx="0" cy="609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5" idx="0"/>
                <a:endCxn id="14" idx="3"/>
              </p:cNvCxnSpPr>
              <p:nvPr/>
            </p:nvCxnSpPr>
            <p:spPr>
              <a:xfrm flipV="1">
                <a:off x="6591300" y="1468204"/>
                <a:ext cx="551096" cy="66539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6" idx="0"/>
                <a:endCxn id="14" idx="4"/>
              </p:cNvCxnSpPr>
              <p:nvPr/>
            </p:nvCxnSpPr>
            <p:spPr>
              <a:xfrm flipV="1">
                <a:off x="7277100" y="1524000"/>
                <a:ext cx="0" cy="609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7" idx="0"/>
                <a:endCxn id="14" idx="5"/>
              </p:cNvCxnSpPr>
              <p:nvPr/>
            </p:nvCxnSpPr>
            <p:spPr>
              <a:xfrm flipH="1" flipV="1">
                <a:off x="7411804" y="1468204"/>
                <a:ext cx="627296" cy="66539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18" idx="0"/>
                <a:endCxn id="16" idx="4"/>
              </p:cNvCxnSpPr>
              <p:nvPr/>
            </p:nvCxnSpPr>
            <p:spPr>
              <a:xfrm flipV="1">
                <a:off x="7277100" y="2514600"/>
                <a:ext cx="0" cy="533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9" idx="0"/>
                <a:endCxn id="17" idx="4"/>
              </p:cNvCxnSpPr>
              <p:nvPr/>
            </p:nvCxnSpPr>
            <p:spPr>
              <a:xfrm flipV="1">
                <a:off x="8039100" y="2514600"/>
                <a:ext cx="0" cy="533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Elbow Connector 37"/>
            <p:cNvCxnSpPr>
              <a:stCxn id="12" idx="2"/>
              <a:endCxn id="12" idx="6"/>
            </p:cNvCxnSpPr>
            <p:nvPr/>
          </p:nvCxnSpPr>
          <p:spPr>
            <a:xfrm rot="10800000" flipH="1">
              <a:off x="685800" y="1485900"/>
              <a:ext cx="381000" cy="12700"/>
            </a:xfrm>
            <a:prstGeom prst="bentConnector5">
              <a:avLst>
                <a:gd name="adj1" fmla="val -42500"/>
                <a:gd name="adj2" fmla="val 3300000"/>
                <a:gd name="adj3" fmla="val 1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>
              <a:stCxn id="14" idx="2"/>
              <a:endCxn id="14" idx="6"/>
            </p:cNvCxnSpPr>
            <p:nvPr/>
          </p:nvCxnSpPr>
          <p:spPr>
            <a:xfrm rot="10800000" flipH="1">
              <a:off x="2286000" y="1485900"/>
              <a:ext cx="381000" cy="12700"/>
            </a:xfrm>
            <a:prstGeom prst="bentConnector5">
              <a:avLst>
                <a:gd name="adj1" fmla="val -45000"/>
                <a:gd name="adj2" fmla="val 3300000"/>
                <a:gd name="adj3" fmla="val 145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5219700" y="3894137"/>
                <a:ext cx="3695700" cy="2354263"/>
              </a:xfr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r>
                  <a:rPr lang="en-GB" sz="20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makeset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br>
                  <a:rPr lang="en-GB" sz="2000" b="1" i="1" dirty="0">
                    <a:latin typeface="Cambria Math" panose="02040503050406030204" pitchFamily="18" charset="0"/>
                    <a:cs typeface="Consolas" panose="020B0609020204030204" pitchFamily="49" charset="0"/>
                  </a:rPr>
                </a:br>
                <a:r>
                  <a:rPr lang="en-GB" sz="2000" b="1" i="1" dirty="0">
                    <a:latin typeface="Cambria Math" panose="02040503050406030204" pitchFamily="18" charset="0"/>
                    <a:cs typeface="Consolas" panose="020B0609020204030204" pitchFamily="49" charset="0"/>
                  </a:rPr>
                  <a:t>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000" b="1" i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m:t>rank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𝟎</m:t>
                    </m:r>
                  </m:oMath>
                </a14:m>
                <a:endParaRPr lang="en-GB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endParaRPr lang="en-GB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find(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while</a:t>
                </a: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𝐱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≠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: 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endParaRPr lang="en-GB" sz="20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46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19700" y="3894137"/>
                <a:ext cx="3695700" cy="2354263"/>
              </a:xfrm>
              <a:blipFill>
                <a:blip r:embed="rId2"/>
                <a:stretch>
                  <a:fillRect l="-1478" t="-773" b="-4381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435419" y="2559049"/>
                <a:ext cx="4370621" cy="3689351"/>
              </a:xfr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anchor="t" anchorCtr="0">
                <a:normAutofit/>
              </a:bodyPr>
              <a:lstStyle/>
              <a:p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union(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𝒚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  <a:b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sub>
                    </m:sSub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find(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𝒚</m:t>
                        </m:r>
                      </m:sub>
                    </m:sSub>
                    <m:r>
                      <a:rPr lang="en-GB" sz="2000" b="1" i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find(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𝒚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if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sub>
                    </m:sSub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if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rank(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&gt;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rank(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else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</a:t>
                </a:r>
                <a:r>
                  <a:rPr lang="en-GB" sz="2000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if</a:t>
                </a: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rank(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rank(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  <a:b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    rank(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rank(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sSubPr>
                      <m:e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𝒓</m:t>
                        </m:r>
                      </m:e>
                      <m:sub>
                        <m:r>
                          <a:rPr lang="en-GB" sz="2000" b="1" i="1" dirty="0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GB" sz="20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 + 1</a:t>
                </a:r>
              </a:p>
            </p:txBody>
          </p:sp>
        </mc:Choice>
        <mc:Fallback xmlns="">
          <p:sp>
            <p:nvSpPr>
              <p:cNvPr id="28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5419" y="2559049"/>
                <a:ext cx="4370621" cy="3689351"/>
              </a:xfrm>
              <a:blipFill>
                <a:blip r:embed="rId3"/>
                <a:stretch>
                  <a:fillRect l="-1252" t="-824" b="-824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382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Disjoint sets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/>
              <p:cNvSpPr/>
              <p:nvPr/>
            </p:nvSpPr>
            <p:spPr>
              <a:xfrm>
                <a:off x="2133600" y="10668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va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066800"/>
                <a:ext cx="457200" cy="4572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/>
              <p:cNvSpPr/>
              <p:nvPr/>
            </p:nvSpPr>
            <p:spPr>
              <a:xfrm>
                <a:off x="2921000" y="10668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Ova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0" y="1066800"/>
                <a:ext cx="457200" cy="45720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/>
              <p:cNvSpPr/>
              <p:nvPr/>
            </p:nvSpPr>
            <p:spPr>
              <a:xfrm>
                <a:off x="3708400" y="10668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Ova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400" y="1066800"/>
                <a:ext cx="457200" cy="45720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/>
              <p:cNvSpPr/>
              <p:nvPr/>
            </p:nvSpPr>
            <p:spPr>
              <a:xfrm>
                <a:off x="4495800" y="10668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Ova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066800"/>
                <a:ext cx="457200" cy="4572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val 14"/>
              <p:cNvSpPr/>
              <p:nvPr/>
            </p:nvSpPr>
            <p:spPr>
              <a:xfrm>
                <a:off x="5283200" y="10668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Oval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200" y="1066800"/>
                <a:ext cx="457200" cy="45720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val 15"/>
              <p:cNvSpPr/>
              <p:nvPr/>
            </p:nvSpPr>
            <p:spPr>
              <a:xfrm>
                <a:off x="6070600" y="10668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Oval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600" y="1066800"/>
                <a:ext cx="457200" cy="45720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val 16"/>
              <p:cNvSpPr/>
              <p:nvPr/>
            </p:nvSpPr>
            <p:spPr>
              <a:xfrm>
                <a:off x="6858000" y="10668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Oval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066800"/>
                <a:ext cx="457200" cy="457200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8904" y="685800"/>
                <a:ext cx="4034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After </a:t>
                </a:r>
                <a:r>
                  <a:rPr lang="en-GB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makeset</a:t>
                </a:r>
                <a:r>
                  <a:rPr lang="en-GB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𝐴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),…,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makeset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𝐺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04" y="685800"/>
                <a:ext cx="4034631" cy="369332"/>
              </a:xfrm>
              <a:prstGeom prst="rect">
                <a:avLst/>
              </a:prstGeom>
              <a:blipFill>
                <a:blip r:embed="rId9"/>
                <a:stretch>
                  <a:fillRect l="-1208" t="-10000" r="-30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Group 69"/>
          <p:cNvGrpSpPr/>
          <p:nvPr/>
        </p:nvGrpSpPr>
        <p:grpSpPr>
          <a:xfrm>
            <a:off x="152400" y="1524000"/>
            <a:ext cx="6019800" cy="1603931"/>
            <a:chOff x="152400" y="1524000"/>
            <a:chExt cx="6019800" cy="16039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52400" y="1524000"/>
                  <a:ext cx="5668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After union(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𝐴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𝐷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), union(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𝐵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𝐸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), union(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𝐶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𝐹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):</a:t>
                  </a: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" y="1524000"/>
                  <a:ext cx="5668668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860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Oval 19"/>
                <p:cNvSpPr/>
                <p:nvPr/>
              </p:nvSpPr>
              <p:spPr>
                <a:xfrm>
                  <a:off x="3297880" y="2670731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Oval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7880" y="2670731"/>
                  <a:ext cx="457200" cy="457200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val 20"/>
                <p:cNvSpPr/>
                <p:nvPr/>
              </p:nvSpPr>
              <p:spPr>
                <a:xfrm>
                  <a:off x="4103587" y="2670731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Oval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3587" y="2670731"/>
                  <a:ext cx="457200" cy="457200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Oval 21"/>
                <p:cNvSpPr/>
                <p:nvPr/>
              </p:nvSpPr>
              <p:spPr>
                <a:xfrm>
                  <a:off x="4909294" y="2670731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Oval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9294" y="2670731"/>
                  <a:ext cx="457200" cy="457200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val 22"/>
                <p:cNvSpPr/>
                <p:nvPr/>
              </p:nvSpPr>
              <p:spPr>
                <a:xfrm>
                  <a:off x="3297880" y="1908731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Oval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7880" y="1908731"/>
                  <a:ext cx="457200" cy="457200"/>
                </a:xfrm>
                <a:prstGeom prst="ellipse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Oval 23"/>
                <p:cNvSpPr/>
                <p:nvPr/>
              </p:nvSpPr>
              <p:spPr>
                <a:xfrm>
                  <a:off x="4103587" y="19050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Oval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3587" y="1905000"/>
                  <a:ext cx="457200" cy="457200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val 24"/>
                <p:cNvSpPr/>
                <p:nvPr/>
              </p:nvSpPr>
              <p:spPr>
                <a:xfrm>
                  <a:off x="4909294" y="19050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Oval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9294" y="1905000"/>
                  <a:ext cx="457200" cy="457200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Oval 25"/>
                <p:cNvSpPr/>
                <p:nvPr/>
              </p:nvSpPr>
              <p:spPr>
                <a:xfrm>
                  <a:off x="5715000" y="19050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Oval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5000" y="1905000"/>
                  <a:ext cx="457200" cy="457200"/>
                </a:xfrm>
                <a:prstGeom prst="ellipse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/>
            <p:cNvCxnSpPr>
              <a:stCxn id="20" idx="0"/>
              <a:endCxn id="23" idx="4"/>
            </p:cNvCxnSpPr>
            <p:nvPr/>
          </p:nvCxnSpPr>
          <p:spPr>
            <a:xfrm flipV="1">
              <a:off x="3526480" y="236593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1" idx="0"/>
              <a:endCxn id="24" idx="4"/>
            </p:cNvCxnSpPr>
            <p:nvPr/>
          </p:nvCxnSpPr>
          <p:spPr>
            <a:xfrm flipV="1">
              <a:off x="4332187" y="2362200"/>
              <a:ext cx="0" cy="30853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2" idx="0"/>
              <a:endCxn id="25" idx="4"/>
            </p:cNvCxnSpPr>
            <p:nvPr/>
          </p:nvCxnSpPr>
          <p:spPr>
            <a:xfrm flipV="1">
              <a:off x="5137894" y="2362200"/>
              <a:ext cx="0" cy="30853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52400" y="3200400"/>
            <a:ext cx="3956019" cy="2198132"/>
            <a:chOff x="152400" y="3200400"/>
            <a:chExt cx="3956019" cy="21981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52400" y="3200400"/>
                  <a:ext cx="39560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After union(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𝐶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𝐺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), union(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𝐸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𝐴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):</a:t>
                  </a: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" y="3200400"/>
                  <a:ext cx="3956019" cy="369332"/>
                </a:xfrm>
                <a:prstGeom prst="rect">
                  <a:avLst/>
                </a:prstGeom>
                <a:blipFill>
                  <a:blip r:embed="rId18"/>
                  <a:stretch>
                    <a:fillRect l="-1233" t="-8197" r="-154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/>
                <p:cNvSpPr/>
                <p:nvPr/>
              </p:nvSpPr>
              <p:spPr>
                <a:xfrm>
                  <a:off x="685800" y="4331732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4331732"/>
                  <a:ext cx="457200" cy="457200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Oval 34"/>
                <p:cNvSpPr/>
                <p:nvPr/>
              </p:nvSpPr>
              <p:spPr>
                <a:xfrm>
                  <a:off x="1491507" y="4941332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Oval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1507" y="4941332"/>
                  <a:ext cx="457200" cy="457200"/>
                </a:xfrm>
                <a:prstGeom prst="ellipse">
                  <a:avLst/>
                </a:prstGeom>
                <a:blipFill>
                  <a:blip r:embed="rId2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/>
                <p:cNvSpPr/>
                <p:nvPr/>
              </p:nvSpPr>
              <p:spPr>
                <a:xfrm>
                  <a:off x="685800" y="3569732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3569732"/>
                  <a:ext cx="457200" cy="457200"/>
                </a:xfrm>
                <a:prstGeom prst="ellipse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Oval 36"/>
                <p:cNvSpPr/>
                <p:nvPr/>
              </p:nvSpPr>
              <p:spPr>
                <a:xfrm>
                  <a:off x="1491507" y="4175601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Oval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1507" y="4175601"/>
                  <a:ext cx="457200" cy="457200"/>
                </a:xfrm>
                <a:prstGeom prst="ellipse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/>
            <p:cNvCxnSpPr>
              <a:stCxn id="34" idx="0"/>
              <a:endCxn id="36" idx="4"/>
            </p:cNvCxnSpPr>
            <p:nvPr/>
          </p:nvCxnSpPr>
          <p:spPr>
            <a:xfrm flipV="1">
              <a:off x="914400" y="4026932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5" idx="0"/>
              <a:endCxn id="37" idx="4"/>
            </p:cNvCxnSpPr>
            <p:nvPr/>
          </p:nvCxnSpPr>
          <p:spPr>
            <a:xfrm flipV="1">
              <a:off x="1720107" y="4632801"/>
              <a:ext cx="0" cy="30853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1"/>
              <a:endCxn id="36" idx="5"/>
            </p:cNvCxnSpPr>
            <p:nvPr/>
          </p:nvCxnSpPr>
          <p:spPr>
            <a:xfrm flipH="1" flipV="1">
              <a:off x="1076045" y="3959977"/>
              <a:ext cx="482417" cy="28257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/>
                <p:cNvSpPr/>
                <p:nvPr/>
              </p:nvSpPr>
              <p:spPr>
                <a:xfrm>
                  <a:off x="2362200" y="4335463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200" y="4335463"/>
                  <a:ext cx="457200" cy="457200"/>
                </a:xfrm>
                <a:prstGeom prst="ellipse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Oval 43"/>
                <p:cNvSpPr/>
                <p:nvPr/>
              </p:nvSpPr>
              <p:spPr>
                <a:xfrm>
                  <a:off x="2743200" y="3569732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Oval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200" y="3569732"/>
                  <a:ext cx="457200" cy="457200"/>
                </a:xfrm>
                <a:prstGeom prst="ellipse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Oval 44"/>
                <p:cNvSpPr/>
                <p:nvPr/>
              </p:nvSpPr>
              <p:spPr>
                <a:xfrm>
                  <a:off x="3167906" y="4331732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Oval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7906" y="4331732"/>
                  <a:ext cx="457200" cy="457200"/>
                </a:xfrm>
                <a:prstGeom prst="ellipse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Straight Arrow Connector 45"/>
            <p:cNvCxnSpPr>
              <a:stCxn id="43" idx="0"/>
              <a:endCxn id="44" idx="3"/>
            </p:cNvCxnSpPr>
            <p:nvPr/>
          </p:nvCxnSpPr>
          <p:spPr>
            <a:xfrm flipV="1">
              <a:off x="2590800" y="3959977"/>
              <a:ext cx="219355" cy="37548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0"/>
              <a:endCxn id="44" idx="5"/>
            </p:cNvCxnSpPr>
            <p:nvPr/>
          </p:nvCxnSpPr>
          <p:spPr>
            <a:xfrm flipH="1" flipV="1">
              <a:off x="3133445" y="3959977"/>
              <a:ext cx="263061" cy="37175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654581" y="3200400"/>
            <a:ext cx="3498819" cy="2201863"/>
            <a:chOff x="4654581" y="3516868"/>
            <a:chExt cx="3498819" cy="22018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Oval 49"/>
                <p:cNvSpPr/>
                <p:nvPr/>
              </p:nvSpPr>
              <p:spPr>
                <a:xfrm>
                  <a:off x="5214094" y="46482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Oval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4094" y="4648200"/>
                  <a:ext cx="457200" cy="457200"/>
                </a:xfrm>
                <a:prstGeom prst="ellipse">
                  <a:avLst/>
                </a:prstGeom>
                <a:blipFill>
                  <a:blip r:embed="rId2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Oval 50"/>
                <p:cNvSpPr/>
                <p:nvPr/>
              </p:nvSpPr>
              <p:spPr>
                <a:xfrm>
                  <a:off x="6019801" y="52578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Oval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9801" y="5257800"/>
                  <a:ext cx="457200" cy="457200"/>
                </a:xfrm>
                <a:prstGeom prst="ellipse">
                  <a:avLst/>
                </a:prstGeom>
                <a:blipFill>
                  <a:blip r:embed="rId2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Oval 51"/>
                <p:cNvSpPr/>
                <p:nvPr/>
              </p:nvSpPr>
              <p:spPr>
                <a:xfrm>
                  <a:off x="5214094" y="38862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Oval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4094" y="3886200"/>
                  <a:ext cx="457200" cy="457200"/>
                </a:xfrm>
                <a:prstGeom prst="ellipse">
                  <a:avLst/>
                </a:prstGeom>
                <a:blipFill>
                  <a:blip r:embed="rId2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Oval 52"/>
                <p:cNvSpPr/>
                <p:nvPr/>
              </p:nvSpPr>
              <p:spPr>
                <a:xfrm>
                  <a:off x="6019801" y="4492069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Oval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9801" y="4492069"/>
                  <a:ext cx="457200" cy="457200"/>
                </a:xfrm>
                <a:prstGeom prst="ellipse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Arrow Connector 53"/>
            <p:cNvCxnSpPr>
              <a:stCxn id="50" idx="0"/>
              <a:endCxn id="52" idx="4"/>
            </p:cNvCxnSpPr>
            <p:nvPr/>
          </p:nvCxnSpPr>
          <p:spPr>
            <a:xfrm flipV="1">
              <a:off x="5442694" y="434340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1" idx="0"/>
              <a:endCxn id="53" idx="4"/>
            </p:cNvCxnSpPr>
            <p:nvPr/>
          </p:nvCxnSpPr>
          <p:spPr>
            <a:xfrm flipV="1">
              <a:off x="6248401" y="4949269"/>
              <a:ext cx="0" cy="30853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3" idx="1"/>
              <a:endCxn id="52" idx="5"/>
            </p:cNvCxnSpPr>
            <p:nvPr/>
          </p:nvCxnSpPr>
          <p:spPr>
            <a:xfrm flipH="1" flipV="1">
              <a:off x="5604339" y="4276445"/>
              <a:ext cx="482417" cy="28257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Oval 56"/>
                <p:cNvSpPr/>
                <p:nvPr/>
              </p:nvSpPr>
              <p:spPr>
                <a:xfrm>
                  <a:off x="6890494" y="5261531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Oval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0494" y="5261531"/>
                  <a:ext cx="457200" cy="457200"/>
                </a:xfrm>
                <a:prstGeom prst="ellipse">
                  <a:avLst/>
                </a:prstGeom>
                <a:blipFill>
                  <a:blip r:embed="rId3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Oval 57"/>
                <p:cNvSpPr/>
                <p:nvPr/>
              </p:nvSpPr>
              <p:spPr>
                <a:xfrm>
                  <a:off x="7271494" y="44958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Oval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1494" y="4495800"/>
                  <a:ext cx="457200" cy="457200"/>
                </a:xfrm>
                <a:prstGeom prst="ellipse">
                  <a:avLst/>
                </a:prstGeom>
                <a:blipFill>
                  <a:blip r:embed="rId3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/>
                <p:cNvSpPr/>
                <p:nvPr/>
              </p:nvSpPr>
              <p:spPr>
                <a:xfrm>
                  <a:off x="7696200" y="52578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6200" y="5257800"/>
                  <a:ext cx="457200" cy="457200"/>
                </a:xfrm>
                <a:prstGeom prst="ellipse">
                  <a:avLst/>
                </a:prstGeom>
                <a:blipFill>
                  <a:blip r:embed="rId3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Straight Arrow Connector 59"/>
            <p:cNvCxnSpPr>
              <a:stCxn id="57" idx="0"/>
              <a:endCxn id="58" idx="3"/>
            </p:cNvCxnSpPr>
            <p:nvPr/>
          </p:nvCxnSpPr>
          <p:spPr>
            <a:xfrm flipV="1">
              <a:off x="7119094" y="4886045"/>
              <a:ext cx="219355" cy="37548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0"/>
              <a:endCxn id="58" idx="5"/>
            </p:cNvCxnSpPr>
            <p:nvPr/>
          </p:nvCxnSpPr>
          <p:spPr>
            <a:xfrm flipH="1" flipV="1">
              <a:off x="7661739" y="4886045"/>
              <a:ext cx="263061" cy="37175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8" idx="1"/>
              <a:endCxn id="52" idx="6"/>
            </p:cNvCxnSpPr>
            <p:nvPr/>
          </p:nvCxnSpPr>
          <p:spPr>
            <a:xfrm flipH="1" flipV="1">
              <a:off x="5671294" y="4114800"/>
              <a:ext cx="1667155" cy="44795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4654581" y="3516868"/>
                  <a:ext cx="23987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After union(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𝐵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𝐺</m:t>
                      </m:r>
                    </m:oMath>
                  </a14:m>
                  <a:r>
                    <a:rPr lang="en-US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):</a:t>
                  </a: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4581" y="3516868"/>
                  <a:ext cx="2398734" cy="369332"/>
                </a:xfrm>
                <a:prstGeom prst="rect">
                  <a:avLst/>
                </a:prstGeom>
                <a:blipFill>
                  <a:blip r:embed="rId33"/>
                  <a:stretch>
                    <a:fillRect l="-2290" t="-8197" r="-127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28600" y="5619996"/>
                <a:ext cx="8167813" cy="933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Property:</a:t>
                </a:r>
                <a:r>
                  <a:rPr lang="en-GB" dirty="0"/>
                  <a:t> Any root node of rank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has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nodes in its tree.</a:t>
                </a:r>
              </a:p>
              <a:p>
                <a:r>
                  <a:rPr lang="en-GB" b="1" dirty="0"/>
                  <a:t>Property:</a:t>
                </a:r>
                <a:r>
                  <a:rPr lang="en-GB" dirty="0"/>
                  <a:t> If there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elements overall, there can be at most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nodes of rank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GB" dirty="0"/>
                  <a:t>Therefore, all trees have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619996"/>
                <a:ext cx="8167813" cy="933204"/>
              </a:xfrm>
              <a:prstGeom prst="rect">
                <a:avLst/>
              </a:prstGeom>
              <a:blipFill>
                <a:blip r:embed="rId34"/>
                <a:stretch>
                  <a:fillRect l="-672" t="-15686" b="-40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74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Disjoint sets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28600" y="5619996"/>
                <a:ext cx="8337732" cy="933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Property 1:</a:t>
                </a:r>
                <a:r>
                  <a:rPr lang="en-GB" dirty="0"/>
                  <a:t> Any root node of rank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has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nodes in its tree.</a:t>
                </a:r>
              </a:p>
              <a:p>
                <a:r>
                  <a:rPr lang="en-GB" b="1" dirty="0"/>
                  <a:t>Property 2:</a:t>
                </a:r>
                <a:r>
                  <a:rPr lang="en-GB" dirty="0"/>
                  <a:t> If there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elements overall, there can be at most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nodes of rank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GB" dirty="0"/>
                  <a:t>Therefore, all trees have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619996"/>
                <a:ext cx="8337732" cy="933204"/>
              </a:xfrm>
              <a:prstGeom prst="rect">
                <a:avLst/>
              </a:prstGeom>
              <a:blipFill>
                <a:blip r:embed="rId2"/>
                <a:stretch>
                  <a:fillRect l="-658" t="-15686" b="-40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Isosceles Triangle 1"/>
          <p:cNvSpPr/>
          <p:nvPr/>
        </p:nvSpPr>
        <p:spPr>
          <a:xfrm>
            <a:off x="685799" y="2715682"/>
            <a:ext cx="1447800" cy="1295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2514599" y="2681497"/>
            <a:ext cx="1447800" cy="1295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309453" y="2534584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24199" y="2534584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06749" y="2165252"/>
                <a:ext cx="782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rank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49" y="2165252"/>
                <a:ext cx="782971" cy="369332"/>
              </a:xfrm>
              <a:prstGeom prst="rect">
                <a:avLst/>
              </a:prstGeom>
              <a:blipFill>
                <a:blip r:embed="rId3"/>
                <a:stretch>
                  <a:fillRect l="-703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895599" y="2153584"/>
                <a:ext cx="782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rank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9" y="2153584"/>
                <a:ext cx="782971" cy="369332"/>
              </a:xfrm>
              <a:prstGeom prst="rect">
                <a:avLst/>
              </a:prstGeom>
              <a:blipFill>
                <a:blip r:embed="rId4"/>
                <a:stretch>
                  <a:fillRect l="-625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stCxn id="65" idx="2"/>
            <a:endCxn id="3" idx="6"/>
          </p:cNvCxnSpPr>
          <p:nvPr/>
        </p:nvCxnSpPr>
        <p:spPr>
          <a:xfrm flipH="1">
            <a:off x="1538053" y="2648884"/>
            <a:ext cx="1586146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98527" y="3448970"/>
                <a:ext cx="720133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527" y="3448970"/>
                <a:ext cx="720133" cy="3742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895599" y="3448984"/>
                <a:ext cx="720133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99" y="3448984"/>
                <a:ext cx="720133" cy="3742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685799" y="4122635"/>
            <a:ext cx="3276601" cy="754165"/>
            <a:chOff x="838200" y="3264451"/>
            <a:chExt cx="3276601" cy="754165"/>
          </a:xfrm>
        </p:grpSpPr>
        <p:sp>
          <p:nvSpPr>
            <p:cNvPr id="29" name="Left Brace 28"/>
            <p:cNvSpPr/>
            <p:nvPr/>
          </p:nvSpPr>
          <p:spPr>
            <a:xfrm rot="16200000">
              <a:off x="2278361" y="1824290"/>
              <a:ext cx="396279" cy="3276601"/>
            </a:xfrm>
            <a:prstGeom prst="leftBrace">
              <a:avLst>
                <a:gd name="adj1" fmla="val 53138"/>
                <a:gd name="adj2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2009308" y="3644346"/>
                  <a:ext cx="939744" cy="3742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9308" y="3644346"/>
                  <a:ext cx="939744" cy="37427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106749" y="1924984"/>
                <a:ext cx="11869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rank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49" y="1924984"/>
                <a:ext cx="1186928" cy="369332"/>
              </a:xfrm>
              <a:prstGeom prst="rect">
                <a:avLst/>
              </a:prstGeom>
              <a:blipFill>
                <a:blip r:embed="rId8"/>
                <a:stretch>
                  <a:fillRect l="-463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87807" y="1793551"/>
                <a:ext cx="3328219" cy="12003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nodes, the tallest possible</a:t>
                </a:r>
                <a:br>
                  <a:rPr lang="en-US" dirty="0"/>
                </a:br>
                <a:r>
                  <a:rPr lang="en-US" dirty="0"/>
                  <a:t>tree could have rank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such that:</a:t>
                </a:r>
                <a:br>
                  <a:rPr lang="en-US" dirty="0"/>
                </a:b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807" y="1793551"/>
                <a:ext cx="3328219" cy="1200329"/>
              </a:xfrm>
              <a:prstGeom prst="rect">
                <a:avLst/>
              </a:prstGeom>
              <a:blipFill>
                <a:blip r:embed="rId9"/>
                <a:stretch>
                  <a:fillRect l="-1460" t="-2010" r="-54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787527" y="1264611"/>
            <a:ext cx="301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Property 1: proof by induction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6379234" y="3154262"/>
            <a:ext cx="1262332" cy="843060"/>
            <a:chOff x="6379234" y="3154262"/>
            <a:chExt cx="1262332" cy="843060"/>
          </a:xfrm>
        </p:grpSpPr>
        <p:sp>
          <p:nvSpPr>
            <p:cNvPr id="47" name="Down Arrow 46"/>
            <p:cNvSpPr/>
            <p:nvPr/>
          </p:nvSpPr>
          <p:spPr>
            <a:xfrm>
              <a:off x="6934200" y="3154262"/>
              <a:ext cx="152400" cy="427138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6379234" y="3627990"/>
                  <a:ext cx="12623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9234" y="3627990"/>
                  <a:ext cx="1262332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5" name="TextBox 74"/>
          <p:cNvSpPr txBox="1"/>
          <p:nvPr/>
        </p:nvSpPr>
        <p:spPr>
          <a:xfrm>
            <a:off x="5334000" y="1257502"/>
            <a:ext cx="123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Property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70095" y="4495800"/>
                <a:ext cx="290784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Therefore, find(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095" y="4495800"/>
                <a:ext cx="2907847" cy="369332"/>
              </a:xfrm>
              <a:prstGeom prst="rect">
                <a:avLst/>
              </a:prstGeom>
              <a:blipFill>
                <a:blip r:embed="rId11"/>
                <a:stretch>
                  <a:fillRect l="-1670" t="-8065" b="-2258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60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40" grpId="0" animBg="1"/>
      <p:bldP spid="75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A3A2BC-F077-4E83-9791-C4C6BB0B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Laying a communication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40D92-B9A2-4982-ACD5-286A7E0E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23768-9FC1-4C5C-A99D-B42B9BDE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FE1B7-B60F-43A4-8F1A-E5CB5A1C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D29F6A-3900-4641-87DA-D19D128BEC50}"/>
              </a:ext>
            </a:extLst>
          </p:cNvPr>
          <p:cNvSpPr txBox="1"/>
          <p:nvPr/>
        </p:nvSpPr>
        <p:spPr>
          <a:xfrm>
            <a:off x="1143000" y="6130874"/>
            <a:ext cx="6607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2"/>
              </a:rPr>
              <a:t>https://www.javatpoint.com/applications-of-minimum-spanning-tree</a:t>
            </a:r>
            <a:endParaRPr lang="en-US" sz="16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C14691D-51FF-4C83-AA1A-A8227AD04505}"/>
              </a:ext>
            </a:extLst>
          </p:cNvPr>
          <p:cNvGrpSpPr/>
          <p:nvPr/>
        </p:nvGrpSpPr>
        <p:grpSpPr>
          <a:xfrm>
            <a:off x="1447800" y="2362200"/>
            <a:ext cx="5791200" cy="2590800"/>
            <a:chOff x="1447800" y="2362200"/>
            <a:chExt cx="5791200" cy="259080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B51F161A-2A5B-4943-AB2A-2F725EC899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86200" y="2971800"/>
              <a:ext cx="68580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4BDC3F3-01F4-486B-ABF8-1179F49F67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5000" y="2667000"/>
              <a:ext cx="609600" cy="6858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DD3351B-658A-49DF-A35D-C9DB7A407989}"/>
                </a:ext>
              </a:extLst>
            </p:cNvPr>
            <p:cNvCxnSpPr>
              <a:cxnSpLocks/>
            </p:cNvCxnSpPr>
            <p:nvPr/>
          </p:nvCxnSpPr>
          <p:spPr>
            <a:xfrm>
              <a:off x="5715000" y="3962400"/>
              <a:ext cx="1524000" cy="914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09A63E-0B2D-4CDE-8948-4D0B88AF4666}"/>
                </a:ext>
              </a:extLst>
            </p:cNvPr>
            <p:cNvCxnSpPr>
              <a:cxnSpLocks/>
            </p:cNvCxnSpPr>
            <p:nvPr/>
          </p:nvCxnSpPr>
          <p:spPr>
            <a:xfrm>
              <a:off x="5638800" y="403860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3C0AD66-2B79-4339-A561-BFF1A1EF3298}"/>
                </a:ext>
              </a:extLst>
            </p:cNvPr>
            <p:cNvCxnSpPr>
              <a:cxnSpLocks/>
            </p:cNvCxnSpPr>
            <p:nvPr/>
          </p:nvCxnSpPr>
          <p:spPr>
            <a:xfrm>
              <a:off x="5105400" y="4038600"/>
              <a:ext cx="152400" cy="914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0B72C68-A67E-471C-845E-8D0D885762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14600" y="4038600"/>
              <a:ext cx="220980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47B0AA8-63A9-4330-A49F-C61ACB5191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7800" y="3962400"/>
              <a:ext cx="3048000" cy="2286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4E4D334-308E-480D-84C0-BF7FF55B770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48000" y="3657600"/>
              <a:ext cx="144780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B34BC36-C0AD-4225-9EF5-4C4453A841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52246" y="2924908"/>
              <a:ext cx="2643554" cy="656492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EF0A56C-AD0E-4A9B-AEA6-21F43B5FC0D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62200" y="2362200"/>
              <a:ext cx="2133600" cy="1143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EF3A457D-7719-41F2-A4E1-01CCDC68B36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1846262"/>
            <a:ext cx="64293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Disjoint sets: path compression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356552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sz="2800" dirty="0"/>
                  <a:t>Complexity of </a:t>
                </a:r>
                <a:r>
                  <a:rPr lang="en-GB" sz="2800" dirty="0" err="1"/>
                  <a:t>Kruskal’s</a:t>
                </a:r>
                <a:r>
                  <a:rPr lang="en-GB" sz="2800" dirty="0"/>
                  <a:t> algorithm: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|</m:t>
                    </m:r>
                    <m:func>
                      <m:func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|)</m:t>
                        </m:r>
                      </m:e>
                    </m:func>
                  </m:oMath>
                </a14:m>
                <a:r>
                  <a:rPr lang="en-US" sz="2800" dirty="0"/>
                  <a:t>.</a:t>
                </a:r>
              </a:p>
              <a:p>
                <a:pPr lvl="1"/>
                <a:r>
                  <a:rPr lang="en-GB" sz="2400" dirty="0"/>
                  <a:t>Sorting edges: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  <m:func>
                          <m:func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|)</m:t>
                        </m:r>
                      </m:e>
                    </m:func>
                  </m:oMath>
                </a14:m>
                <a:r>
                  <a:rPr lang="en-US" sz="2400" dirty="0"/>
                  <a:t>.</a:t>
                </a:r>
              </a:p>
              <a:p>
                <a:pPr lvl="1"/>
                <a:r>
                  <a:rPr lang="en-GB" sz="2400" dirty="0"/>
                  <a:t>Find + union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/>
                  <a:t> times):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e>
                    </m:func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lvl="1"/>
                <a:endParaRPr lang="en-GB" sz="2400" dirty="0"/>
              </a:p>
              <a:p>
                <a:r>
                  <a:rPr lang="en-GB" sz="2800" dirty="0"/>
                  <a:t>How about if the edges are already sorted or sorting can be done in linear time (weights are integer and small)?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Path compression:</a:t>
                </a:r>
                <a:endParaRPr lang="en-US" sz="2800" dirty="0"/>
              </a:p>
              <a:p>
                <a:pPr lvl="1"/>
                <a:endParaRPr lang="en-US" sz="24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3565525"/>
              </a:xfrm>
              <a:blipFill>
                <a:blip r:embed="rId2"/>
                <a:stretch>
                  <a:fillRect l="-1111" t="-1541" r="-222" b="-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066800" y="4495800"/>
            <a:ext cx="1219200" cy="1974850"/>
            <a:chOff x="1371600" y="4495800"/>
            <a:chExt cx="1219200" cy="1974850"/>
          </a:xfrm>
        </p:grpSpPr>
        <p:sp>
          <p:nvSpPr>
            <p:cNvPr id="7" name="Oval 6"/>
            <p:cNvSpPr/>
            <p:nvPr/>
          </p:nvSpPr>
          <p:spPr>
            <a:xfrm>
              <a:off x="1676400" y="44958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71600" y="5029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981200" y="5029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371600" y="55626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981200" y="55626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76400" y="616585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286000" y="616585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8" idx="0"/>
              <a:endCxn id="7" idx="3"/>
            </p:cNvCxnSpPr>
            <p:nvPr/>
          </p:nvCxnSpPr>
          <p:spPr>
            <a:xfrm flipV="1">
              <a:off x="1524000" y="4755963"/>
              <a:ext cx="197037" cy="27323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0"/>
              <a:endCxn id="7" idx="5"/>
            </p:cNvCxnSpPr>
            <p:nvPr/>
          </p:nvCxnSpPr>
          <p:spPr>
            <a:xfrm flipH="1" flipV="1">
              <a:off x="1936563" y="4755963"/>
              <a:ext cx="197037" cy="27323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0"/>
              <a:endCxn id="8" idx="4"/>
            </p:cNvCxnSpPr>
            <p:nvPr/>
          </p:nvCxnSpPr>
          <p:spPr>
            <a:xfrm flipV="1">
              <a:off x="1524000" y="5334000"/>
              <a:ext cx="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1" idx="0"/>
              <a:endCxn id="9" idx="4"/>
            </p:cNvCxnSpPr>
            <p:nvPr/>
          </p:nvCxnSpPr>
          <p:spPr>
            <a:xfrm flipV="1">
              <a:off x="2133600" y="5334000"/>
              <a:ext cx="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2" idx="0"/>
              <a:endCxn id="11" idx="3"/>
            </p:cNvCxnSpPr>
            <p:nvPr/>
          </p:nvCxnSpPr>
          <p:spPr>
            <a:xfrm flipV="1">
              <a:off x="1828800" y="5822763"/>
              <a:ext cx="197037" cy="34308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3" idx="0"/>
              <a:endCxn id="11" idx="5"/>
            </p:cNvCxnSpPr>
            <p:nvPr/>
          </p:nvCxnSpPr>
          <p:spPr>
            <a:xfrm flipH="1" flipV="1">
              <a:off x="2241363" y="5822763"/>
              <a:ext cx="197037" cy="34308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2286000" y="4495800"/>
            <a:ext cx="2819400" cy="1371600"/>
            <a:chOff x="2286000" y="4495800"/>
            <a:chExt cx="2819400" cy="1371600"/>
          </a:xfrm>
        </p:grpSpPr>
        <p:grpSp>
          <p:nvGrpSpPr>
            <p:cNvPr id="61" name="Group 60"/>
            <p:cNvGrpSpPr/>
            <p:nvPr/>
          </p:nvGrpSpPr>
          <p:grpSpPr>
            <a:xfrm>
              <a:off x="2971800" y="4495800"/>
              <a:ext cx="2133600" cy="1371600"/>
              <a:chOff x="3352800" y="4495800"/>
              <a:chExt cx="2133600" cy="13716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114800" y="44958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0292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962400" y="50292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352800" y="55626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572000" y="55626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72000" y="50292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Straight Arrow Connector 32"/>
              <p:cNvCxnSpPr>
                <a:stCxn id="27" idx="7"/>
                <a:endCxn id="26" idx="3"/>
              </p:cNvCxnSpPr>
              <p:nvPr/>
            </p:nvCxnSpPr>
            <p:spPr>
              <a:xfrm flipV="1">
                <a:off x="3612963" y="4755963"/>
                <a:ext cx="546474" cy="3178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28" idx="0"/>
                <a:endCxn id="26" idx="4"/>
              </p:cNvCxnSpPr>
              <p:nvPr/>
            </p:nvCxnSpPr>
            <p:spPr>
              <a:xfrm flipV="1">
                <a:off x="4114800" y="4800600"/>
                <a:ext cx="152400" cy="2286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29" idx="0"/>
                <a:endCxn id="27" idx="4"/>
              </p:cNvCxnSpPr>
              <p:nvPr/>
            </p:nvCxnSpPr>
            <p:spPr>
              <a:xfrm flipV="1">
                <a:off x="3505200" y="5334000"/>
                <a:ext cx="0" cy="2286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0" idx="0"/>
              </p:cNvCxnSpPr>
              <p:nvPr/>
            </p:nvCxnSpPr>
            <p:spPr>
              <a:xfrm flipV="1">
                <a:off x="4724400" y="5334000"/>
                <a:ext cx="0" cy="2286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1" idx="1"/>
                <a:endCxn id="26" idx="5"/>
              </p:cNvCxnSpPr>
              <p:nvPr/>
            </p:nvCxnSpPr>
            <p:spPr>
              <a:xfrm flipH="1" flipV="1">
                <a:off x="4374963" y="4755963"/>
                <a:ext cx="241674" cy="3178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5181600" y="5029200"/>
                <a:ext cx="304800" cy="3048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F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Straight Arrow Connector 42"/>
              <p:cNvCxnSpPr>
                <a:stCxn id="42" idx="1"/>
                <a:endCxn id="26" idx="6"/>
              </p:cNvCxnSpPr>
              <p:nvPr/>
            </p:nvCxnSpPr>
            <p:spPr>
              <a:xfrm flipH="1" flipV="1">
                <a:off x="4419600" y="4648200"/>
                <a:ext cx="806637" cy="42563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2286000" y="4928449"/>
                  <a:ext cx="4828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≡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4928449"/>
                  <a:ext cx="482824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/>
          <p:cNvGrpSpPr/>
          <p:nvPr/>
        </p:nvGrpSpPr>
        <p:grpSpPr>
          <a:xfrm>
            <a:off x="5384576" y="4495800"/>
            <a:ext cx="3530824" cy="895350"/>
            <a:chOff x="5384576" y="4495800"/>
            <a:chExt cx="3530824" cy="895350"/>
          </a:xfrm>
        </p:grpSpPr>
        <p:sp>
          <p:nvSpPr>
            <p:cNvPr id="47" name="Oval 46"/>
            <p:cNvSpPr/>
            <p:nvPr/>
          </p:nvSpPr>
          <p:spPr>
            <a:xfrm>
              <a:off x="7239000" y="44958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6019800" y="5029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537960" y="5029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056120" y="5029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7574280" y="5029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8092440" y="5029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>
              <a:stCxn id="48" idx="7"/>
              <a:endCxn id="47" idx="2"/>
            </p:cNvCxnSpPr>
            <p:nvPr/>
          </p:nvCxnSpPr>
          <p:spPr>
            <a:xfrm flipV="1">
              <a:off x="6279963" y="4648200"/>
              <a:ext cx="959037" cy="42563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9" idx="0"/>
              <a:endCxn id="47" idx="3"/>
            </p:cNvCxnSpPr>
            <p:nvPr/>
          </p:nvCxnSpPr>
          <p:spPr>
            <a:xfrm flipV="1">
              <a:off x="6690360" y="4755963"/>
              <a:ext cx="593277" cy="27323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2" idx="1"/>
              <a:endCxn id="47" idx="5"/>
            </p:cNvCxnSpPr>
            <p:nvPr/>
          </p:nvCxnSpPr>
          <p:spPr>
            <a:xfrm flipH="1" flipV="1">
              <a:off x="7499163" y="4755963"/>
              <a:ext cx="637914" cy="3178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8610600" y="5029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1"/>
              <a:endCxn id="47" idx="6"/>
            </p:cNvCxnSpPr>
            <p:nvPr/>
          </p:nvCxnSpPr>
          <p:spPr>
            <a:xfrm flipH="1" flipV="1">
              <a:off x="7543800" y="4648200"/>
              <a:ext cx="1111437" cy="42563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0" idx="0"/>
              <a:endCxn id="47" idx="4"/>
            </p:cNvCxnSpPr>
            <p:nvPr/>
          </p:nvCxnSpPr>
          <p:spPr>
            <a:xfrm flipV="1">
              <a:off x="7208520" y="4800600"/>
              <a:ext cx="18288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1" idx="0"/>
              <a:endCxn id="47" idx="4"/>
            </p:cNvCxnSpPr>
            <p:nvPr/>
          </p:nvCxnSpPr>
          <p:spPr>
            <a:xfrm flipH="1" flipV="1">
              <a:off x="7391400" y="4800600"/>
              <a:ext cx="33528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384576" y="4929485"/>
                  <a:ext cx="4828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≡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4576" y="4929485"/>
                  <a:ext cx="482824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8453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Disjoint sets: path compression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2362200" y="838200"/>
                <a:ext cx="4267200" cy="1050926"/>
              </a:xfr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000" b="1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def</a:t>
                </a:r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find(</a:t>
                </a:r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</m:oMath>
                </a14:m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):</a:t>
                </a:r>
                <a:b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US" sz="2000" b="1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if</a:t>
                </a:r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𝐱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≠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d>
                      <m:dPr>
                        <m:ctrlP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: 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b="1" i="0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= </m:t>
                    </m:r>
                    <m:r>
                      <m:rPr>
                        <m:nor/>
                      </m:rPr>
                      <a:rPr lang="en-GB" sz="2000" b="1" i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m:t>find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GB" sz="2000" b="1" i="1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d>
                      <m:dPr>
                        <m:ctrlPr>
                          <a:rPr lang="en-GB" sz="2000" b="1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lang="en-GB" sz="2000" b="1" i="1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𝒙</m:t>
                        </m:r>
                      </m:e>
                    </m:d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</m:t>
                    </m:r>
                  </m:oMath>
                </a14:m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:b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 </a:t>
                </a:r>
                <a:r>
                  <a:rPr lang="en-GB" sz="2000" b="1" dirty="0">
                    <a:solidFill>
                      <a:srgbClr val="0000FF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return</a:t>
                </a:r>
                <a:r>
                  <a:rPr lang="en-GB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𝝅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(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𝒙</m:t>
                    </m:r>
                    <m:r>
                      <a:rPr lang="en-GB" sz="2000" b="1" i="1" smtClean="0">
                        <a:latin typeface="Cambria Math" panose="02040503050406030204" pitchFamily="18" charset="0"/>
                        <a:cs typeface="Consolas" panose="020B0609020204030204" pitchFamily="49" charset="0"/>
                      </a:rPr>
                      <m:t>)</m:t>
                    </m:r>
                  </m:oMath>
                </a14:m>
                <a:endParaRPr lang="en-GB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2200" y="838200"/>
                <a:ext cx="4267200" cy="1050926"/>
              </a:xfrm>
              <a:blipFill>
                <a:blip r:embed="rId2"/>
                <a:stretch>
                  <a:fillRect l="-1425" t="-2874" b="-517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0" name="Group 119"/>
          <p:cNvGrpSpPr/>
          <p:nvPr/>
        </p:nvGrpSpPr>
        <p:grpSpPr>
          <a:xfrm>
            <a:off x="838200" y="2057400"/>
            <a:ext cx="2743200" cy="2362200"/>
            <a:chOff x="838200" y="2057400"/>
            <a:chExt cx="2743200" cy="2362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/>
                <p:cNvSpPr/>
                <p:nvPr/>
              </p:nvSpPr>
              <p:spPr>
                <a:xfrm>
                  <a:off x="1371600" y="20574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Oval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2057400"/>
                  <a:ext cx="381000" cy="38100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/>
                <p:cNvSpPr/>
                <p:nvPr/>
              </p:nvSpPr>
              <p:spPr>
                <a:xfrm>
                  <a:off x="838200" y="268605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Oval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2686050"/>
                  <a:ext cx="381000" cy="3810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9"/>
                <p:cNvSpPr/>
                <p:nvPr/>
              </p:nvSpPr>
              <p:spPr>
                <a:xfrm>
                  <a:off x="1371600" y="2701925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Oval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2701925"/>
                  <a:ext cx="381000" cy="3810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/>
                <p:cNvSpPr/>
                <p:nvPr/>
              </p:nvSpPr>
              <p:spPr>
                <a:xfrm>
                  <a:off x="1371600" y="33909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Oval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3390900"/>
                  <a:ext cx="381000" cy="381000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val 11"/>
                <p:cNvSpPr/>
                <p:nvPr/>
              </p:nvSpPr>
              <p:spPr>
                <a:xfrm>
                  <a:off x="2514600" y="26670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Oval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600" y="2667000"/>
                  <a:ext cx="381000" cy="381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val 12"/>
                <p:cNvSpPr/>
                <p:nvPr/>
              </p:nvSpPr>
              <p:spPr>
                <a:xfrm>
                  <a:off x="1905000" y="3419475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Oval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000" y="3419475"/>
                  <a:ext cx="381000" cy="381000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Oval 13"/>
                <p:cNvSpPr/>
                <p:nvPr/>
              </p:nvSpPr>
              <p:spPr>
                <a:xfrm>
                  <a:off x="2514600" y="3419475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Oval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600" y="3419475"/>
                  <a:ext cx="381000" cy="381000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val 14"/>
                <p:cNvSpPr/>
                <p:nvPr/>
              </p:nvSpPr>
              <p:spPr>
                <a:xfrm>
                  <a:off x="3200400" y="34290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Oval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0400" y="3429000"/>
                  <a:ext cx="381000" cy="381000"/>
                </a:xfrm>
                <a:prstGeom prst="ellipse">
                  <a:avLst/>
                </a:prstGeom>
                <a:blipFill>
                  <a:blip r:embed="rId10"/>
                  <a:stretch>
                    <a:fillRect r="-1493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Oval 15"/>
                <p:cNvSpPr/>
                <p:nvPr/>
              </p:nvSpPr>
              <p:spPr>
                <a:xfrm>
                  <a:off x="2057400" y="40386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Oval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4038600"/>
                  <a:ext cx="381000" cy="381000"/>
                </a:xfrm>
                <a:prstGeom prst="ellipse">
                  <a:avLst/>
                </a:prstGeom>
                <a:blipFill>
                  <a:blip r:embed="rId11"/>
                  <a:stretch>
                    <a:fillRect b="-454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Oval 16"/>
                <p:cNvSpPr/>
                <p:nvPr/>
              </p:nvSpPr>
              <p:spPr>
                <a:xfrm>
                  <a:off x="1600200" y="40386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Oval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200" y="4038600"/>
                  <a:ext cx="381000" cy="381000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Oval 17"/>
                <p:cNvSpPr/>
                <p:nvPr/>
              </p:nvSpPr>
              <p:spPr>
                <a:xfrm>
                  <a:off x="2514600" y="40386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rIns="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Oval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600" y="4038600"/>
                  <a:ext cx="381000" cy="381000"/>
                </a:xfrm>
                <a:prstGeom prst="ellipse">
                  <a:avLst/>
                </a:prstGeom>
                <a:blipFill>
                  <a:blip r:embed="rId13"/>
                  <a:stretch>
                    <a:fillRect r="-3030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Arrow Connector 19"/>
            <p:cNvCxnSpPr>
              <a:stCxn id="9" idx="0"/>
              <a:endCxn id="8" idx="3"/>
            </p:cNvCxnSpPr>
            <p:nvPr/>
          </p:nvCxnSpPr>
          <p:spPr>
            <a:xfrm flipV="1">
              <a:off x="1028700" y="2382604"/>
              <a:ext cx="398696" cy="3034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0"/>
              <a:endCxn id="8" idx="4"/>
            </p:cNvCxnSpPr>
            <p:nvPr/>
          </p:nvCxnSpPr>
          <p:spPr>
            <a:xfrm flipV="1">
              <a:off x="1562100" y="2438400"/>
              <a:ext cx="0" cy="26352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1"/>
              <a:endCxn id="8" idx="5"/>
            </p:cNvCxnSpPr>
            <p:nvPr/>
          </p:nvCxnSpPr>
          <p:spPr>
            <a:xfrm flipH="1" flipV="1">
              <a:off x="1696804" y="2382604"/>
              <a:ext cx="873592" cy="34019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1" idx="0"/>
              <a:endCxn id="10" idx="4"/>
            </p:cNvCxnSpPr>
            <p:nvPr/>
          </p:nvCxnSpPr>
          <p:spPr>
            <a:xfrm flipV="1">
              <a:off x="1562100" y="3082925"/>
              <a:ext cx="0" cy="30797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3" idx="0"/>
              <a:endCxn id="12" idx="3"/>
            </p:cNvCxnSpPr>
            <p:nvPr/>
          </p:nvCxnSpPr>
          <p:spPr>
            <a:xfrm flipV="1">
              <a:off x="2095500" y="2992204"/>
              <a:ext cx="474896" cy="4272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4" idx="0"/>
              <a:endCxn id="12" idx="4"/>
            </p:cNvCxnSpPr>
            <p:nvPr/>
          </p:nvCxnSpPr>
          <p:spPr>
            <a:xfrm flipV="1">
              <a:off x="2705100" y="3048000"/>
              <a:ext cx="0" cy="37147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" idx="1"/>
              <a:endCxn id="12" idx="5"/>
            </p:cNvCxnSpPr>
            <p:nvPr/>
          </p:nvCxnSpPr>
          <p:spPr>
            <a:xfrm flipH="1" flipV="1">
              <a:off x="2839804" y="2992204"/>
              <a:ext cx="416392" cy="49259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7" idx="0"/>
              <a:endCxn id="13" idx="3"/>
            </p:cNvCxnSpPr>
            <p:nvPr/>
          </p:nvCxnSpPr>
          <p:spPr>
            <a:xfrm flipV="1">
              <a:off x="1790700" y="3744679"/>
              <a:ext cx="170096" cy="29392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6" idx="0"/>
            </p:cNvCxnSpPr>
            <p:nvPr/>
          </p:nvCxnSpPr>
          <p:spPr>
            <a:xfrm flipH="1" flipV="1">
              <a:off x="2150762" y="3785313"/>
              <a:ext cx="97138" cy="25328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8" idx="0"/>
              <a:endCxn id="14" idx="4"/>
            </p:cNvCxnSpPr>
            <p:nvPr/>
          </p:nvCxnSpPr>
          <p:spPr>
            <a:xfrm flipV="1">
              <a:off x="2705100" y="3800475"/>
              <a:ext cx="0" cy="23812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4000499" y="2057400"/>
            <a:ext cx="4610101" cy="2362200"/>
            <a:chOff x="4000499" y="2057400"/>
            <a:chExt cx="4610101" cy="2362200"/>
          </a:xfrm>
        </p:grpSpPr>
        <p:grpSp>
          <p:nvGrpSpPr>
            <p:cNvPr id="115" name="Group 114"/>
            <p:cNvGrpSpPr/>
            <p:nvPr/>
          </p:nvGrpSpPr>
          <p:grpSpPr>
            <a:xfrm>
              <a:off x="5410200" y="2057400"/>
              <a:ext cx="3200400" cy="2362200"/>
              <a:chOff x="5410200" y="2057400"/>
              <a:chExt cx="3200400" cy="23622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Oval 41"/>
                  <p:cNvSpPr/>
                  <p:nvPr/>
                </p:nvSpPr>
                <p:spPr>
                  <a:xfrm>
                    <a:off x="5943600" y="20574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2" name="Oval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3600" y="2057400"/>
                    <a:ext cx="381000" cy="381000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Oval 42"/>
                  <p:cNvSpPr/>
                  <p:nvPr/>
                </p:nvSpPr>
                <p:spPr>
                  <a:xfrm>
                    <a:off x="5410200" y="268605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3" name="Oval 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10200" y="2686050"/>
                    <a:ext cx="381000" cy="381000"/>
                  </a:xfrm>
                  <a:prstGeom prst="ellipse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Oval 43"/>
                  <p:cNvSpPr/>
                  <p:nvPr/>
                </p:nvSpPr>
                <p:spPr>
                  <a:xfrm>
                    <a:off x="5943600" y="2701925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4" name="Oval 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3600" y="2701925"/>
                    <a:ext cx="381000" cy="381000"/>
                  </a:xfrm>
                  <a:prstGeom prst="ellipse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Oval 44"/>
                  <p:cNvSpPr/>
                  <p:nvPr/>
                </p:nvSpPr>
                <p:spPr>
                  <a:xfrm>
                    <a:off x="5943600" y="33909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5" name="Oval 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3600" y="3390900"/>
                    <a:ext cx="381000" cy="38100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Oval 45"/>
                  <p:cNvSpPr/>
                  <p:nvPr/>
                </p:nvSpPr>
                <p:spPr>
                  <a:xfrm>
                    <a:off x="6781800" y="26670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" name="Oval 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81800" y="2667000"/>
                    <a:ext cx="381000" cy="381000"/>
                  </a:xfrm>
                  <a:prstGeom prst="ellipse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Oval 46"/>
                  <p:cNvSpPr/>
                  <p:nvPr/>
                </p:nvSpPr>
                <p:spPr>
                  <a:xfrm>
                    <a:off x="7620000" y="26670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7" name="Oval 4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20000" y="2667000"/>
                    <a:ext cx="381000" cy="381000"/>
                  </a:xfrm>
                  <a:prstGeom prst="ellipse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Oval 47"/>
                  <p:cNvSpPr/>
                  <p:nvPr/>
                </p:nvSpPr>
                <p:spPr>
                  <a:xfrm>
                    <a:off x="6477000" y="3419475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8" name="Oval 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7000" y="3419475"/>
                    <a:ext cx="381000" cy="381000"/>
                  </a:xfrm>
                  <a:prstGeom prst="ellips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Oval 48"/>
                  <p:cNvSpPr/>
                  <p:nvPr/>
                </p:nvSpPr>
                <p:spPr>
                  <a:xfrm>
                    <a:off x="7086600" y="34290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9" name="Oval 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86600" y="3429000"/>
                    <a:ext cx="381000" cy="381000"/>
                  </a:xfrm>
                  <a:prstGeom prst="ellipse">
                    <a:avLst/>
                  </a:prstGeom>
                  <a:blipFill>
                    <a:blip r:embed="rId15"/>
                    <a:stretch>
                      <a:fillRect r="-3030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Oval 49"/>
                  <p:cNvSpPr/>
                  <p:nvPr/>
                </p:nvSpPr>
                <p:spPr>
                  <a:xfrm>
                    <a:off x="7620000" y="34290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0" name="Oval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20000" y="3429000"/>
                    <a:ext cx="381000" cy="381000"/>
                  </a:xfrm>
                  <a:prstGeom prst="ellipse">
                    <a:avLst/>
                  </a:prstGeom>
                  <a:blipFill>
                    <a:blip r:embed="rId16"/>
                    <a:stretch>
                      <a:fillRect b="-4545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Oval 50"/>
                  <p:cNvSpPr/>
                  <p:nvPr/>
                </p:nvSpPr>
                <p:spPr>
                  <a:xfrm>
                    <a:off x="8229600" y="268605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1" name="Oval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29600" y="2686050"/>
                    <a:ext cx="381000" cy="381000"/>
                  </a:xfrm>
                  <a:prstGeom prst="ellipse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Oval 51"/>
                  <p:cNvSpPr/>
                  <p:nvPr/>
                </p:nvSpPr>
                <p:spPr>
                  <a:xfrm>
                    <a:off x="6477000" y="40386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Oval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7000" y="4038600"/>
                    <a:ext cx="381000" cy="381000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 r="-3030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3" name="Straight Arrow Connector 52"/>
              <p:cNvCxnSpPr>
                <a:stCxn id="43" idx="0"/>
                <a:endCxn id="42" idx="3"/>
              </p:cNvCxnSpPr>
              <p:nvPr/>
            </p:nvCxnSpPr>
            <p:spPr>
              <a:xfrm flipV="1">
                <a:off x="5600700" y="2382604"/>
                <a:ext cx="398696" cy="3034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44" idx="0"/>
                <a:endCxn id="42" idx="4"/>
              </p:cNvCxnSpPr>
              <p:nvPr/>
            </p:nvCxnSpPr>
            <p:spPr>
              <a:xfrm flipV="1">
                <a:off x="6134100" y="2438400"/>
                <a:ext cx="0" cy="26352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46" idx="1"/>
                <a:endCxn id="42" idx="5"/>
              </p:cNvCxnSpPr>
              <p:nvPr/>
            </p:nvCxnSpPr>
            <p:spPr>
              <a:xfrm flipH="1" flipV="1">
                <a:off x="6268804" y="2382604"/>
                <a:ext cx="568792" cy="34019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45" idx="0"/>
                <a:endCxn id="44" idx="4"/>
              </p:cNvCxnSpPr>
              <p:nvPr/>
            </p:nvCxnSpPr>
            <p:spPr>
              <a:xfrm flipV="1">
                <a:off x="6134100" y="3082925"/>
                <a:ext cx="0" cy="30797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48" idx="0"/>
                <a:endCxn id="46" idx="3"/>
              </p:cNvCxnSpPr>
              <p:nvPr/>
            </p:nvCxnSpPr>
            <p:spPr>
              <a:xfrm flipV="1">
                <a:off x="6667500" y="2992204"/>
                <a:ext cx="170096" cy="42727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49" idx="0"/>
                <a:endCxn id="46" idx="5"/>
              </p:cNvCxnSpPr>
              <p:nvPr/>
            </p:nvCxnSpPr>
            <p:spPr>
              <a:xfrm flipH="1" flipV="1">
                <a:off x="7107004" y="2992204"/>
                <a:ext cx="170096" cy="4367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50" idx="0"/>
                <a:endCxn id="47" idx="4"/>
              </p:cNvCxnSpPr>
              <p:nvPr/>
            </p:nvCxnSpPr>
            <p:spPr>
              <a:xfrm flipV="1">
                <a:off x="7810500" y="3048000"/>
                <a:ext cx="0" cy="381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2" idx="0"/>
                <a:endCxn id="48" idx="4"/>
              </p:cNvCxnSpPr>
              <p:nvPr/>
            </p:nvCxnSpPr>
            <p:spPr>
              <a:xfrm flipV="1">
                <a:off x="6667500" y="3800475"/>
                <a:ext cx="0" cy="23812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47" idx="1"/>
              </p:cNvCxnSpPr>
              <p:nvPr/>
            </p:nvCxnSpPr>
            <p:spPr>
              <a:xfrm flipH="1" flipV="1">
                <a:off x="6310953" y="2326406"/>
                <a:ext cx="1364843" cy="39639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51" idx="1"/>
                <a:endCxn id="42" idx="6"/>
              </p:cNvCxnSpPr>
              <p:nvPr/>
            </p:nvCxnSpPr>
            <p:spPr>
              <a:xfrm flipH="1" flipV="1">
                <a:off x="6324600" y="2247900"/>
                <a:ext cx="1960796" cy="4939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ight Arrow 71"/>
            <p:cNvSpPr/>
            <p:nvPr/>
          </p:nvSpPr>
          <p:spPr>
            <a:xfrm>
              <a:off x="4038600" y="3110485"/>
              <a:ext cx="1028701" cy="193675"/>
            </a:xfrm>
            <a:prstGeom prst="right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4000499" y="2743200"/>
                  <a:ext cx="113697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find(</a:t>
                  </a:r>
                  <a14:m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𝐼</m:t>
                      </m:r>
                    </m:oMath>
                  </a14:m>
                  <a:r>
                    <a:rPr lang="en-GB" sz="2000" dirty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)</a:t>
                  </a:r>
                  <a:endParaRPr lang="en-US" sz="20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0499" y="2743200"/>
                  <a:ext cx="1136978" cy="400110"/>
                </a:xfrm>
                <a:prstGeom prst="rect">
                  <a:avLst/>
                </a:prstGeom>
                <a:blipFill>
                  <a:blip r:embed="rId18"/>
                  <a:stretch>
                    <a:fillRect l="-5348" t="-7576" r="-4278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Group 122"/>
          <p:cNvGrpSpPr/>
          <p:nvPr/>
        </p:nvGrpSpPr>
        <p:grpSpPr>
          <a:xfrm>
            <a:off x="304801" y="3955037"/>
            <a:ext cx="4856651" cy="2598163"/>
            <a:chOff x="304801" y="3955037"/>
            <a:chExt cx="4856651" cy="2598163"/>
          </a:xfrm>
        </p:grpSpPr>
        <p:grpSp>
          <p:nvGrpSpPr>
            <p:cNvPr id="116" name="Group 115"/>
            <p:cNvGrpSpPr/>
            <p:nvPr/>
          </p:nvGrpSpPr>
          <p:grpSpPr>
            <a:xfrm>
              <a:off x="304801" y="4800600"/>
              <a:ext cx="4190999" cy="1752600"/>
              <a:chOff x="4648201" y="4800600"/>
              <a:chExt cx="4190999" cy="17526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Oval 73"/>
                  <p:cNvSpPr/>
                  <p:nvPr/>
                </p:nvSpPr>
                <p:spPr>
                  <a:xfrm>
                    <a:off x="6553201" y="48006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Oval 7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53201" y="4800600"/>
                    <a:ext cx="381000" cy="381000"/>
                  </a:xfrm>
                  <a:prstGeom prst="ellipse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Oval 74"/>
                  <p:cNvSpPr/>
                  <p:nvPr/>
                </p:nvSpPr>
                <p:spPr>
                  <a:xfrm>
                    <a:off x="4648201" y="542925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Oval 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48201" y="5429250"/>
                    <a:ext cx="381000" cy="381000"/>
                  </a:xfrm>
                  <a:prstGeom prst="ellipse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Oval 75"/>
                  <p:cNvSpPr/>
                  <p:nvPr/>
                </p:nvSpPr>
                <p:spPr>
                  <a:xfrm>
                    <a:off x="5283201" y="5445125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Oval 7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83201" y="5445125"/>
                    <a:ext cx="381000" cy="381000"/>
                  </a:xfrm>
                  <a:prstGeom prst="ellipse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Oval 76"/>
                  <p:cNvSpPr/>
                  <p:nvPr/>
                </p:nvSpPr>
                <p:spPr>
                  <a:xfrm>
                    <a:off x="5283201" y="61341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7" name="Oval 7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83201" y="6134100"/>
                    <a:ext cx="381000" cy="381000"/>
                  </a:xfrm>
                  <a:prstGeom prst="ellipse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Oval 77"/>
                  <p:cNvSpPr/>
                  <p:nvPr/>
                </p:nvSpPr>
                <p:spPr>
                  <a:xfrm>
                    <a:off x="5918201" y="54102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8" name="Oval 7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8201" y="5410200"/>
                    <a:ext cx="381000" cy="381000"/>
                  </a:xfrm>
                  <a:prstGeom prst="ellipse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Oval 78"/>
                  <p:cNvSpPr/>
                  <p:nvPr/>
                </p:nvSpPr>
                <p:spPr>
                  <a:xfrm>
                    <a:off x="6553201" y="54102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9" name="Oval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53201" y="5410200"/>
                    <a:ext cx="381000" cy="381000"/>
                  </a:xfrm>
                  <a:prstGeom prst="ellipse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Oval 79"/>
                  <p:cNvSpPr/>
                  <p:nvPr/>
                </p:nvSpPr>
                <p:spPr>
                  <a:xfrm>
                    <a:off x="8458200" y="542925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0" name="Oval 7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8200" y="5429250"/>
                    <a:ext cx="381000" cy="381000"/>
                  </a:xfrm>
                  <a:prstGeom prst="ellips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Oval 80"/>
                  <p:cNvSpPr/>
                  <p:nvPr/>
                </p:nvSpPr>
                <p:spPr>
                  <a:xfrm>
                    <a:off x="5914417" y="61722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1" name="Oval 8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4417" y="6172200"/>
                    <a:ext cx="381000" cy="381000"/>
                  </a:xfrm>
                  <a:prstGeom prst="ellipse">
                    <a:avLst/>
                  </a:prstGeom>
                  <a:blipFill>
                    <a:blip r:embed="rId26"/>
                    <a:stretch>
                      <a:fillRect r="-3030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Oval 81"/>
                  <p:cNvSpPr/>
                  <p:nvPr/>
                </p:nvSpPr>
                <p:spPr>
                  <a:xfrm>
                    <a:off x="6553201" y="617220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2" name="Oval 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53201" y="6172200"/>
                    <a:ext cx="381000" cy="381000"/>
                  </a:xfrm>
                  <a:prstGeom prst="ellipse">
                    <a:avLst/>
                  </a:prstGeom>
                  <a:blipFill>
                    <a:blip r:embed="rId11"/>
                    <a:stretch>
                      <a:fillRect b="-4545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Oval 82"/>
                  <p:cNvSpPr/>
                  <p:nvPr/>
                </p:nvSpPr>
                <p:spPr>
                  <a:xfrm>
                    <a:off x="7188201" y="542925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Oval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8201" y="5429250"/>
                    <a:ext cx="381000" cy="381000"/>
                  </a:xfrm>
                  <a:prstGeom prst="ellipse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Oval 83"/>
                  <p:cNvSpPr/>
                  <p:nvPr/>
                </p:nvSpPr>
                <p:spPr>
                  <a:xfrm>
                    <a:off x="7823201" y="5429250"/>
                    <a:ext cx="381000" cy="381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1440" rIns="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4" name="Oval 8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23201" y="5429250"/>
                    <a:ext cx="381000" cy="381000"/>
                  </a:xfrm>
                  <a:prstGeom prst="ellipse">
                    <a:avLst/>
                  </a:prstGeom>
                  <a:blipFill>
                    <a:blip r:embed="rId28"/>
                    <a:stretch>
                      <a:fillRect r="-3030"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5" name="Straight Arrow Connector 84"/>
              <p:cNvCxnSpPr>
                <a:stCxn id="75" idx="0"/>
                <a:endCxn id="74" idx="2"/>
              </p:cNvCxnSpPr>
              <p:nvPr/>
            </p:nvCxnSpPr>
            <p:spPr>
              <a:xfrm flipV="1">
                <a:off x="4838701" y="4991100"/>
                <a:ext cx="1714500" cy="43815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76" idx="7"/>
              </p:cNvCxnSpPr>
              <p:nvPr/>
            </p:nvCxnSpPr>
            <p:spPr>
              <a:xfrm flipV="1">
                <a:off x="5608405" y="5066321"/>
                <a:ext cx="965801" cy="4346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8" idx="0"/>
                <a:endCxn id="74" idx="3"/>
              </p:cNvCxnSpPr>
              <p:nvPr/>
            </p:nvCxnSpPr>
            <p:spPr>
              <a:xfrm flipV="1">
                <a:off x="6108701" y="5125804"/>
                <a:ext cx="500296" cy="28439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77" idx="0"/>
                <a:endCxn id="76" idx="4"/>
              </p:cNvCxnSpPr>
              <p:nvPr/>
            </p:nvCxnSpPr>
            <p:spPr>
              <a:xfrm flipV="1">
                <a:off x="5473701" y="5826125"/>
                <a:ext cx="0" cy="30797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>
                <a:stCxn id="81" idx="0"/>
                <a:endCxn id="78" idx="4"/>
              </p:cNvCxnSpPr>
              <p:nvPr/>
            </p:nvCxnSpPr>
            <p:spPr>
              <a:xfrm flipV="1">
                <a:off x="6104917" y="5791200"/>
                <a:ext cx="3784" cy="381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82" idx="0"/>
                <a:endCxn id="79" idx="4"/>
              </p:cNvCxnSpPr>
              <p:nvPr/>
            </p:nvCxnSpPr>
            <p:spPr>
              <a:xfrm flipV="1">
                <a:off x="6743701" y="5791200"/>
                <a:ext cx="0" cy="381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79" idx="0"/>
                <a:endCxn id="74" idx="4"/>
              </p:cNvCxnSpPr>
              <p:nvPr/>
            </p:nvCxnSpPr>
            <p:spPr>
              <a:xfrm flipV="1">
                <a:off x="6743701" y="5181600"/>
                <a:ext cx="0" cy="2286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>
                <a:stCxn id="83" idx="1"/>
                <a:endCxn id="74" idx="5"/>
              </p:cNvCxnSpPr>
              <p:nvPr/>
            </p:nvCxnSpPr>
            <p:spPr>
              <a:xfrm flipH="1" flipV="1">
                <a:off x="6878405" y="5125804"/>
                <a:ext cx="365592" cy="35924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80" idx="1"/>
                <a:endCxn id="74" idx="6"/>
              </p:cNvCxnSpPr>
              <p:nvPr/>
            </p:nvCxnSpPr>
            <p:spPr>
              <a:xfrm flipH="1" flipV="1">
                <a:off x="6934201" y="4991100"/>
                <a:ext cx="1579795" cy="4939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84" idx="1"/>
              </p:cNvCxnSpPr>
              <p:nvPr/>
            </p:nvCxnSpPr>
            <p:spPr>
              <a:xfrm flipH="1" flipV="1">
                <a:off x="6916620" y="5074137"/>
                <a:ext cx="962377" cy="41090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3943105" y="3955037"/>
              <a:ext cx="1218347" cy="513093"/>
              <a:chOff x="3943105" y="3955037"/>
              <a:chExt cx="1218347" cy="513093"/>
            </a:xfrm>
          </p:grpSpPr>
          <p:sp>
            <p:nvSpPr>
              <p:cNvPr id="118" name="Right Arrow 117"/>
              <p:cNvSpPr/>
              <p:nvPr/>
            </p:nvSpPr>
            <p:spPr>
              <a:xfrm rot="-1740000" flipH="1">
                <a:off x="4097258" y="4274455"/>
                <a:ext cx="1028701" cy="193675"/>
              </a:xfrm>
              <a:prstGeom prst="rightArrow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TextBox 118"/>
                  <p:cNvSpPr txBox="1"/>
                  <p:nvPr/>
                </p:nvSpPr>
                <p:spPr>
                  <a:xfrm rot="-1740000">
                    <a:off x="3943105" y="3955037"/>
                    <a:ext cx="121834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2000" dirty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find(</a:t>
                    </a:r>
                    <a14:m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Consolas" panose="020B0609020204030204" pitchFamily="49" charset="0"/>
                          </a:rPr>
                          <m:t>𝐾</m:t>
                        </m:r>
                      </m:oMath>
                    </a14:m>
                    <a:r>
                      <a:rPr lang="en-GB" sz="2000" dirty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)</a:t>
                    </a:r>
                    <a:endParaRPr lang="en-US" sz="20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mc:Choice>
            <mc:Fallback xmlns="">
              <p:sp>
                <p:nvSpPr>
                  <p:cNvPr id="119" name="TextBox 1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-1740000">
                    <a:off x="3943105" y="3955037"/>
                    <a:ext cx="1218347" cy="400110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l="-5288" t="-5161" r="-6731" b="-1290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/>
              <p:cNvSpPr txBox="1"/>
              <p:nvPr/>
            </p:nvSpPr>
            <p:spPr>
              <a:xfrm>
                <a:off x="5334000" y="5232737"/>
                <a:ext cx="319395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/>
                  <a:t>Amortized cost of find: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 err="1"/>
                  <a:t>Kruskal’s</a:t>
                </a:r>
                <a:r>
                  <a:rPr lang="en-US" sz="2000" dirty="0"/>
                  <a:t> cost: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(if sorting has linear cost)</a:t>
                </a:r>
              </a:p>
            </p:txBody>
          </p:sp>
        </mc:Choice>
        <mc:Fallback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232737"/>
                <a:ext cx="3193951" cy="1015663"/>
              </a:xfrm>
              <a:prstGeom prst="rect">
                <a:avLst/>
              </a:prstGeom>
              <a:blipFill>
                <a:blip r:embed="rId30"/>
                <a:stretch>
                  <a:fillRect l="-1908" t="-2994" b="-9581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815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21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Minimum Spanning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066799"/>
            <a:ext cx="5076516" cy="50292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Calculate the shortest path tree from node A using </a:t>
            </a:r>
            <a:r>
              <a:rPr lang="en-US" dirty="0" err="1"/>
              <a:t>Dijkstra’s</a:t>
            </a:r>
            <a:r>
              <a:rPr lang="en-US" dirty="0"/>
              <a:t> algorithm.</a:t>
            </a:r>
          </a:p>
          <a:p>
            <a:endParaRPr lang="en-US" dirty="0"/>
          </a:p>
          <a:p>
            <a:r>
              <a:rPr lang="en-US" dirty="0"/>
              <a:t>Calculate the MST using Prim’s algorithm. Indicate the sequence of edges added to the tree and the evolution of the priority queue.</a:t>
            </a:r>
          </a:p>
          <a:p>
            <a:endParaRPr lang="en-US" dirty="0"/>
          </a:p>
          <a:p>
            <a:r>
              <a:rPr lang="en-US" dirty="0"/>
              <a:t>Calculate the MST using </a:t>
            </a:r>
            <a:r>
              <a:rPr lang="en-US" dirty="0" err="1"/>
              <a:t>Kruskal’s</a:t>
            </a:r>
            <a:r>
              <a:rPr lang="en-US" dirty="0"/>
              <a:t> algorithm. Indicate the sequence of edges added to the tree and the evolution of the disjoint sets. In case of a tie between two edges, try to select the one that is not in Prim’s tree.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00225" y="248140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1800225" y="3374767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733425" y="3374767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733425" y="426813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1800225" y="427686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" name="Oval 11"/>
          <p:cNvSpPr/>
          <p:nvPr/>
        </p:nvSpPr>
        <p:spPr>
          <a:xfrm>
            <a:off x="2790825" y="426813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Oval 12"/>
          <p:cNvSpPr/>
          <p:nvPr/>
        </p:nvSpPr>
        <p:spPr>
          <a:xfrm>
            <a:off x="2790825" y="3374767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4" name="Oval 13"/>
          <p:cNvSpPr/>
          <p:nvPr/>
        </p:nvSpPr>
        <p:spPr>
          <a:xfrm>
            <a:off x="2790825" y="248140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>
          <a:xfrm>
            <a:off x="2790825" y="1588037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6" name="Oval 15"/>
          <p:cNvSpPr/>
          <p:nvPr/>
        </p:nvSpPr>
        <p:spPr>
          <a:xfrm>
            <a:off x="733425" y="248140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" name="Oval 16"/>
          <p:cNvSpPr/>
          <p:nvPr/>
        </p:nvSpPr>
        <p:spPr>
          <a:xfrm>
            <a:off x="733425" y="1588037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cxnSp>
        <p:nvCxnSpPr>
          <p:cNvPr id="19" name="Straight Connector 18"/>
          <p:cNvCxnSpPr>
            <a:stCxn id="7" idx="6"/>
            <a:endCxn id="14" idx="2"/>
          </p:cNvCxnSpPr>
          <p:nvPr/>
        </p:nvCxnSpPr>
        <p:spPr>
          <a:xfrm>
            <a:off x="2105025" y="2633802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7"/>
            <a:endCxn id="15" idx="3"/>
          </p:cNvCxnSpPr>
          <p:nvPr/>
        </p:nvCxnSpPr>
        <p:spPr>
          <a:xfrm flipV="1">
            <a:off x="2060388" y="1848200"/>
            <a:ext cx="775074" cy="67783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2"/>
            <a:endCxn id="17" idx="6"/>
          </p:cNvCxnSpPr>
          <p:nvPr/>
        </p:nvCxnSpPr>
        <p:spPr>
          <a:xfrm flipH="1">
            <a:off x="1038225" y="1740437"/>
            <a:ext cx="1752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4"/>
            <a:endCxn id="16" idx="0"/>
          </p:cNvCxnSpPr>
          <p:nvPr/>
        </p:nvCxnSpPr>
        <p:spPr>
          <a:xfrm>
            <a:off x="885825" y="1892837"/>
            <a:ext cx="0" cy="5885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1"/>
            <a:endCxn id="17" idx="5"/>
          </p:cNvCxnSpPr>
          <p:nvPr/>
        </p:nvCxnSpPr>
        <p:spPr>
          <a:xfrm flipH="1" flipV="1">
            <a:off x="993588" y="1848200"/>
            <a:ext cx="851274" cy="67783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6"/>
            <a:endCxn id="7" idx="2"/>
          </p:cNvCxnSpPr>
          <p:nvPr/>
        </p:nvCxnSpPr>
        <p:spPr>
          <a:xfrm>
            <a:off x="1038225" y="2633802"/>
            <a:ext cx="762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4"/>
            <a:endCxn id="9" idx="0"/>
          </p:cNvCxnSpPr>
          <p:nvPr/>
        </p:nvCxnSpPr>
        <p:spPr>
          <a:xfrm>
            <a:off x="885825" y="2786202"/>
            <a:ext cx="0" cy="5885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4"/>
            <a:endCxn id="10" idx="0"/>
          </p:cNvCxnSpPr>
          <p:nvPr/>
        </p:nvCxnSpPr>
        <p:spPr>
          <a:xfrm>
            <a:off x="885825" y="3679567"/>
            <a:ext cx="0" cy="5885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6"/>
            <a:endCxn id="8" idx="2"/>
          </p:cNvCxnSpPr>
          <p:nvPr/>
        </p:nvCxnSpPr>
        <p:spPr>
          <a:xfrm>
            <a:off x="1038225" y="3527167"/>
            <a:ext cx="762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1"/>
            <a:endCxn id="16" idx="5"/>
          </p:cNvCxnSpPr>
          <p:nvPr/>
        </p:nvCxnSpPr>
        <p:spPr>
          <a:xfrm flipH="1" flipV="1">
            <a:off x="993588" y="2741565"/>
            <a:ext cx="851274" cy="67783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4"/>
            <a:endCxn id="8" idx="0"/>
          </p:cNvCxnSpPr>
          <p:nvPr/>
        </p:nvCxnSpPr>
        <p:spPr>
          <a:xfrm>
            <a:off x="1952625" y="2786202"/>
            <a:ext cx="0" cy="5885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7" idx="5"/>
            <a:endCxn id="13" idx="1"/>
          </p:cNvCxnSpPr>
          <p:nvPr/>
        </p:nvCxnSpPr>
        <p:spPr>
          <a:xfrm>
            <a:off x="2060388" y="2741565"/>
            <a:ext cx="775074" cy="67783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3" idx="3"/>
            <a:endCxn id="11" idx="7"/>
          </p:cNvCxnSpPr>
          <p:nvPr/>
        </p:nvCxnSpPr>
        <p:spPr>
          <a:xfrm flipH="1">
            <a:off x="2060388" y="3634930"/>
            <a:ext cx="775074" cy="68657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8" idx="4"/>
            <a:endCxn id="11" idx="0"/>
          </p:cNvCxnSpPr>
          <p:nvPr/>
        </p:nvCxnSpPr>
        <p:spPr>
          <a:xfrm>
            <a:off x="1952625" y="3679567"/>
            <a:ext cx="0" cy="59729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3" idx="4"/>
            <a:endCxn id="12" idx="0"/>
          </p:cNvCxnSpPr>
          <p:nvPr/>
        </p:nvCxnSpPr>
        <p:spPr>
          <a:xfrm>
            <a:off x="2943225" y="3679567"/>
            <a:ext cx="0" cy="5885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2" idx="2"/>
            <a:endCxn id="11" idx="6"/>
          </p:cNvCxnSpPr>
          <p:nvPr/>
        </p:nvCxnSpPr>
        <p:spPr>
          <a:xfrm flipH="1">
            <a:off x="2105025" y="4420533"/>
            <a:ext cx="685800" cy="87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2"/>
            <a:endCxn id="10" idx="6"/>
          </p:cNvCxnSpPr>
          <p:nvPr/>
        </p:nvCxnSpPr>
        <p:spPr>
          <a:xfrm flipH="1" flipV="1">
            <a:off x="1038225" y="4420533"/>
            <a:ext cx="762000" cy="87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993587" y="4532452"/>
            <a:ext cx="1841875" cy="276240"/>
          </a:xfrm>
          <a:custGeom>
            <a:avLst/>
            <a:gdLst>
              <a:gd name="connsiteX0" fmla="*/ 0 w 2181225"/>
              <a:gd name="connsiteY0" fmla="*/ 0 h 295288"/>
              <a:gd name="connsiteX1" fmla="*/ 1181100 w 2181225"/>
              <a:gd name="connsiteY1" fmla="*/ 295275 h 295288"/>
              <a:gd name="connsiteX2" fmla="*/ 2181225 w 2181225"/>
              <a:gd name="connsiteY2" fmla="*/ 9525 h 295288"/>
              <a:gd name="connsiteX0" fmla="*/ 0 w 2181225"/>
              <a:gd name="connsiteY0" fmla="*/ 0 h 276240"/>
              <a:gd name="connsiteX1" fmla="*/ 1091928 w 2181225"/>
              <a:gd name="connsiteY1" fmla="*/ 276225 h 276240"/>
              <a:gd name="connsiteX2" fmla="*/ 2181225 w 2181225"/>
              <a:gd name="connsiteY2" fmla="*/ 9525 h 27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1225" h="276240">
                <a:moveTo>
                  <a:pt x="0" y="0"/>
                </a:moveTo>
                <a:cubicBezTo>
                  <a:pt x="408781" y="146844"/>
                  <a:pt x="728391" y="274638"/>
                  <a:pt x="1091928" y="276225"/>
                </a:cubicBezTo>
                <a:cubicBezTo>
                  <a:pt x="1455466" y="277813"/>
                  <a:pt x="1862931" y="153194"/>
                  <a:pt x="2181225" y="952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743273" y="1447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259492" y="235237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63" name="Straight Connector 62"/>
          <p:cNvCxnSpPr>
            <a:stCxn id="15" idx="4"/>
            <a:endCxn id="14" idx="0"/>
          </p:cNvCxnSpPr>
          <p:nvPr/>
        </p:nvCxnSpPr>
        <p:spPr>
          <a:xfrm>
            <a:off x="2943225" y="1892837"/>
            <a:ext cx="0" cy="5885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4" idx="4"/>
            <a:endCxn id="13" idx="0"/>
          </p:cNvCxnSpPr>
          <p:nvPr/>
        </p:nvCxnSpPr>
        <p:spPr>
          <a:xfrm>
            <a:off x="2943225" y="2786202"/>
            <a:ext cx="0" cy="58856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162050" y="323919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273529" y="41355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05173" y="47393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378451" y="19513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53802" y="19799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44277" y="2865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34752" y="3751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54186" y="41207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66950" y="36734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98714" y="3763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898714" y="2898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86201" y="20218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188555" y="19513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247214" y="23523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293815" y="27774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412939" y="28560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726941" y="2895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717614" y="3770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3151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1F161A-2A5B-4943-AB2A-2F725EC899BF}"/>
              </a:ext>
            </a:extLst>
          </p:cNvPr>
          <p:cNvCxnSpPr>
            <a:cxnSpLocks/>
          </p:cNvCxnSpPr>
          <p:nvPr/>
        </p:nvCxnSpPr>
        <p:spPr>
          <a:xfrm flipH="1" flipV="1">
            <a:off x="3886200" y="2971800"/>
            <a:ext cx="685800" cy="381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EA3A2BC-F077-4E83-9791-C4C6BB0BE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Laying a communication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40D92-B9A2-4982-ACD5-286A7E0E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23768-9FC1-4C5C-A99D-B42B9BDE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FE1B7-B60F-43A4-8F1A-E5CB5A1C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D29F6A-3900-4641-87DA-D19D128BEC50}"/>
              </a:ext>
            </a:extLst>
          </p:cNvPr>
          <p:cNvSpPr txBox="1"/>
          <p:nvPr/>
        </p:nvSpPr>
        <p:spPr>
          <a:xfrm>
            <a:off x="1143000" y="6130874"/>
            <a:ext cx="6607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2"/>
              </a:rPr>
              <a:t>https://www.javatpoint.com/applications-of-minimum-spanning-tree</a:t>
            </a:r>
            <a:endParaRPr lang="en-US" sz="16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BDC3F3-01F4-486B-ABF8-1179F49F67AE}"/>
              </a:ext>
            </a:extLst>
          </p:cNvPr>
          <p:cNvCxnSpPr>
            <a:cxnSpLocks/>
          </p:cNvCxnSpPr>
          <p:nvPr/>
        </p:nvCxnSpPr>
        <p:spPr>
          <a:xfrm flipV="1">
            <a:off x="5715000" y="2667000"/>
            <a:ext cx="609600" cy="685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DD3351B-658A-49DF-A35D-C9DB7A407989}"/>
              </a:ext>
            </a:extLst>
          </p:cNvPr>
          <p:cNvCxnSpPr>
            <a:cxnSpLocks/>
          </p:cNvCxnSpPr>
          <p:nvPr/>
        </p:nvCxnSpPr>
        <p:spPr>
          <a:xfrm>
            <a:off x="6781800" y="5181600"/>
            <a:ext cx="304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409A63E-0B2D-4CDE-8948-4D0B88AF4666}"/>
              </a:ext>
            </a:extLst>
          </p:cNvPr>
          <p:cNvCxnSpPr>
            <a:cxnSpLocks/>
          </p:cNvCxnSpPr>
          <p:nvPr/>
        </p:nvCxnSpPr>
        <p:spPr>
          <a:xfrm>
            <a:off x="5410200" y="5181600"/>
            <a:ext cx="9906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3C0AD66-2B79-4339-A561-BFF1A1EF3298}"/>
              </a:ext>
            </a:extLst>
          </p:cNvPr>
          <p:cNvCxnSpPr>
            <a:cxnSpLocks/>
          </p:cNvCxnSpPr>
          <p:nvPr/>
        </p:nvCxnSpPr>
        <p:spPr>
          <a:xfrm>
            <a:off x="5105400" y="4038600"/>
            <a:ext cx="152400" cy="9144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0B72C68-A67E-471C-845E-8D0D88576202}"/>
              </a:ext>
            </a:extLst>
          </p:cNvPr>
          <p:cNvCxnSpPr>
            <a:cxnSpLocks/>
          </p:cNvCxnSpPr>
          <p:nvPr/>
        </p:nvCxnSpPr>
        <p:spPr>
          <a:xfrm flipH="1">
            <a:off x="2514600" y="3768969"/>
            <a:ext cx="310662" cy="65063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47B0AA8-63A9-4330-A49F-C61ACB51918A}"/>
              </a:ext>
            </a:extLst>
          </p:cNvPr>
          <p:cNvCxnSpPr>
            <a:cxnSpLocks/>
          </p:cNvCxnSpPr>
          <p:nvPr/>
        </p:nvCxnSpPr>
        <p:spPr>
          <a:xfrm flipH="1" flipV="1">
            <a:off x="1606062" y="4501662"/>
            <a:ext cx="703384" cy="11137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E4D334-308E-480D-84C0-BF7FF55B7704}"/>
              </a:ext>
            </a:extLst>
          </p:cNvPr>
          <p:cNvCxnSpPr>
            <a:cxnSpLocks/>
          </p:cNvCxnSpPr>
          <p:nvPr/>
        </p:nvCxnSpPr>
        <p:spPr>
          <a:xfrm flipH="1">
            <a:off x="2895600" y="2971800"/>
            <a:ext cx="838200" cy="457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34BC36-C0AD-4225-9EF5-4C4453A84186}"/>
              </a:ext>
            </a:extLst>
          </p:cNvPr>
          <p:cNvCxnSpPr>
            <a:cxnSpLocks/>
          </p:cNvCxnSpPr>
          <p:nvPr/>
        </p:nvCxnSpPr>
        <p:spPr>
          <a:xfrm flipH="1" flipV="1">
            <a:off x="1852246" y="2924908"/>
            <a:ext cx="967154" cy="50409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EF0A56C-AD0E-4A9B-AEA6-21F43B5FC0DC}"/>
              </a:ext>
            </a:extLst>
          </p:cNvPr>
          <p:cNvCxnSpPr>
            <a:cxnSpLocks/>
          </p:cNvCxnSpPr>
          <p:nvPr/>
        </p:nvCxnSpPr>
        <p:spPr>
          <a:xfrm flipV="1">
            <a:off x="1852246" y="2362200"/>
            <a:ext cx="509954" cy="56270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F3A457D-7719-41F2-A4E1-01CCDC68B36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1846262"/>
            <a:ext cx="64293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6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Minimum Spanning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09600" y="1143000"/>
            <a:ext cx="3305175" cy="1853924"/>
            <a:chOff x="609600" y="1143000"/>
            <a:chExt cx="3305175" cy="1853924"/>
          </a:xfrm>
        </p:grpSpPr>
        <p:sp>
          <p:nvSpPr>
            <p:cNvPr id="8" name="Oval 7"/>
            <p:cNvSpPr/>
            <p:nvPr/>
          </p:nvSpPr>
          <p:spPr>
            <a:xfrm>
              <a:off x="685800" y="12443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24635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057400" y="12443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057400" y="24635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429000" y="12443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4635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16" name="Straight Connector 15"/>
            <p:cNvCxnSpPr>
              <a:stCxn id="8" idx="6"/>
              <a:endCxn id="11" idx="2"/>
            </p:cNvCxnSpPr>
            <p:nvPr/>
          </p:nvCxnSpPr>
          <p:spPr>
            <a:xfrm>
              <a:off x="1143000" y="1472924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0" idx="6"/>
              <a:endCxn id="12" idx="2"/>
            </p:cNvCxnSpPr>
            <p:nvPr/>
          </p:nvCxnSpPr>
          <p:spPr>
            <a:xfrm>
              <a:off x="1143000" y="2692124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2" idx="6"/>
              <a:endCxn id="14" idx="2"/>
            </p:cNvCxnSpPr>
            <p:nvPr/>
          </p:nvCxnSpPr>
          <p:spPr>
            <a:xfrm>
              <a:off x="2514600" y="2692124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5"/>
              <a:endCxn id="14" idx="1"/>
            </p:cNvCxnSpPr>
            <p:nvPr/>
          </p:nvCxnSpPr>
          <p:spPr>
            <a:xfrm>
              <a:off x="2447645" y="1634569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3" idx="4"/>
              <a:endCxn id="14" idx="0"/>
            </p:cNvCxnSpPr>
            <p:nvPr/>
          </p:nvCxnSpPr>
          <p:spPr>
            <a:xfrm>
              <a:off x="3657600" y="1701524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4"/>
              <a:endCxn id="12" idx="0"/>
            </p:cNvCxnSpPr>
            <p:nvPr/>
          </p:nvCxnSpPr>
          <p:spPr>
            <a:xfrm>
              <a:off x="2286000" y="1701524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1" idx="3"/>
              <a:endCxn id="10" idx="7"/>
            </p:cNvCxnSpPr>
            <p:nvPr/>
          </p:nvCxnSpPr>
          <p:spPr>
            <a:xfrm flipH="1">
              <a:off x="1076045" y="1634569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8" idx="5"/>
              <a:endCxn id="12" idx="1"/>
            </p:cNvCxnSpPr>
            <p:nvPr/>
          </p:nvCxnSpPr>
          <p:spPr>
            <a:xfrm>
              <a:off x="1076045" y="1634569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8" idx="4"/>
              <a:endCxn id="10" idx="0"/>
            </p:cNvCxnSpPr>
            <p:nvPr/>
          </p:nvCxnSpPr>
          <p:spPr>
            <a:xfrm>
              <a:off x="914400" y="1701524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49357" y="1143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00" y="1865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69914" y="173962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03339" y="17452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47800" y="2627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41489" y="185392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95586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13089" y="1865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19400" y="2627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495800" y="1022566"/>
            <a:ext cx="45859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Nodes are computers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Edges are links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Weights are maintenance cost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Goal: pick a subset of edges such that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nodes are connected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maintenance cost is minimum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685800" y="3429000"/>
            <a:ext cx="3228975" cy="2667000"/>
            <a:chOff x="685800" y="3429000"/>
            <a:chExt cx="3228975" cy="2667000"/>
          </a:xfrm>
        </p:grpSpPr>
        <p:sp>
          <p:nvSpPr>
            <p:cNvPr id="45" name="Oval 44"/>
            <p:cNvSpPr/>
            <p:nvPr/>
          </p:nvSpPr>
          <p:spPr>
            <a:xfrm>
              <a:off x="685800" y="43434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685800" y="55626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057400" y="43434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2057400" y="55626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429000" y="43434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3429000" y="55626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51" name="Straight Connector 50"/>
            <p:cNvCxnSpPr>
              <a:stCxn id="45" idx="6"/>
              <a:endCxn id="47" idx="2"/>
            </p:cNvCxnSpPr>
            <p:nvPr/>
          </p:nvCxnSpPr>
          <p:spPr>
            <a:xfrm>
              <a:off x="1143000" y="45720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6" idx="6"/>
              <a:endCxn id="48" idx="2"/>
            </p:cNvCxnSpPr>
            <p:nvPr/>
          </p:nvCxnSpPr>
          <p:spPr>
            <a:xfrm>
              <a:off x="1143000" y="57912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7" idx="5"/>
              <a:endCxn id="50" idx="1"/>
            </p:cNvCxnSpPr>
            <p:nvPr/>
          </p:nvCxnSpPr>
          <p:spPr>
            <a:xfrm>
              <a:off x="2447645" y="47336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9" idx="4"/>
              <a:endCxn id="50" idx="0"/>
            </p:cNvCxnSpPr>
            <p:nvPr/>
          </p:nvCxnSpPr>
          <p:spPr>
            <a:xfrm>
              <a:off x="3657600" y="48006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7" idx="4"/>
              <a:endCxn id="48" idx="0"/>
            </p:cNvCxnSpPr>
            <p:nvPr/>
          </p:nvCxnSpPr>
          <p:spPr>
            <a:xfrm>
              <a:off x="2286000" y="48006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449357" y="424207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47800" y="5726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241489" y="4953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955864" y="49395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613089" y="4964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70" name="Down Arrow 69"/>
            <p:cNvSpPr/>
            <p:nvPr/>
          </p:nvSpPr>
          <p:spPr>
            <a:xfrm>
              <a:off x="2124355" y="3429000"/>
              <a:ext cx="323290" cy="533400"/>
            </a:xfrm>
            <a:prstGeom prst="downArrow">
              <a:avLst/>
            </a:prstGeom>
            <a:solidFill>
              <a:srgbClr val="0000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105400" y="3388467"/>
            <a:ext cx="295465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The solution is not unique.</a:t>
            </a:r>
            <a:br>
              <a:rPr lang="en-US" sz="2000" dirty="0"/>
            </a:br>
            <a:r>
              <a:rPr lang="en-US" sz="2000" dirty="0"/>
              <a:t>Find another one !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55510" y="4893374"/>
            <a:ext cx="47775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Property:</a:t>
            </a:r>
          </a:p>
          <a:p>
            <a:r>
              <a:rPr lang="en-US" sz="2000" dirty="0"/>
              <a:t>  An optimal solution cannot contain a cycle.</a:t>
            </a:r>
          </a:p>
        </p:txBody>
      </p:sp>
    </p:spTree>
    <p:extLst>
      <p:ext uri="{BB962C8B-B14F-4D97-AF65-F5344CB8AC3E}">
        <p14:creationId xmlns:p14="http://schemas.microsoft.com/office/powerpoint/2010/main" val="17787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Minimum Spanning Tree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2971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GB" dirty="0"/>
                  <a:t>Given un undirected graph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 edge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/>
                  <a:t>, find a tree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, that minimizes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weight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  <m:sup/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GB" dirty="0"/>
              </a:p>
              <a:p>
                <a:r>
                  <a:rPr lang="en-GB" dirty="0"/>
                  <a:t>Greedy algorithm: repeatedly add the next lightest edge that does not produce a cycle.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2971800"/>
              </a:xfrm>
              <a:blipFill>
                <a:blip r:embed="rId2"/>
                <a:stretch>
                  <a:fillRect l="-1037" t="-3901" b="-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914400" y="4089676"/>
            <a:ext cx="3305175" cy="1853924"/>
            <a:chOff x="914400" y="4089676"/>
            <a:chExt cx="3305175" cy="1853924"/>
          </a:xfrm>
        </p:grpSpPr>
        <p:sp>
          <p:nvSpPr>
            <p:cNvPr id="8" name="Oval 7"/>
            <p:cNvSpPr/>
            <p:nvPr/>
          </p:nvSpPr>
          <p:spPr>
            <a:xfrm>
              <a:off x="9906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9906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3622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3622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7338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14" name="Straight Connector 13"/>
            <p:cNvCxnSpPr>
              <a:stCxn id="8" idx="6"/>
              <a:endCxn id="10" idx="2"/>
            </p:cNvCxnSpPr>
            <p:nvPr/>
          </p:nvCxnSpPr>
          <p:spPr>
            <a:xfrm>
              <a:off x="1447800" y="44196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6"/>
              <a:endCxn id="11" idx="2"/>
            </p:cNvCxnSpPr>
            <p:nvPr/>
          </p:nvCxnSpPr>
          <p:spPr>
            <a:xfrm>
              <a:off x="1447800" y="56388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6"/>
              <a:endCxn id="13" idx="2"/>
            </p:cNvCxnSpPr>
            <p:nvPr/>
          </p:nvCxnSpPr>
          <p:spPr>
            <a:xfrm>
              <a:off x="2819400" y="56388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5"/>
              <a:endCxn id="13" idx="1"/>
            </p:cNvCxnSpPr>
            <p:nvPr/>
          </p:nvCxnSpPr>
          <p:spPr>
            <a:xfrm>
              <a:off x="27524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4"/>
              <a:endCxn id="13" idx="0"/>
            </p:cNvCxnSpPr>
            <p:nvPr/>
          </p:nvCxnSpPr>
          <p:spPr>
            <a:xfrm>
              <a:off x="3962400" y="46482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0" idx="4"/>
              <a:endCxn id="11" idx="0"/>
            </p:cNvCxnSpPr>
            <p:nvPr/>
          </p:nvCxnSpPr>
          <p:spPr>
            <a:xfrm>
              <a:off x="2590800" y="46482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3"/>
              <a:endCxn id="9" idx="7"/>
            </p:cNvCxnSpPr>
            <p:nvPr/>
          </p:nvCxnSpPr>
          <p:spPr>
            <a:xfrm flipH="1">
              <a:off x="13808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5"/>
              <a:endCxn id="11" idx="1"/>
            </p:cNvCxnSpPr>
            <p:nvPr/>
          </p:nvCxnSpPr>
          <p:spPr>
            <a:xfrm>
              <a:off x="13808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8" idx="4"/>
              <a:endCxn id="9" idx="0"/>
            </p:cNvCxnSpPr>
            <p:nvPr/>
          </p:nvCxnSpPr>
          <p:spPr>
            <a:xfrm>
              <a:off x="1219200" y="46482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754157" y="408967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6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14400" y="4812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74714" y="46863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08139" y="469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52600" y="5574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46289" y="480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60664" y="4787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17889" y="4812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24200" y="5574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  <a:endParaRPr lang="en-US" dirty="0"/>
            </a:p>
          </p:txBody>
        </p:sp>
        <p:cxnSp>
          <p:nvCxnSpPr>
            <p:cNvPr id="33" name="Straight Connector 32"/>
            <p:cNvCxnSpPr>
              <a:stCxn id="10" idx="6"/>
              <a:endCxn id="12" idx="2"/>
            </p:cNvCxnSpPr>
            <p:nvPr/>
          </p:nvCxnSpPr>
          <p:spPr>
            <a:xfrm>
              <a:off x="2819400" y="44196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124200" y="409789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181600" y="4191000"/>
            <a:ext cx="3200400" cy="1676400"/>
            <a:chOff x="5181600" y="4191000"/>
            <a:chExt cx="3200400" cy="1676400"/>
          </a:xfrm>
        </p:grpSpPr>
        <p:sp>
          <p:nvSpPr>
            <p:cNvPr id="35" name="Oval 34"/>
            <p:cNvSpPr/>
            <p:nvPr/>
          </p:nvSpPr>
          <p:spPr>
            <a:xfrm>
              <a:off x="51816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1816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65532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65532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7924800" y="4191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7924800" y="54102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565714" y="4581245"/>
            <a:ext cx="1054441" cy="895910"/>
            <a:chOff x="5565714" y="4581245"/>
            <a:chExt cx="1054441" cy="895910"/>
          </a:xfrm>
        </p:grpSpPr>
        <p:cxnSp>
          <p:nvCxnSpPr>
            <p:cNvPr id="48" name="Straight Connector 47"/>
            <p:cNvCxnSpPr>
              <a:stCxn id="35" idx="5"/>
              <a:endCxn id="38" idx="1"/>
            </p:cNvCxnSpPr>
            <p:nvPr/>
          </p:nvCxnSpPr>
          <p:spPr>
            <a:xfrm>
              <a:off x="55718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565714" y="46863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571845" y="4581245"/>
            <a:ext cx="1048310" cy="895910"/>
            <a:chOff x="5571845" y="4581245"/>
            <a:chExt cx="1048310" cy="895910"/>
          </a:xfrm>
        </p:grpSpPr>
        <p:cxnSp>
          <p:nvCxnSpPr>
            <p:cNvPr id="47" name="Straight Connector 46"/>
            <p:cNvCxnSpPr>
              <a:stCxn id="37" idx="3"/>
              <a:endCxn id="36" idx="7"/>
            </p:cNvCxnSpPr>
            <p:nvPr/>
          </p:nvCxnSpPr>
          <p:spPr>
            <a:xfrm flipH="1">
              <a:off x="55718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299139" y="46918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737289" y="4648200"/>
            <a:ext cx="301686" cy="762000"/>
            <a:chOff x="6737289" y="4648200"/>
            <a:chExt cx="301686" cy="762000"/>
          </a:xfrm>
        </p:grpSpPr>
        <p:cxnSp>
          <p:nvCxnSpPr>
            <p:cNvPr id="46" name="Straight Connector 45"/>
            <p:cNvCxnSpPr>
              <a:stCxn id="37" idx="4"/>
              <a:endCxn id="38" idx="0"/>
            </p:cNvCxnSpPr>
            <p:nvPr/>
          </p:nvCxnSpPr>
          <p:spPr>
            <a:xfrm>
              <a:off x="6781800" y="46482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737289" y="480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943445" y="4581245"/>
            <a:ext cx="1048310" cy="895910"/>
            <a:chOff x="6943445" y="4581245"/>
            <a:chExt cx="1048310" cy="895910"/>
          </a:xfrm>
        </p:grpSpPr>
        <p:cxnSp>
          <p:nvCxnSpPr>
            <p:cNvPr id="44" name="Straight Connector 43"/>
            <p:cNvCxnSpPr>
              <a:stCxn id="37" idx="5"/>
              <a:endCxn id="40" idx="1"/>
            </p:cNvCxnSpPr>
            <p:nvPr/>
          </p:nvCxnSpPr>
          <p:spPr>
            <a:xfrm>
              <a:off x="6943445" y="45812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451664" y="4787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108889" y="4648200"/>
            <a:ext cx="301686" cy="762000"/>
            <a:chOff x="8108889" y="4648200"/>
            <a:chExt cx="301686" cy="762000"/>
          </a:xfrm>
        </p:grpSpPr>
        <p:cxnSp>
          <p:nvCxnSpPr>
            <p:cNvPr id="45" name="Straight Connector 44"/>
            <p:cNvCxnSpPr>
              <a:stCxn id="39" idx="4"/>
              <a:endCxn id="40" idx="0"/>
            </p:cNvCxnSpPr>
            <p:nvPr/>
          </p:nvCxnSpPr>
          <p:spPr>
            <a:xfrm>
              <a:off x="8153400" y="46482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108889" y="48122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38200" y="6172200"/>
            <a:ext cx="5810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We will now see that this strategy guarantees an MST.</a:t>
            </a:r>
          </a:p>
        </p:txBody>
      </p:sp>
    </p:spTree>
    <p:extLst>
      <p:ext uri="{BB962C8B-B14F-4D97-AF65-F5344CB8AC3E}">
        <p14:creationId xmlns:p14="http://schemas.microsoft.com/office/powerpoint/2010/main" val="95745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Properties of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838199"/>
                <a:ext cx="8534400" cy="571500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b="1" dirty="0"/>
                  <a:t>Definition:</a:t>
                </a:r>
                <a:r>
                  <a:rPr lang="en-US" dirty="0"/>
                  <a:t> A tree is an undirected graph that is connected and acyclic.</a:t>
                </a:r>
              </a:p>
              <a:p>
                <a:endParaRPr lang="en-US" dirty="0"/>
              </a:p>
              <a:p>
                <a:r>
                  <a:rPr lang="en-US" b="1" dirty="0"/>
                  <a:t>Property:</a:t>
                </a:r>
                <a:r>
                  <a:rPr lang="en-US" dirty="0"/>
                  <a:t> Any connected, undirected graph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/>
                  <a:t> has</a:t>
                </a:r>
                <a:br>
                  <a:rPr lang="en-US" dirty="0"/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edges.</a:t>
                </a:r>
              </a:p>
              <a:p>
                <a:endParaRPr lang="en-US" dirty="0"/>
              </a:p>
              <a:p>
                <a:r>
                  <a:rPr lang="en-US" b="1" dirty="0"/>
                  <a:t>Property: </a:t>
                </a:r>
                <a:r>
                  <a:rPr lang="en-US" dirty="0"/>
                  <a:t>A tree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edges.</a:t>
                </a:r>
              </a:p>
              <a:p>
                <a:pPr lvl="1"/>
                <a:r>
                  <a:rPr lang="en-US" dirty="0"/>
                  <a:t>Start from an empty graph. Add one edge at a time making sure that it connects two disconnected components. After having added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edges, a tree has been formed.</a:t>
                </a:r>
              </a:p>
              <a:p>
                <a:pPr lvl="1"/>
                <a:endParaRPr lang="en-US" dirty="0"/>
              </a:p>
              <a:p>
                <a:r>
                  <a:rPr lang="en-US" b="1" dirty="0"/>
                  <a:t>Property:</a:t>
                </a:r>
                <a:r>
                  <a:rPr lang="en-US" dirty="0"/>
                  <a:t> Any connected, undirected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a tree.</a:t>
                </a:r>
              </a:p>
              <a:p>
                <a:pPr lvl="1"/>
                <a:r>
                  <a:rPr lang="en-US" dirty="0"/>
                  <a:t>It is sufficient to prove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is acyclic. If not, we can always remove edges from cycles until the graph becomes acyclic.</a:t>
                </a:r>
              </a:p>
              <a:p>
                <a:pPr lvl="1"/>
                <a:endParaRPr lang="en-US" dirty="0"/>
              </a:p>
              <a:p>
                <a:r>
                  <a:rPr lang="en-US" b="1" dirty="0"/>
                  <a:t>Property: </a:t>
                </a:r>
                <a:r>
                  <a:rPr lang="en-US" dirty="0"/>
                  <a:t>Any undirected graph is a tree </a:t>
                </a:r>
                <a:r>
                  <a:rPr lang="en-US" dirty="0" err="1"/>
                  <a:t>iff</a:t>
                </a:r>
                <a:r>
                  <a:rPr lang="en-US" dirty="0"/>
                  <a:t> there is a unique path between any pair of nodes.</a:t>
                </a:r>
              </a:p>
              <a:p>
                <a:pPr lvl="1"/>
                <a:r>
                  <a:rPr lang="en-US" dirty="0"/>
                  <a:t>If there would be two paths between two nodes, the union of the paths would contain a cycle.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38199"/>
                <a:ext cx="8534400" cy="5715001"/>
              </a:xfrm>
              <a:blipFill>
                <a:blip r:embed="rId2"/>
                <a:stretch>
                  <a:fillRect l="-857" t="-1706" r="-143" b="-1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917712" y="1520158"/>
            <a:ext cx="1600200" cy="499142"/>
            <a:chOff x="3917712" y="1520158"/>
            <a:chExt cx="1600200" cy="499142"/>
          </a:xfrm>
        </p:grpSpPr>
        <p:cxnSp>
          <p:nvCxnSpPr>
            <p:cNvPr id="63" name="Straight Connector 62"/>
            <p:cNvCxnSpPr>
              <a:stCxn id="13" idx="6"/>
              <a:endCxn id="15" idx="6"/>
            </p:cNvCxnSpPr>
            <p:nvPr/>
          </p:nvCxnSpPr>
          <p:spPr>
            <a:xfrm flipV="1">
              <a:off x="3917712" y="1562100"/>
              <a:ext cx="1600200" cy="457200"/>
            </a:xfrm>
            <a:prstGeom prst="line">
              <a:avLst/>
            </a:prstGeom>
            <a:ln w="19050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4380811" y="1520158"/>
                  <a:ext cx="3564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0811" y="1520158"/>
                  <a:ext cx="35644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cut property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3595876"/>
                <a:ext cx="7315200" cy="2038636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GB" dirty="0"/>
                  <a:t>Suppose edges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are part of an MST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dirty="0"/>
                  <a:t>. Pick any subset of nodes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for which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does not cross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, and 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be the lightest edge across this partition. Then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is part of some MST.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Proof (sketch): 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be an MST and assume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is not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. If we add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a cycle will be created with another edge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across the cut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We can now remove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and obtain another tree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weight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weight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Since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is an MST, then the weights must be equal.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3595876"/>
                <a:ext cx="7315200" cy="2038636"/>
              </a:xfrm>
              <a:blipFill>
                <a:blip r:embed="rId2"/>
                <a:stretch>
                  <a:fillRect l="-667" t="-4192" r="-583" b="-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4712" y="152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36712" y="152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55712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74712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41312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31912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41512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41512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41712" y="152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03712" y="152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22712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441712" y="265489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51312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08512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7" idx="5"/>
            <a:endCxn id="9" idx="1"/>
          </p:cNvCxnSpPr>
          <p:nvPr/>
        </p:nvCxnSpPr>
        <p:spPr>
          <a:xfrm>
            <a:off x="2839753" y="1589041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3"/>
            <a:endCxn id="9" idx="7"/>
          </p:cNvCxnSpPr>
          <p:nvPr/>
        </p:nvCxnSpPr>
        <p:spPr>
          <a:xfrm flipH="1">
            <a:off x="3220753" y="1589041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6"/>
            <a:endCxn id="13" idx="2"/>
          </p:cNvCxnSpPr>
          <p:nvPr/>
        </p:nvCxnSpPr>
        <p:spPr>
          <a:xfrm>
            <a:off x="3231912" y="20193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10" idx="7"/>
          </p:cNvCxnSpPr>
          <p:nvPr/>
        </p:nvCxnSpPr>
        <p:spPr>
          <a:xfrm flipH="1">
            <a:off x="2839753" y="2046241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2"/>
            <a:endCxn id="11" idx="6"/>
          </p:cNvCxnSpPr>
          <p:nvPr/>
        </p:nvCxnSpPr>
        <p:spPr>
          <a:xfrm flipH="1">
            <a:off x="2317512" y="24765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5"/>
            <a:endCxn id="12" idx="1"/>
          </p:cNvCxnSpPr>
          <p:nvPr/>
        </p:nvCxnSpPr>
        <p:spPr>
          <a:xfrm>
            <a:off x="2839753" y="2503441"/>
            <a:ext cx="403318" cy="1747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7"/>
            <a:endCxn id="14" idx="2"/>
          </p:cNvCxnSpPr>
          <p:nvPr/>
        </p:nvCxnSpPr>
        <p:spPr>
          <a:xfrm flipV="1">
            <a:off x="3296953" y="2476500"/>
            <a:ext cx="544559" cy="20165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5" idx="5"/>
            <a:endCxn id="17" idx="1"/>
          </p:cNvCxnSpPr>
          <p:nvPr/>
        </p:nvCxnSpPr>
        <p:spPr>
          <a:xfrm>
            <a:off x="5506753" y="1589041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7" idx="7"/>
            <a:endCxn id="16" idx="3"/>
          </p:cNvCxnSpPr>
          <p:nvPr/>
        </p:nvCxnSpPr>
        <p:spPr>
          <a:xfrm flipV="1">
            <a:off x="5887753" y="1589041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7" idx="5"/>
            <a:endCxn id="19" idx="1"/>
          </p:cNvCxnSpPr>
          <p:nvPr/>
        </p:nvCxnSpPr>
        <p:spPr>
          <a:xfrm>
            <a:off x="5887753" y="2046241"/>
            <a:ext cx="174718" cy="2509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9" idx="6"/>
            <a:endCxn id="21" idx="2"/>
          </p:cNvCxnSpPr>
          <p:nvPr/>
        </p:nvCxnSpPr>
        <p:spPr>
          <a:xfrm>
            <a:off x="6127512" y="2324100"/>
            <a:ext cx="381000" cy="1524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3"/>
            <a:endCxn id="18" idx="6"/>
          </p:cNvCxnSpPr>
          <p:nvPr/>
        </p:nvCxnSpPr>
        <p:spPr>
          <a:xfrm flipH="1">
            <a:off x="5517912" y="2351041"/>
            <a:ext cx="544559" cy="3419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13E1376-8116-411C-8B2A-5408274E8F56}"/>
              </a:ext>
            </a:extLst>
          </p:cNvPr>
          <p:cNvGrpSpPr/>
          <p:nvPr/>
        </p:nvGrpSpPr>
        <p:grpSpPr>
          <a:xfrm>
            <a:off x="1981200" y="1192768"/>
            <a:ext cx="5534118" cy="1855232"/>
            <a:chOff x="1981200" y="1192768"/>
            <a:chExt cx="5534118" cy="1855232"/>
          </a:xfrm>
        </p:grpSpPr>
        <p:sp>
          <p:nvSpPr>
            <p:cNvPr id="59" name="Oval 58"/>
            <p:cNvSpPr/>
            <p:nvPr/>
          </p:nvSpPr>
          <p:spPr>
            <a:xfrm>
              <a:off x="4908312" y="1219200"/>
              <a:ext cx="19050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2012712" y="1219200"/>
              <a:ext cx="22098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1981200" y="1192768"/>
                  <a:ext cx="42312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1200" y="1192768"/>
                  <a:ext cx="423128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6524021" y="1217830"/>
                  <a:ext cx="9912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4021" y="1217830"/>
                  <a:ext cx="991297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3917712" y="2476500"/>
            <a:ext cx="1524000" cy="439264"/>
            <a:chOff x="3917712" y="2476500"/>
            <a:chExt cx="1524000" cy="439264"/>
          </a:xfrm>
        </p:grpSpPr>
        <p:cxnSp>
          <p:nvCxnSpPr>
            <p:cNvPr id="62" name="Straight Connector 61"/>
            <p:cNvCxnSpPr>
              <a:stCxn id="14" idx="6"/>
              <a:endCxn id="18" idx="2"/>
            </p:cNvCxnSpPr>
            <p:nvPr/>
          </p:nvCxnSpPr>
          <p:spPr>
            <a:xfrm>
              <a:off x="3917712" y="2476500"/>
              <a:ext cx="1524000" cy="216498"/>
            </a:xfrm>
            <a:prstGeom prst="line">
              <a:avLst/>
            </a:prstGeom>
            <a:ln w="1905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4345222" y="2546432"/>
                  <a:ext cx="4106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5222" y="2546432"/>
                  <a:ext cx="410690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84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cut property: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Graphs: MST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12443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685800" y="24635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2057400" y="12443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2057400" y="24635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3429000" y="12443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/>
          <p:cNvSpPr/>
          <p:nvPr/>
        </p:nvSpPr>
        <p:spPr>
          <a:xfrm>
            <a:off x="3429000" y="2463524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4" name="Straight Connector 13"/>
          <p:cNvCxnSpPr>
            <a:stCxn id="8" idx="6"/>
            <a:endCxn id="10" idx="2"/>
          </p:cNvCxnSpPr>
          <p:nvPr/>
        </p:nvCxnSpPr>
        <p:spPr>
          <a:xfrm>
            <a:off x="1143000" y="1472924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6"/>
            <a:endCxn id="11" idx="2"/>
          </p:cNvCxnSpPr>
          <p:nvPr/>
        </p:nvCxnSpPr>
        <p:spPr>
          <a:xfrm>
            <a:off x="1143000" y="2692124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6"/>
            <a:endCxn id="13" idx="2"/>
          </p:cNvCxnSpPr>
          <p:nvPr/>
        </p:nvCxnSpPr>
        <p:spPr>
          <a:xfrm>
            <a:off x="2514600" y="2692124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3"/>
            <a:endCxn id="11" idx="7"/>
          </p:cNvCxnSpPr>
          <p:nvPr/>
        </p:nvCxnSpPr>
        <p:spPr>
          <a:xfrm flipH="1">
            <a:off x="2447645" y="1634569"/>
            <a:ext cx="1048310" cy="89591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4"/>
            <a:endCxn id="13" idx="0"/>
          </p:cNvCxnSpPr>
          <p:nvPr/>
        </p:nvCxnSpPr>
        <p:spPr>
          <a:xfrm>
            <a:off x="3657600" y="1701524"/>
            <a:ext cx="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4"/>
            <a:endCxn id="11" idx="0"/>
          </p:cNvCxnSpPr>
          <p:nvPr/>
        </p:nvCxnSpPr>
        <p:spPr>
          <a:xfrm>
            <a:off x="2286000" y="1701524"/>
            <a:ext cx="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3"/>
            <a:endCxn id="9" idx="7"/>
          </p:cNvCxnSpPr>
          <p:nvPr/>
        </p:nvCxnSpPr>
        <p:spPr>
          <a:xfrm flipH="1">
            <a:off x="1076045" y="1634569"/>
            <a:ext cx="1048310" cy="89591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4"/>
            <a:endCxn id="9" idx="0"/>
          </p:cNvCxnSpPr>
          <p:nvPr/>
        </p:nvCxnSpPr>
        <p:spPr>
          <a:xfrm>
            <a:off x="914400" y="1701524"/>
            <a:ext cx="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49357" y="114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18655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95724" y="1960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447800" y="26275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41489" y="18539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93391" y="1949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13089" y="18655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19400" y="26275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endParaRPr lang="en-US" dirty="0"/>
          </a:p>
        </p:txBody>
      </p:sp>
      <p:cxnSp>
        <p:nvCxnSpPr>
          <p:cNvPr id="32" name="Straight Connector 31"/>
          <p:cNvCxnSpPr>
            <a:stCxn id="10" idx="6"/>
            <a:endCxn id="12" idx="2"/>
          </p:cNvCxnSpPr>
          <p:nvPr/>
        </p:nvCxnSpPr>
        <p:spPr>
          <a:xfrm>
            <a:off x="2514600" y="1472924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11512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5257800" y="1143000"/>
            <a:ext cx="3305175" cy="1853924"/>
            <a:chOff x="5257800" y="1143000"/>
            <a:chExt cx="3305175" cy="1853924"/>
          </a:xfrm>
        </p:grpSpPr>
        <p:sp>
          <p:nvSpPr>
            <p:cNvPr id="36" name="Oval 35"/>
            <p:cNvSpPr/>
            <p:nvPr/>
          </p:nvSpPr>
          <p:spPr>
            <a:xfrm>
              <a:off x="5334000" y="12443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5334000" y="24635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6705600" y="12443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6705600" y="24635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8077200" y="12443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8077200" y="2463524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42" name="Straight Connector 41"/>
            <p:cNvCxnSpPr>
              <a:stCxn id="36" idx="6"/>
              <a:endCxn id="38" idx="2"/>
            </p:cNvCxnSpPr>
            <p:nvPr/>
          </p:nvCxnSpPr>
          <p:spPr>
            <a:xfrm>
              <a:off x="5791200" y="1472924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7" idx="6"/>
              <a:endCxn id="39" idx="2"/>
            </p:cNvCxnSpPr>
            <p:nvPr/>
          </p:nvCxnSpPr>
          <p:spPr>
            <a:xfrm>
              <a:off x="5791200" y="2692124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0" idx="4"/>
              <a:endCxn id="41" idx="0"/>
            </p:cNvCxnSpPr>
            <p:nvPr/>
          </p:nvCxnSpPr>
          <p:spPr>
            <a:xfrm>
              <a:off x="8305800" y="1701524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6" idx="4"/>
              <a:endCxn id="37" idx="0"/>
            </p:cNvCxnSpPr>
            <p:nvPr/>
          </p:nvCxnSpPr>
          <p:spPr>
            <a:xfrm>
              <a:off x="5562600" y="1701524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6097557" y="1143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257800" y="1865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096000" y="2627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261289" y="18655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  <p:cxnSp>
          <p:nvCxnSpPr>
            <p:cNvPr id="58" name="Straight Connector 57"/>
            <p:cNvCxnSpPr>
              <a:stCxn id="38" idx="6"/>
              <a:endCxn id="40" idx="2"/>
            </p:cNvCxnSpPr>
            <p:nvPr/>
          </p:nvCxnSpPr>
          <p:spPr>
            <a:xfrm>
              <a:off x="7162800" y="1472924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467600" y="11512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6443949" y="1850203"/>
                  <a:ext cx="101040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400" b="1" dirty="0">
                      <a:solidFill>
                        <a:srgbClr val="0000FF"/>
                      </a:solidFill>
                    </a:rPr>
                    <a:t>MST </a:t>
                  </a:r>
                  <a14:m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a14:m>
                  <a:endParaRPr lang="en-US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3949" y="1850203"/>
                  <a:ext cx="1010405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9036" t="-10667" r="-602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3" name="Group 112"/>
          <p:cNvGrpSpPr/>
          <p:nvPr/>
        </p:nvGrpSpPr>
        <p:grpSpPr>
          <a:xfrm>
            <a:off x="609600" y="3886200"/>
            <a:ext cx="3538948" cy="2356566"/>
            <a:chOff x="609600" y="3886200"/>
            <a:chExt cx="3538948" cy="2356566"/>
          </a:xfrm>
        </p:grpSpPr>
        <p:grpSp>
          <p:nvGrpSpPr>
            <p:cNvPr id="111" name="Group 110"/>
            <p:cNvGrpSpPr/>
            <p:nvPr/>
          </p:nvGrpSpPr>
          <p:grpSpPr>
            <a:xfrm>
              <a:off x="609600" y="3886200"/>
              <a:ext cx="2057400" cy="2356566"/>
              <a:chOff x="609600" y="3886200"/>
              <a:chExt cx="2057400" cy="235656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609600" y="3886200"/>
                <a:ext cx="2057400" cy="1905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85800" y="3987524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85800" y="5206724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057400" y="3987524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057400" y="5206724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cxnSp>
            <p:nvCxnSpPr>
              <p:cNvPr id="67" name="Straight Connector 66"/>
              <p:cNvCxnSpPr>
                <a:stCxn id="61" idx="6"/>
                <a:endCxn id="63" idx="2"/>
              </p:cNvCxnSpPr>
              <p:nvPr/>
            </p:nvCxnSpPr>
            <p:spPr>
              <a:xfrm>
                <a:off x="1143000" y="4216124"/>
                <a:ext cx="914400" cy="0"/>
              </a:xfrm>
              <a:prstGeom prst="line">
                <a:avLst/>
              </a:prstGeom>
              <a:ln w="28575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61" idx="4"/>
                <a:endCxn id="62" idx="0"/>
              </p:cNvCxnSpPr>
              <p:nvPr/>
            </p:nvCxnSpPr>
            <p:spPr>
              <a:xfrm>
                <a:off x="914400" y="4444724"/>
                <a:ext cx="0" cy="762000"/>
              </a:xfrm>
              <a:prstGeom prst="line">
                <a:avLst/>
              </a:prstGeom>
              <a:ln w="28575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1449357" y="38862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en-US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09600" y="460879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1384160" y="5781101"/>
                    <a:ext cx="42312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87" name="TextBox 8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84160" y="5781101"/>
                    <a:ext cx="423128" cy="4616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2" name="Group 111"/>
            <p:cNvGrpSpPr/>
            <p:nvPr/>
          </p:nvGrpSpPr>
          <p:grpSpPr>
            <a:xfrm>
              <a:off x="3157251" y="3886200"/>
              <a:ext cx="991297" cy="2355648"/>
              <a:chOff x="3157251" y="3886200"/>
              <a:chExt cx="991297" cy="2355648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3330766" y="3886200"/>
                <a:ext cx="695044" cy="19050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429000" y="3987524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429000" y="5206724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</a:t>
                </a:r>
              </a:p>
            </p:txBody>
          </p:sp>
          <p:cxnSp>
            <p:nvCxnSpPr>
              <p:cNvPr id="71" name="Straight Connector 70"/>
              <p:cNvCxnSpPr>
                <a:stCxn id="65" idx="4"/>
                <a:endCxn id="66" idx="0"/>
              </p:cNvCxnSpPr>
              <p:nvPr/>
            </p:nvCxnSpPr>
            <p:spPr>
              <a:xfrm>
                <a:off x="3657600" y="4444724"/>
                <a:ext cx="0" cy="762000"/>
              </a:xfrm>
              <a:prstGeom prst="line">
                <a:avLst/>
              </a:prstGeom>
              <a:ln w="28575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3613089" y="460879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3157251" y="5780183"/>
                    <a:ext cx="99129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88" name="TextBox 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57251" y="5780183"/>
                    <a:ext cx="991297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0" name="Group 109"/>
          <p:cNvGrpSpPr/>
          <p:nvPr/>
        </p:nvGrpSpPr>
        <p:grpSpPr>
          <a:xfrm>
            <a:off x="5257800" y="3861076"/>
            <a:ext cx="3305175" cy="1853924"/>
            <a:chOff x="5257800" y="3861076"/>
            <a:chExt cx="3305175" cy="1853924"/>
          </a:xfrm>
        </p:grpSpPr>
        <p:sp>
          <p:nvSpPr>
            <p:cNvPr id="91" name="Oval 90"/>
            <p:cNvSpPr/>
            <p:nvPr/>
          </p:nvSpPr>
          <p:spPr>
            <a:xfrm>
              <a:off x="5334000" y="39624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2" name="Oval 91"/>
            <p:cNvSpPr/>
            <p:nvPr/>
          </p:nvSpPr>
          <p:spPr>
            <a:xfrm>
              <a:off x="5334000" y="51816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93" name="Oval 92"/>
            <p:cNvSpPr/>
            <p:nvPr/>
          </p:nvSpPr>
          <p:spPr>
            <a:xfrm>
              <a:off x="6705600" y="39624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6705600" y="51816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95" name="Oval 94"/>
            <p:cNvSpPr/>
            <p:nvPr/>
          </p:nvSpPr>
          <p:spPr>
            <a:xfrm>
              <a:off x="8077200" y="39624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96" name="Oval 95"/>
            <p:cNvSpPr/>
            <p:nvPr/>
          </p:nvSpPr>
          <p:spPr>
            <a:xfrm>
              <a:off x="8077200" y="51816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97" name="Straight Connector 96"/>
            <p:cNvCxnSpPr>
              <a:stCxn id="91" idx="6"/>
              <a:endCxn id="93" idx="2"/>
            </p:cNvCxnSpPr>
            <p:nvPr/>
          </p:nvCxnSpPr>
          <p:spPr>
            <a:xfrm>
              <a:off x="5791200" y="41910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6"/>
              <a:endCxn id="94" idx="2"/>
            </p:cNvCxnSpPr>
            <p:nvPr/>
          </p:nvCxnSpPr>
          <p:spPr>
            <a:xfrm>
              <a:off x="5791200" y="541020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95" idx="4"/>
              <a:endCxn id="96" idx="0"/>
            </p:cNvCxnSpPr>
            <p:nvPr/>
          </p:nvCxnSpPr>
          <p:spPr>
            <a:xfrm>
              <a:off x="8305800" y="44196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1" idx="4"/>
              <a:endCxn id="92" idx="0"/>
            </p:cNvCxnSpPr>
            <p:nvPr/>
          </p:nvCxnSpPr>
          <p:spPr>
            <a:xfrm>
              <a:off x="5562600" y="4419600"/>
              <a:ext cx="0" cy="762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6097557" y="386107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25780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096000" y="5345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8261289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</a:t>
              </a:r>
              <a:endParaRPr lang="en-US" dirty="0"/>
            </a:p>
          </p:txBody>
        </p:sp>
        <p:cxnSp>
          <p:nvCxnSpPr>
            <p:cNvPr id="105" name="Straight Connector 104"/>
            <p:cNvCxnSpPr>
              <a:stCxn id="94" idx="7"/>
              <a:endCxn id="95" idx="3"/>
            </p:cNvCxnSpPr>
            <p:nvPr/>
          </p:nvCxnSpPr>
          <p:spPr>
            <a:xfrm flipV="1">
              <a:off x="7095845" y="4352645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623114" y="47140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6072245" y="4567535"/>
                  <a:ext cx="109055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400" b="1" dirty="0">
                      <a:solidFill>
                        <a:srgbClr val="0000FF"/>
                      </a:solidFill>
                    </a:rPr>
                    <a:t>MST </a:t>
                  </a:r>
                  <a14:m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GB" sz="2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a14:m>
                  <a:endParaRPr lang="en-US" sz="24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2245" y="4567535"/>
                  <a:ext cx="1090555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8380" t="-10526" r="-167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oup 113"/>
          <p:cNvGrpSpPr/>
          <p:nvPr/>
        </p:nvGrpSpPr>
        <p:grpSpPr>
          <a:xfrm>
            <a:off x="2447645" y="4377769"/>
            <a:ext cx="1048310" cy="895910"/>
            <a:chOff x="2447645" y="4377769"/>
            <a:chExt cx="1048310" cy="895910"/>
          </a:xfrm>
        </p:grpSpPr>
        <p:sp>
          <p:nvSpPr>
            <p:cNvPr id="80" name="TextBox 79"/>
            <p:cNvSpPr txBox="1"/>
            <p:nvPr/>
          </p:nvSpPr>
          <p:spPr>
            <a:xfrm>
              <a:off x="2938306" y="47253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  <a:endParaRPr lang="en-US" dirty="0"/>
            </a:p>
          </p:txBody>
        </p:sp>
        <p:cxnSp>
          <p:nvCxnSpPr>
            <p:cNvPr id="70" name="Straight Connector 69"/>
            <p:cNvCxnSpPr>
              <a:stCxn id="65" idx="3"/>
              <a:endCxn id="64" idx="7"/>
            </p:cNvCxnSpPr>
            <p:nvPr/>
          </p:nvCxnSpPr>
          <p:spPr>
            <a:xfrm flipH="1">
              <a:off x="2447645" y="4377769"/>
              <a:ext cx="1048310" cy="89591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018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Minimum Spanning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Graphs: MST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ontent Placeholder 6"/>
              <p:cNvSpPr txBox="1">
                <a:spLocks/>
              </p:cNvSpPr>
              <p:nvPr/>
            </p:nvSpPr>
            <p:spPr>
              <a:xfrm>
                <a:off x="141642" y="1881467"/>
                <a:ext cx="8915400" cy="154753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00FF"/>
                </a:solidFill>
              </a:ln>
            </p:spPr>
            <p:txBody>
              <a:bodyPr vert="horz" lIns="91440" tIns="45720" rIns="91440" bIns="45720" rtlCol="0" anchor="t" anchorCtr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𝑿</m:t>
                    </m:r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GB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e>
                    </m:d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  </a:t>
                </a:r>
                <a:r>
                  <a:rPr lang="en-GB" sz="2000" b="1" dirty="0">
                    <a:solidFill>
                      <a:srgbClr val="C0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#</a:t>
                </a:r>
                <a:r>
                  <a:rPr kumimoji="0" lang="en-GB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The set of edges of the MST</a:t>
                </a:r>
                <a:b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</a:b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repeat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onsolas" panose="020B0609020204030204" pitchFamily="49" charset="0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onsolas" panose="020B0609020204030204" pitchFamily="49" charset="0"/>
                          </a:rPr>
                          <m:t>𝑉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−1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times:</a:t>
                </a:r>
                <a:b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</a:b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 pick a set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𝑆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⊂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𝑉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𝑿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has no edges between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𝑆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𝑉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𝑆</m:t>
                    </m:r>
                  </m:oMath>
                </a14:m>
                <a:b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</a:b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 let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∈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𝐸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be the minimum-weight edge between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𝑆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𝑉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onsolas" panose="020B0609020204030204" pitchFamily="49" charset="0"/>
                      </a:rPr>
                      <m:t>𝑆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</a:t>
                </a:r>
                <a:b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</a:b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+mn-ea"/>
                    <a:cs typeface="Consolas" panose="020B0609020204030204" pitchFamily="49" charset="0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𝑿</m:t>
                    </m:r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𝑿</m:t>
                    </m:r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∪{</m:t>
                    </m:r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𝒆</m:t>
                    </m:r>
                    <m:r>
                      <a:rPr kumimoji="0" lang="en-GB" sz="20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}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41" name="Conten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42" y="1881467"/>
                <a:ext cx="8915400" cy="1547533"/>
              </a:xfrm>
              <a:prstGeom prst="rect">
                <a:avLst/>
              </a:prstGeom>
              <a:blipFill>
                <a:blip r:embed="rId2"/>
                <a:stretch>
                  <a:fillRect l="-614" t="-3906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05139" y="983218"/>
            <a:ext cx="8091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Any scheme like this works (because of the properties of trees):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" name="Straight Connector 44"/>
          <p:cNvCxnSpPr>
            <a:stCxn id="52" idx="6"/>
            <a:endCxn id="54" idx="6"/>
          </p:cNvCxnSpPr>
          <p:nvPr/>
        </p:nvCxnSpPr>
        <p:spPr>
          <a:xfrm flipV="1">
            <a:off x="3917712" y="4331732"/>
            <a:ext cx="1600200" cy="45720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774712" y="42936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36712" y="42936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155712" y="47508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774712" y="52080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241312" y="52080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31912" y="54366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841512" y="47508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41512" y="52080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441712" y="42936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03712" y="42936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22712" y="47508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441712" y="542453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051312" y="50556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508512" y="520803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46" idx="5"/>
            <a:endCxn id="48" idx="1"/>
          </p:cNvCxnSpPr>
          <p:nvPr/>
        </p:nvCxnSpPr>
        <p:spPr>
          <a:xfrm>
            <a:off x="2839753" y="4358673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7" idx="3"/>
            <a:endCxn id="48" idx="7"/>
          </p:cNvCxnSpPr>
          <p:nvPr/>
        </p:nvCxnSpPr>
        <p:spPr>
          <a:xfrm flipH="1">
            <a:off x="3220753" y="4358673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6"/>
            <a:endCxn id="52" idx="2"/>
          </p:cNvCxnSpPr>
          <p:nvPr/>
        </p:nvCxnSpPr>
        <p:spPr>
          <a:xfrm>
            <a:off x="3231912" y="4788932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9" idx="2"/>
            <a:endCxn id="50" idx="6"/>
          </p:cNvCxnSpPr>
          <p:nvPr/>
        </p:nvCxnSpPr>
        <p:spPr>
          <a:xfrm flipH="1">
            <a:off x="2317512" y="5246132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9" idx="5"/>
            <a:endCxn id="51" idx="1"/>
          </p:cNvCxnSpPr>
          <p:nvPr/>
        </p:nvCxnSpPr>
        <p:spPr>
          <a:xfrm>
            <a:off x="2839753" y="5273073"/>
            <a:ext cx="403318" cy="1747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1" idx="7"/>
            <a:endCxn id="53" idx="2"/>
          </p:cNvCxnSpPr>
          <p:nvPr/>
        </p:nvCxnSpPr>
        <p:spPr>
          <a:xfrm flipV="1">
            <a:off x="3296953" y="5246132"/>
            <a:ext cx="544559" cy="20165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4" idx="5"/>
            <a:endCxn id="56" idx="1"/>
          </p:cNvCxnSpPr>
          <p:nvPr/>
        </p:nvCxnSpPr>
        <p:spPr>
          <a:xfrm>
            <a:off x="5506753" y="4358673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6" idx="7"/>
            <a:endCxn id="55" idx="3"/>
          </p:cNvCxnSpPr>
          <p:nvPr/>
        </p:nvCxnSpPr>
        <p:spPr>
          <a:xfrm flipV="1">
            <a:off x="5887753" y="4358673"/>
            <a:ext cx="327118" cy="4033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8" idx="6"/>
            <a:endCxn id="59" idx="2"/>
          </p:cNvCxnSpPr>
          <p:nvPr/>
        </p:nvCxnSpPr>
        <p:spPr>
          <a:xfrm>
            <a:off x="6127512" y="5093732"/>
            <a:ext cx="381000" cy="1524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8" idx="3"/>
            <a:endCxn id="57" idx="6"/>
          </p:cNvCxnSpPr>
          <p:nvPr/>
        </p:nvCxnSpPr>
        <p:spPr>
          <a:xfrm flipH="1">
            <a:off x="5517912" y="5120673"/>
            <a:ext cx="544559" cy="3419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4908312" y="3988832"/>
            <a:ext cx="1905000" cy="18288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012712" y="3988832"/>
            <a:ext cx="2209800" cy="18288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81200" y="3962400"/>
                <a:ext cx="4231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962400"/>
                <a:ext cx="42312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524021" y="3987462"/>
                <a:ext cx="9912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021" y="3987462"/>
                <a:ext cx="99129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380811" y="4289790"/>
                <a:ext cx="3564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811" y="4289790"/>
                <a:ext cx="35644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38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12139</TotalTime>
  <Words>2517</Words>
  <Application>Microsoft Office PowerPoint</Application>
  <PresentationFormat>On-screen Show (4:3)</PresentationFormat>
  <Paragraphs>491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Consolas</vt:lpstr>
      <vt:lpstr>Courier New</vt:lpstr>
      <vt:lpstr>Wingdings</vt:lpstr>
      <vt:lpstr>Office Theme</vt:lpstr>
      <vt:lpstr>Graphs: Minimum Spanning Trees</vt:lpstr>
      <vt:lpstr>Laying a communication network</vt:lpstr>
      <vt:lpstr>Laying a communication network</vt:lpstr>
      <vt:lpstr>Minimum Spanning Trees</vt:lpstr>
      <vt:lpstr>Minimum Spanning Tree</vt:lpstr>
      <vt:lpstr>Properties of trees</vt:lpstr>
      <vt:lpstr>The cut property</vt:lpstr>
      <vt:lpstr>The cut property: example</vt:lpstr>
      <vt:lpstr>Minimum Spanning Tree</vt:lpstr>
      <vt:lpstr>MST: two strategies</vt:lpstr>
      <vt:lpstr>Prim’s algorithm</vt:lpstr>
      <vt:lpstr>Prim’s algorithm</vt:lpstr>
      <vt:lpstr>Kruskal’s algorithm</vt:lpstr>
      <vt:lpstr>Disjoint sets</vt:lpstr>
      <vt:lpstr>Kruskal’s algorithm</vt:lpstr>
      <vt:lpstr>Disjoint sets</vt:lpstr>
      <vt:lpstr>Disjoint sets</vt:lpstr>
      <vt:lpstr>Disjoint sets</vt:lpstr>
      <vt:lpstr>Disjoint sets</vt:lpstr>
      <vt:lpstr>Disjoint sets: path compression</vt:lpstr>
      <vt:lpstr>Disjoint sets: path compression</vt:lpstr>
      <vt:lpstr>exercises</vt:lpstr>
      <vt:lpstr>Minimum Spanning Trees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 Cortadella</cp:lastModifiedBy>
  <cp:revision>1776</cp:revision>
  <dcterms:created xsi:type="dcterms:W3CDTF">2006-08-16T00:00:00Z</dcterms:created>
  <dcterms:modified xsi:type="dcterms:W3CDTF">2024-04-29T05:09:35Z</dcterms:modified>
</cp:coreProperties>
</file>