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607" r:id="rId2"/>
    <p:sldId id="617" r:id="rId3"/>
    <p:sldId id="703" r:id="rId4"/>
    <p:sldId id="618" r:id="rId5"/>
    <p:sldId id="619" r:id="rId6"/>
    <p:sldId id="634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5" r:id="rId15"/>
    <p:sldId id="636" r:id="rId16"/>
    <p:sldId id="637" r:id="rId17"/>
    <p:sldId id="638" r:id="rId18"/>
    <p:sldId id="639" r:id="rId19"/>
    <p:sldId id="644" r:id="rId20"/>
    <p:sldId id="614" r:id="rId21"/>
    <p:sldId id="615" r:id="rId22"/>
    <p:sldId id="616" r:id="rId23"/>
    <p:sldId id="645" r:id="rId24"/>
    <p:sldId id="700" r:id="rId25"/>
    <p:sldId id="640" r:id="rId26"/>
    <p:sldId id="643" r:id="rId27"/>
    <p:sldId id="642" r:id="rId28"/>
    <p:sldId id="702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FFCC00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2076" y="138"/>
      </p:cViewPr>
      <p:guideLst>
        <p:guide orient="horz" pos="393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ttin/A-Star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A*_search_algorith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Graphs: A</a:t>
            </a:r>
            <a:r>
              <a:rPr lang="en-US" i="1" dirty="0">
                <a:solidFill>
                  <a:srgbClr val="0000FF"/>
                </a:solidFill>
              </a:rPr>
              <a:t>* 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057400" y="4267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{C(11), B(12), F(14)}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12A750-DB8D-4431-9EC4-F81A3EF41832}"/>
              </a:ext>
            </a:extLst>
          </p:cNvPr>
          <p:cNvSpPr txBox="1"/>
          <p:nvPr/>
        </p:nvSpPr>
        <p:spPr>
          <a:xfrm>
            <a:off x="2822514" y="150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6F88F-8AE4-4314-952D-F8BE7B96F2E4}"/>
              </a:ext>
            </a:extLst>
          </p:cNvPr>
          <p:cNvSpPr txBox="1"/>
          <p:nvPr/>
        </p:nvSpPr>
        <p:spPr>
          <a:xfrm>
            <a:off x="2822514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870C20-C56F-4408-9D9B-AA10F88A5A10}"/>
              </a:ext>
            </a:extLst>
          </p:cNvPr>
          <p:cNvSpPr txBox="1"/>
          <p:nvPr/>
        </p:nvSpPr>
        <p:spPr>
          <a:xfrm>
            <a:off x="44227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5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E20C6C-16C6-45A0-A4B6-4712E1C7C2E5}"/>
              </a:ext>
            </a:extLst>
          </p:cNvPr>
          <p:cNvSpPr txBox="1"/>
          <p:nvPr/>
        </p:nvSpPr>
        <p:spPr>
          <a:xfrm>
            <a:off x="4429125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9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D71FAA-E467-4799-AF9A-F819FEAA1BF6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84E3C5-8BB2-4AF7-822E-FA53DDB842F3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9E6721D-3997-4895-8D10-A8D7075DA0F9}"/>
              </a:ext>
            </a:extLst>
          </p:cNvPr>
          <p:cNvSpPr/>
          <p:nvPr/>
        </p:nvSpPr>
        <p:spPr>
          <a:xfrm>
            <a:off x="76962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8489B5-2876-4DED-BBF1-FFE25C8C2EB1}"/>
              </a:ext>
            </a:extLst>
          </p:cNvPr>
          <p:cNvSpPr/>
          <p:nvPr/>
        </p:nvSpPr>
        <p:spPr>
          <a:xfrm>
            <a:off x="66294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6F7E00-9126-4145-900D-5DAA9D901F94}"/>
              </a:ext>
            </a:extLst>
          </p:cNvPr>
          <p:cNvCxnSpPr>
            <a:cxnSpLocks/>
            <a:stCxn id="50" idx="5"/>
            <a:endCxn id="52" idx="0"/>
          </p:cNvCxnSpPr>
          <p:nvPr/>
        </p:nvCxnSpPr>
        <p:spPr>
          <a:xfrm>
            <a:off x="7422963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109C7A-E084-4517-883F-C461B452A05B}"/>
              </a:ext>
            </a:extLst>
          </p:cNvPr>
          <p:cNvCxnSpPr>
            <a:cxnSpLocks/>
            <a:stCxn id="50" idx="3"/>
            <a:endCxn id="55" idx="0"/>
          </p:cNvCxnSpPr>
          <p:nvPr/>
        </p:nvCxnSpPr>
        <p:spPr>
          <a:xfrm flipH="1">
            <a:off x="6781800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A0E7708D-3419-42C6-8EE4-36410D92F715}"/>
              </a:ext>
            </a:extLst>
          </p:cNvPr>
          <p:cNvSpPr/>
          <p:nvPr/>
        </p:nvSpPr>
        <p:spPr>
          <a:xfrm>
            <a:off x="7239000" y="47244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00BC8A-40CC-468B-8820-8CFD30EA36BF}"/>
              </a:ext>
            </a:extLst>
          </p:cNvPr>
          <p:cNvSpPr/>
          <p:nvPr/>
        </p:nvSpPr>
        <p:spPr>
          <a:xfrm>
            <a:off x="8153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F28F46-39E6-47A2-833B-2C6B075CA9F4}"/>
              </a:ext>
            </a:extLst>
          </p:cNvPr>
          <p:cNvCxnSpPr>
            <a:cxnSpLocks/>
            <a:stCxn id="52" idx="3"/>
            <a:endCxn id="58" idx="0"/>
          </p:cNvCxnSpPr>
          <p:nvPr/>
        </p:nvCxnSpPr>
        <p:spPr>
          <a:xfrm flipH="1">
            <a:off x="7391400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221BF6-B069-4691-B8D3-00FB40C99AB1}"/>
              </a:ext>
            </a:extLst>
          </p:cNvPr>
          <p:cNvCxnSpPr>
            <a:cxnSpLocks/>
            <a:stCxn id="52" idx="5"/>
            <a:endCxn id="59" idx="0"/>
          </p:cNvCxnSpPr>
          <p:nvPr/>
        </p:nvCxnSpPr>
        <p:spPr>
          <a:xfrm>
            <a:off x="7956363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6A225E2-D444-456B-B3DF-756C8B16D6CF}"/>
              </a:ext>
            </a:extLst>
          </p:cNvPr>
          <p:cNvSpPr txBox="1"/>
          <p:nvPr/>
        </p:nvSpPr>
        <p:spPr>
          <a:xfrm>
            <a:off x="6248400" y="401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B38EDF-074F-41E0-A644-C7B90C6B5BDB}"/>
              </a:ext>
            </a:extLst>
          </p:cNvPr>
          <p:cNvSpPr txBox="1"/>
          <p:nvPr/>
        </p:nvSpPr>
        <p:spPr>
          <a:xfrm>
            <a:off x="7963296" y="401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5BDF17-E084-4C2C-B6A8-57D9F568F624}"/>
              </a:ext>
            </a:extLst>
          </p:cNvPr>
          <p:cNvSpPr txBox="1"/>
          <p:nvPr/>
        </p:nvSpPr>
        <p:spPr>
          <a:xfrm>
            <a:off x="7478448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8A0098B-F917-4A94-BC98-1E228C5B4A12}"/>
              </a:ext>
            </a:extLst>
          </p:cNvPr>
          <p:cNvSpPr txBox="1"/>
          <p:nvPr/>
        </p:nvSpPr>
        <p:spPr>
          <a:xfrm>
            <a:off x="8420496" y="4696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739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057400" y="4267200"/>
            <a:ext cx="315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{B(12), D(12), F(14)}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12A750-DB8D-4431-9EC4-F81A3EF41832}"/>
              </a:ext>
            </a:extLst>
          </p:cNvPr>
          <p:cNvSpPr txBox="1"/>
          <p:nvPr/>
        </p:nvSpPr>
        <p:spPr>
          <a:xfrm>
            <a:off x="2822514" y="150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6F88F-8AE4-4314-952D-F8BE7B96F2E4}"/>
              </a:ext>
            </a:extLst>
          </p:cNvPr>
          <p:cNvSpPr txBox="1"/>
          <p:nvPr/>
        </p:nvSpPr>
        <p:spPr>
          <a:xfrm>
            <a:off x="2822514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870C20-C56F-4408-9D9B-AA10F88A5A10}"/>
              </a:ext>
            </a:extLst>
          </p:cNvPr>
          <p:cNvSpPr txBox="1"/>
          <p:nvPr/>
        </p:nvSpPr>
        <p:spPr>
          <a:xfrm>
            <a:off x="44227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5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E20C6C-16C6-45A0-A4B6-4712E1C7C2E5}"/>
              </a:ext>
            </a:extLst>
          </p:cNvPr>
          <p:cNvSpPr txBox="1"/>
          <p:nvPr/>
        </p:nvSpPr>
        <p:spPr>
          <a:xfrm>
            <a:off x="4429125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9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357511-2BAC-4709-B9E9-3491B23B0708}"/>
              </a:ext>
            </a:extLst>
          </p:cNvPr>
          <p:cNvSpPr txBox="1"/>
          <p:nvPr/>
        </p:nvSpPr>
        <p:spPr>
          <a:xfrm>
            <a:off x="60229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D9371A-612F-41A7-8F32-7DB3D0A6ACBE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D99A5D-A41F-4364-B820-E50ADEA2839D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1FC45A9-552A-434C-B2A3-251CAF51F5B3}"/>
              </a:ext>
            </a:extLst>
          </p:cNvPr>
          <p:cNvSpPr/>
          <p:nvPr/>
        </p:nvSpPr>
        <p:spPr>
          <a:xfrm>
            <a:off x="76962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782398-3A9C-49E9-9A59-660B483556AA}"/>
              </a:ext>
            </a:extLst>
          </p:cNvPr>
          <p:cNvSpPr/>
          <p:nvPr/>
        </p:nvSpPr>
        <p:spPr>
          <a:xfrm>
            <a:off x="6629400" y="40386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42B0FC-9056-4FC1-9023-B10217003993}"/>
              </a:ext>
            </a:extLst>
          </p:cNvPr>
          <p:cNvCxnSpPr>
            <a:cxnSpLocks/>
            <a:stCxn id="51" idx="5"/>
            <a:endCxn id="55" idx="0"/>
          </p:cNvCxnSpPr>
          <p:nvPr/>
        </p:nvCxnSpPr>
        <p:spPr>
          <a:xfrm>
            <a:off x="7422963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C316E1-E3F5-42B6-B957-5A4706DE725B}"/>
              </a:ext>
            </a:extLst>
          </p:cNvPr>
          <p:cNvCxnSpPr>
            <a:cxnSpLocks/>
            <a:stCxn id="51" idx="3"/>
            <a:endCxn id="56" idx="0"/>
          </p:cNvCxnSpPr>
          <p:nvPr/>
        </p:nvCxnSpPr>
        <p:spPr>
          <a:xfrm flipH="1">
            <a:off x="6781800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7D96474F-A439-48C6-89E2-D3606DBC1DDB}"/>
              </a:ext>
            </a:extLst>
          </p:cNvPr>
          <p:cNvSpPr/>
          <p:nvPr/>
        </p:nvSpPr>
        <p:spPr>
          <a:xfrm>
            <a:off x="72390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E9F9EA-632C-4F57-9555-BA0DA2899638}"/>
              </a:ext>
            </a:extLst>
          </p:cNvPr>
          <p:cNvSpPr/>
          <p:nvPr/>
        </p:nvSpPr>
        <p:spPr>
          <a:xfrm>
            <a:off x="8153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3B89AA-1D01-45B3-86A0-570E861703F7}"/>
              </a:ext>
            </a:extLst>
          </p:cNvPr>
          <p:cNvCxnSpPr>
            <a:cxnSpLocks/>
            <a:stCxn id="55" idx="3"/>
            <a:endCxn id="59" idx="0"/>
          </p:cNvCxnSpPr>
          <p:nvPr/>
        </p:nvCxnSpPr>
        <p:spPr>
          <a:xfrm flipH="1">
            <a:off x="7391400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F109F4-D5A2-4D02-9033-976DFE341508}"/>
              </a:ext>
            </a:extLst>
          </p:cNvPr>
          <p:cNvCxnSpPr>
            <a:cxnSpLocks/>
            <a:stCxn id="55" idx="5"/>
            <a:endCxn id="60" idx="0"/>
          </p:cNvCxnSpPr>
          <p:nvPr/>
        </p:nvCxnSpPr>
        <p:spPr>
          <a:xfrm>
            <a:off x="7956363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7AE70A9E-E952-4499-8965-C9EE103F1778}"/>
              </a:ext>
            </a:extLst>
          </p:cNvPr>
          <p:cNvSpPr/>
          <p:nvPr/>
        </p:nvSpPr>
        <p:spPr>
          <a:xfrm>
            <a:off x="7239000" y="5410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454BE7-81FB-49B8-B522-92E8719E90D0}"/>
              </a:ext>
            </a:extLst>
          </p:cNvPr>
          <p:cNvCxnSpPr>
            <a:stCxn id="59" idx="4"/>
            <a:endCxn id="67" idx="0"/>
          </p:cNvCxnSpPr>
          <p:nvPr/>
        </p:nvCxnSpPr>
        <p:spPr>
          <a:xfrm>
            <a:off x="7391400" y="50292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300A9E3-680E-4EFD-A320-B91203D56ECE}"/>
              </a:ext>
            </a:extLst>
          </p:cNvPr>
          <p:cNvSpPr txBox="1"/>
          <p:nvPr/>
        </p:nvSpPr>
        <p:spPr>
          <a:xfrm>
            <a:off x="6248400" y="401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4C48FF-C63A-4118-892C-7764E3EAFB48}"/>
              </a:ext>
            </a:extLst>
          </p:cNvPr>
          <p:cNvSpPr txBox="1"/>
          <p:nvPr/>
        </p:nvSpPr>
        <p:spPr>
          <a:xfrm>
            <a:off x="7963296" y="401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E41EE-B313-4A4C-9FB7-A6FBC2D550DC}"/>
              </a:ext>
            </a:extLst>
          </p:cNvPr>
          <p:cNvSpPr txBox="1"/>
          <p:nvPr/>
        </p:nvSpPr>
        <p:spPr>
          <a:xfrm>
            <a:off x="7478448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D17E268-062F-4A9C-B61B-2F53D6B8EE70}"/>
              </a:ext>
            </a:extLst>
          </p:cNvPr>
          <p:cNvSpPr txBox="1"/>
          <p:nvPr/>
        </p:nvSpPr>
        <p:spPr>
          <a:xfrm>
            <a:off x="8420496" y="4696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ca-E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C963ED7-5B5F-4F9E-AAAD-27937208E11B}"/>
              </a:ext>
            </a:extLst>
          </p:cNvPr>
          <p:cNvSpPr txBox="1"/>
          <p:nvPr/>
        </p:nvSpPr>
        <p:spPr>
          <a:xfrm>
            <a:off x="7522638" y="53825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087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057400" y="4267200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{D(12), F(14)}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12A750-DB8D-4431-9EC4-F81A3EF41832}"/>
              </a:ext>
            </a:extLst>
          </p:cNvPr>
          <p:cNvSpPr txBox="1"/>
          <p:nvPr/>
        </p:nvSpPr>
        <p:spPr>
          <a:xfrm>
            <a:off x="2822514" y="150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6F88F-8AE4-4314-952D-F8BE7B96F2E4}"/>
              </a:ext>
            </a:extLst>
          </p:cNvPr>
          <p:cNvSpPr txBox="1"/>
          <p:nvPr/>
        </p:nvSpPr>
        <p:spPr>
          <a:xfrm>
            <a:off x="2822514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870C20-C56F-4408-9D9B-AA10F88A5A10}"/>
              </a:ext>
            </a:extLst>
          </p:cNvPr>
          <p:cNvSpPr txBox="1"/>
          <p:nvPr/>
        </p:nvSpPr>
        <p:spPr>
          <a:xfrm>
            <a:off x="44227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5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E20C6C-16C6-45A0-A4B6-4712E1C7C2E5}"/>
              </a:ext>
            </a:extLst>
          </p:cNvPr>
          <p:cNvSpPr txBox="1"/>
          <p:nvPr/>
        </p:nvSpPr>
        <p:spPr>
          <a:xfrm>
            <a:off x="4429125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9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357511-2BAC-4709-B9E9-3491B23B0708}"/>
              </a:ext>
            </a:extLst>
          </p:cNvPr>
          <p:cNvSpPr txBox="1"/>
          <p:nvPr/>
        </p:nvSpPr>
        <p:spPr>
          <a:xfrm>
            <a:off x="60229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AFB2DA-F55D-467E-82B7-E1E6F26E7ECF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590A1C-3149-4960-BED7-E17181A0BF66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5CDD802-937F-40E1-A566-DE745391FFB0}"/>
              </a:ext>
            </a:extLst>
          </p:cNvPr>
          <p:cNvSpPr/>
          <p:nvPr/>
        </p:nvSpPr>
        <p:spPr>
          <a:xfrm>
            <a:off x="76962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5F76FF8-9670-4DA4-AF6F-0D4B639C0236}"/>
              </a:ext>
            </a:extLst>
          </p:cNvPr>
          <p:cNvSpPr/>
          <p:nvPr/>
        </p:nvSpPr>
        <p:spPr>
          <a:xfrm>
            <a:off x="66294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0D2C3B2-A9DB-4EB2-A596-EA7C76194E7F}"/>
              </a:ext>
            </a:extLst>
          </p:cNvPr>
          <p:cNvCxnSpPr>
            <a:cxnSpLocks/>
            <a:stCxn id="51" idx="5"/>
            <a:endCxn id="55" idx="0"/>
          </p:cNvCxnSpPr>
          <p:nvPr/>
        </p:nvCxnSpPr>
        <p:spPr>
          <a:xfrm>
            <a:off x="7422963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EACD1BE-EB8C-48C8-BE6A-C94E846CC384}"/>
              </a:ext>
            </a:extLst>
          </p:cNvPr>
          <p:cNvCxnSpPr>
            <a:cxnSpLocks/>
            <a:stCxn id="51" idx="3"/>
            <a:endCxn id="56" idx="0"/>
          </p:cNvCxnSpPr>
          <p:nvPr/>
        </p:nvCxnSpPr>
        <p:spPr>
          <a:xfrm flipH="1">
            <a:off x="6781800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BDBFB19-E502-4950-848D-3B6E7D4FA7A4}"/>
              </a:ext>
            </a:extLst>
          </p:cNvPr>
          <p:cNvSpPr/>
          <p:nvPr/>
        </p:nvSpPr>
        <p:spPr>
          <a:xfrm>
            <a:off x="72390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89CC561-5779-4322-BE1D-6BA85866BC86}"/>
              </a:ext>
            </a:extLst>
          </p:cNvPr>
          <p:cNvSpPr/>
          <p:nvPr/>
        </p:nvSpPr>
        <p:spPr>
          <a:xfrm>
            <a:off x="8153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F65BA8-9D65-4B49-9F92-7923D7A645B7}"/>
              </a:ext>
            </a:extLst>
          </p:cNvPr>
          <p:cNvCxnSpPr>
            <a:cxnSpLocks/>
            <a:stCxn id="55" idx="3"/>
            <a:endCxn id="59" idx="0"/>
          </p:cNvCxnSpPr>
          <p:nvPr/>
        </p:nvCxnSpPr>
        <p:spPr>
          <a:xfrm flipH="1">
            <a:off x="7391400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728DB4-6933-47C3-9C93-7227ABE673BD}"/>
              </a:ext>
            </a:extLst>
          </p:cNvPr>
          <p:cNvCxnSpPr>
            <a:cxnSpLocks/>
            <a:stCxn id="55" idx="5"/>
            <a:endCxn id="60" idx="0"/>
          </p:cNvCxnSpPr>
          <p:nvPr/>
        </p:nvCxnSpPr>
        <p:spPr>
          <a:xfrm>
            <a:off x="7956363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CEE6B6B8-D2EA-4CA6-94D8-80486874ACBE}"/>
              </a:ext>
            </a:extLst>
          </p:cNvPr>
          <p:cNvSpPr/>
          <p:nvPr/>
        </p:nvSpPr>
        <p:spPr>
          <a:xfrm>
            <a:off x="7239000" y="54102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0A6D30-9A24-4541-87A8-8EF644718FC0}"/>
              </a:ext>
            </a:extLst>
          </p:cNvPr>
          <p:cNvCxnSpPr>
            <a:stCxn id="59" idx="4"/>
            <a:endCxn id="67" idx="0"/>
          </p:cNvCxnSpPr>
          <p:nvPr/>
        </p:nvCxnSpPr>
        <p:spPr>
          <a:xfrm>
            <a:off x="7391400" y="50292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83F164C4-8832-4495-A5C6-F05E6399A059}"/>
              </a:ext>
            </a:extLst>
          </p:cNvPr>
          <p:cNvSpPr/>
          <p:nvPr/>
        </p:nvSpPr>
        <p:spPr>
          <a:xfrm>
            <a:off x="6629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75F2D26-D9D0-4437-9660-E95BCA34F29F}"/>
              </a:ext>
            </a:extLst>
          </p:cNvPr>
          <p:cNvCxnSpPr>
            <a:stCxn id="56" idx="4"/>
            <a:endCxn id="76" idx="0"/>
          </p:cNvCxnSpPr>
          <p:nvPr/>
        </p:nvCxnSpPr>
        <p:spPr>
          <a:xfrm>
            <a:off x="6781800" y="43434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8BA3A14-3298-46D2-990A-927EEB55B70B}"/>
              </a:ext>
            </a:extLst>
          </p:cNvPr>
          <p:cNvSpPr txBox="1"/>
          <p:nvPr/>
        </p:nvSpPr>
        <p:spPr>
          <a:xfrm>
            <a:off x="6248400" y="401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7487A2D-BBF6-4D02-9D7A-E32B50E79C30}"/>
              </a:ext>
            </a:extLst>
          </p:cNvPr>
          <p:cNvSpPr txBox="1"/>
          <p:nvPr/>
        </p:nvSpPr>
        <p:spPr>
          <a:xfrm>
            <a:off x="6251156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D23AA1-489E-4320-8D9B-A1B9FF9357A9}"/>
              </a:ext>
            </a:extLst>
          </p:cNvPr>
          <p:cNvSpPr txBox="1"/>
          <p:nvPr/>
        </p:nvSpPr>
        <p:spPr>
          <a:xfrm>
            <a:off x="7963296" y="401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C68153-B358-4C2D-90EF-9E1F51522D93}"/>
              </a:ext>
            </a:extLst>
          </p:cNvPr>
          <p:cNvSpPr txBox="1"/>
          <p:nvPr/>
        </p:nvSpPr>
        <p:spPr>
          <a:xfrm>
            <a:off x="7478448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866834-810C-45A6-8137-B0F8E5E36053}"/>
              </a:ext>
            </a:extLst>
          </p:cNvPr>
          <p:cNvSpPr txBox="1"/>
          <p:nvPr/>
        </p:nvSpPr>
        <p:spPr>
          <a:xfrm>
            <a:off x="8420496" y="4696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ca-E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225B7B-C478-44B5-A609-1A506DA4AE08}"/>
              </a:ext>
            </a:extLst>
          </p:cNvPr>
          <p:cNvSpPr txBox="1"/>
          <p:nvPr/>
        </p:nvSpPr>
        <p:spPr>
          <a:xfrm>
            <a:off x="7522638" y="53825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244931DB-04FE-4946-A67D-47F2EC2B0D0D}"/>
              </a:ext>
            </a:extLst>
          </p:cNvPr>
          <p:cNvSpPr/>
          <p:nvPr/>
        </p:nvSpPr>
        <p:spPr>
          <a:xfrm>
            <a:off x="6629400" y="5105400"/>
            <a:ext cx="320675" cy="32067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73ABEB-04DD-4B5E-97A5-BBAFDC067AF5}"/>
              </a:ext>
            </a:extLst>
          </p:cNvPr>
          <p:cNvSpPr/>
          <p:nvPr/>
        </p:nvSpPr>
        <p:spPr>
          <a:xfrm>
            <a:off x="7227736" y="3442915"/>
            <a:ext cx="620201" cy="3029447"/>
          </a:xfrm>
          <a:custGeom>
            <a:avLst/>
            <a:gdLst>
              <a:gd name="connsiteX0" fmla="*/ 174928 w 620201"/>
              <a:gd name="connsiteY0" fmla="*/ 3029447 h 3029447"/>
              <a:gd name="connsiteX1" fmla="*/ 174928 w 620201"/>
              <a:gd name="connsiteY1" fmla="*/ 1272208 h 3029447"/>
              <a:gd name="connsiteX2" fmla="*/ 620201 w 620201"/>
              <a:gd name="connsiteY2" fmla="*/ 699715 h 3029447"/>
              <a:gd name="connsiteX3" fmla="*/ 0 w 620201"/>
              <a:gd name="connsiteY3" fmla="*/ 0 h 302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01" h="3029447">
                <a:moveTo>
                  <a:pt x="174928" y="3029447"/>
                </a:moveTo>
                <a:lnTo>
                  <a:pt x="174928" y="1272208"/>
                </a:lnTo>
                <a:lnTo>
                  <a:pt x="620201" y="699715"/>
                </a:lnTo>
                <a:lnTo>
                  <a:pt x="0" y="0"/>
                </a:lnTo>
              </a:path>
            </a:pathLst>
          </a:custGeom>
          <a:noFill/>
          <a:ln w="365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55C51-0444-40E8-98FD-6AB018E98897}"/>
              </a:ext>
            </a:extLst>
          </p:cNvPr>
          <p:cNvSpPr/>
          <p:nvPr/>
        </p:nvSpPr>
        <p:spPr>
          <a:xfrm rot="2160000">
            <a:off x="5939179" y="1717653"/>
            <a:ext cx="1833956" cy="3235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309B38-949C-4E0B-B033-1D768E534E4D}"/>
              </a:ext>
            </a:extLst>
          </p:cNvPr>
          <p:cNvSpPr/>
          <p:nvPr/>
        </p:nvSpPr>
        <p:spPr>
          <a:xfrm>
            <a:off x="4419599" y="1205052"/>
            <a:ext cx="1786171" cy="3329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D01B8A6-0905-42D8-94DB-79B7EC544724}"/>
              </a:ext>
            </a:extLst>
          </p:cNvPr>
          <p:cNvSpPr/>
          <p:nvPr/>
        </p:nvSpPr>
        <p:spPr>
          <a:xfrm rot="-3060000">
            <a:off x="2424506" y="2157576"/>
            <a:ext cx="2618315" cy="3329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B04B76-7A27-49E8-811B-21F4CB02DC63}"/>
              </a:ext>
            </a:extLst>
          </p:cNvPr>
          <p:cNvSpPr/>
          <p:nvPr/>
        </p:nvSpPr>
        <p:spPr>
          <a:xfrm rot="2160000">
            <a:off x="1378408" y="2616072"/>
            <a:ext cx="1919376" cy="3235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101563" y="4267200"/>
            <a:ext cx="2348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{H(13), F(14)}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12A750-DB8D-4431-9EC4-F81A3EF41832}"/>
              </a:ext>
            </a:extLst>
          </p:cNvPr>
          <p:cNvSpPr txBox="1"/>
          <p:nvPr/>
        </p:nvSpPr>
        <p:spPr>
          <a:xfrm>
            <a:off x="2822514" y="150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6F88F-8AE4-4314-952D-F8BE7B96F2E4}"/>
              </a:ext>
            </a:extLst>
          </p:cNvPr>
          <p:cNvSpPr txBox="1"/>
          <p:nvPr/>
        </p:nvSpPr>
        <p:spPr>
          <a:xfrm>
            <a:off x="2822514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870C20-C56F-4408-9D9B-AA10F88A5A10}"/>
              </a:ext>
            </a:extLst>
          </p:cNvPr>
          <p:cNvSpPr txBox="1"/>
          <p:nvPr/>
        </p:nvSpPr>
        <p:spPr>
          <a:xfrm>
            <a:off x="44227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5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E20C6C-16C6-45A0-A4B6-4712E1C7C2E5}"/>
              </a:ext>
            </a:extLst>
          </p:cNvPr>
          <p:cNvSpPr txBox="1"/>
          <p:nvPr/>
        </p:nvSpPr>
        <p:spPr>
          <a:xfrm>
            <a:off x="4429125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9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357511-2BAC-4709-B9E9-3491B23B0708}"/>
              </a:ext>
            </a:extLst>
          </p:cNvPr>
          <p:cNvSpPr txBox="1"/>
          <p:nvPr/>
        </p:nvSpPr>
        <p:spPr>
          <a:xfrm>
            <a:off x="6022914" y="1501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F8333-D9EF-4898-9A06-A43063D53A85}"/>
              </a:ext>
            </a:extLst>
          </p:cNvPr>
          <p:cNvSpPr txBox="1"/>
          <p:nvPr/>
        </p:nvSpPr>
        <p:spPr>
          <a:xfrm>
            <a:off x="1219200" y="5015537"/>
            <a:ext cx="486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Finally, H is selected and the algorithm terminates</a:t>
            </a:r>
            <a:endParaRPr lang="ca-E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9E94D2-42D6-4177-80E1-2F16DCBB129F}"/>
              </a:ext>
            </a:extLst>
          </p:cNvPr>
          <p:cNvSpPr txBox="1"/>
          <p:nvPr/>
        </p:nvSpPr>
        <p:spPr>
          <a:xfrm>
            <a:off x="1221233" y="5498068"/>
            <a:ext cx="414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Backtrack from H to find the selected path</a:t>
            </a:r>
            <a:endParaRPr lang="ca-E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EF49F5E-B03F-4280-9221-4EE805078930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76B32A-7A48-4719-8A40-C90D6517074B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E950BC-61B9-4709-B2D2-1A7FD2061CE7}"/>
              </a:ext>
            </a:extLst>
          </p:cNvPr>
          <p:cNvSpPr/>
          <p:nvPr/>
        </p:nvSpPr>
        <p:spPr>
          <a:xfrm>
            <a:off x="7696200" y="40386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6C49C91-7841-4448-A820-694F43047AB6}"/>
              </a:ext>
            </a:extLst>
          </p:cNvPr>
          <p:cNvSpPr/>
          <p:nvPr/>
        </p:nvSpPr>
        <p:spPr>
          <a:xfrm>
            <a:off x="66294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02AB2E-FAE3-4A45-B0B4-47308FF01FF1}"/>
              </a:ext>
            </a:extLst>
          </p:cNvPr>
          <p:cNvCxnSpPr>
            <a:cxnSpLocks/>
            <a:stCxn id="58" idx="5"/>
            <a:endCxn id="60" idx="0"/>
          </p:cNvCxnSpPr>
          <p:nvPr/>
        </p:nvCxnSpPr>
        <p:spPr>
          <a:xfrm>
            <a:off x="7422963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5D7310C-F113-45F6-9E5C-5897B07C888D}"/>
              </a:ext>
            </a:extLst>
          </p:cNvPr>
          <p:cNvCxnSpPr>
            <a:cxnSpLocks/>
            <a:stCxn id="58" idx="3"/>
            <a:endCxn id="61" idx="0"/>
          </p:cNvCxnSpPr>
          <p:nvPr/>
        </p:nvCxnSpPr>
        <p:spPr>
          <a:xfrm flipH="1">
            <a:off x="6781800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B1C129D9-319A-466A-A990-61969781F96D}"/>
              </a:ext>
            </a:extLst>
          </p:cNvPr>
          <p:cNvSpPr/>
          <p:nvPr/>
        </p:nvSpPr>
        <p:spPr>
          <a:xfrm>
            <a:off x="72390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32B5070-7D06-45ED-8FB3-FBB5180A8340}"/>
              </a:ext>
            </a:extLst>
          </p:cNvPr>
          <p:cNvSpPr/>
          <p:nvPr/>
        </p:nvSpPr>
        <p:spPr>
          <a:xfrm>
            <a:off x="8153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93ADD7B-3B87-47F7-B929-00069E487B71}"/>
              </a:ext>
            </a:extLst>
          </p:cNvPr>
          <p:cNvCxnSpPr>
            <a:cxnSpLocks/>
            <a:stCxn id="60" idx="3"/>
            <a:endCxn id="71" idx="0"/>
          </p:cNvCxnSpPr>
          <p:nvPr/>
        </p:nvCxnSpPr>
        <p:spPr>
          <a:xfrm flipH="1">
            <a:off x="7391400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32CF461-63E3-4A08-A537-4784132A0ED5}"/>
              </a:ext>
            </a:extLst>
          </p:cNvPr>
          <p:cNvCxnSpPr>
            <a:cxnSpLocks/>
            <a:stCxn id="60" idx="5"/>
            <a:endCxn id="73" idx="0"/>
          </p:cNvCxnSpPr>
          <p:nvPr/>
        </p:nvCxnSpPr>
        <p:spPr>
          <a:xfrm>
            <a:off x="7956363" y="4298763"/>
            <a:ext cx="349437" cy="4256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19296871-2005-459A-8DE4-3C70925658DB}"/>
              </a:ext>
            </a:extLst>
          </p:cNvPr>
          <p:cNvSpPr/>
          <p:nvPr/>
        </p:nvSpPr>
        <p:spPr>
          <a:xfrm>
            <a:off x="7239000" y="54102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8FC2D8C-00F5-47F8-BDB4-28F3B0226FAC}"/>
              </a:ext>
            </a:extLst>
          </p:cNvPr>
          <p:cNvCxnSpPr>
            <a:stCxn id="71" idx="4"/>
            <a:endCxn id="77" idx="0"/>
          </p:cNvCxnSpPr>
          <p:nvPr/>
        </p:nvCxnSpPr>
        <p:spPr>
          <a:xfrm>
            <a:off x="7391400" y="50292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D51BC85D-08C1-4175-9CBB-DCF5D3762911}"/>
              </a:ext>
            </a:extLst>
          </p:cNvPr>
          <p:cNvSpPr/>
          <p:nvPr/>
        </p:nvSpPr>
        <p:spPr>
          <a:xfrm>
            <a:off x="7239000" y="61722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C7172F5-FF16-40DF-88B4-2ECDA7D4C3D3}"/>
              </a:ext>
            </a:extLst>
          </p:cNvPr>
          <p:cNvCxnSpPr>
            <a:stCxn id="77" idx="4"/>
            <a:endCxn id="79" idx="0"/>
          </p:cNvCxnSpPr>
          <p:nvPr/>
        </p:nvCxnSpPr>
        <p:spPr>
          <a:xfrm>
            <a:off x="7391400" y="5715000"/>
            <a:ext cx="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2671B76E-2385-441A-BDDA-B537D004718A}"/>
              </a:ext>
            </a:extLst>
          </p:cNvPr>
          <p:cNvSpPr/>
          <p:nvPr/>
        </p:nvSpPr>
        <p:spPr>
          <a:xfrm>
            <a:off x="6629400" y="4724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F134322-F279-4B7C-829D-08DDE47D8CA0}"/>
              </a:ext>
            </a:extLst>
          </p:cNvPr>
          <p:cNvCxnSpPr>
            <a:stCxn id="61" idx="4"/>
            <a:endCxn id="81" idx="0"/>
          </p:cNvCxnSpPr>
          <p:nvPr/>
        </p:nvCxnSpPr>
        <p:spPr>
          <a:xfrm>
            <a:off x="6781800" y="4343400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6ABDDE6-8057-47A1-95C8-F7764045F022}"/>
              </a:ext>
            </a:extLst>
          </p:cNvPr>
          <p:cNvSpPr txBox="1"/>
          <p:nvPr/>
        </p:nvSpPr>
        <p:spPr>
          <a:xfrm>
            <a:off x="6248400" y="401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CCAB60D-4A23-4D6D-B296-B062CDBB4B0D}"/>
              </a:ext>
            </a:extLst>
          </p:cNvPr>
          <p:cNvSpPr txBox="1"/>
          <p:nvPr/>
        </p:nvSpPr>
        <p:spPr>
          <a:xfrm>
            <a:off x="6251156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DC5580-ADCD-4280-B1A6-12F938DBB366}"/>
              </a:ext>
            </a:extLst>
          </p:cNvPr>
          <p:cNvSpPr txBox="1"/>
          <p:nvPr/>
        </p:nvSpPr>
        <p:spPr>
          <a:xfrm>
            <a:off x="7963296" y="401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90E9709-5A83-45D0-8EC3-44EF2CA0745E}"/>
              </a:ext>
            </a:extLst>
          </p:cNvPr>
          <p:cNvSpPr txBox="1"/>
          <p:nvPr/>
        </p:nvSpPr>
        <p:spPr>
          <a:xfrm>
            <a:off x="7478448" y="46956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4888A0-3B8D-4822-94FB-2A1D311A8BEF}"/>
              </a:ext>
            </a:extLst>
          </p:cNvPr>
          <p:cNvSpPr txBox="1"/>
          <p:nvPr/>
        </p:nvSpPr>
        <p:spPr>
          <a:xfrm>
            <a:off x="8420496" y="4696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  <a:endParaRPr lang="ca-E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3C86DD7-D8AD-423F-AA1F-8A802DFF4F60}"/>
              </a:ext>
            </a:extLst>
          </p:cNvPr>
          <p:cNvSpPr txBox="1"/>
          <p:nvPr/>
        </p:nvSpPr>
        <p:spPr>
          <a:xfrm>
            <a:off x="7522638" y="53825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B83053B-76B7-4779-B596-DBD32709CDFA}"/>
              </a:ext>
            </a:extLst>
          </p:cNvPr>
          <p:cNvSpPr txBox="1"/>
          <p:nvPr/>
        </p:nvSpPr>
        <p:spPr>
          <a:xfrm>
            <a:off x="7519947" y="61394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  <a:endParaRPr lang="ca-ES" dirty="0"/>
          </a:p>
        </p:txBody>
      </p:sp>
      <p:sp>
        <p:nvSpPr>
          <p:cNvPr id="114" name="&quot;Not Allowed&quot; Symbol 113">
            <a:extLst>
              <a:ext uri="{FF2B5EF4-FFF2-40B4-BE49-F238E27FC236}">
                <a16:creationId xmlns:a16="http://schemas.microsoft.com/office/drawing/2014/main" id="{ABCEC78B-23F2-48B3-8852-A214AB8BBC56}"/>
              </a:ext>
            </a:extLst>
          </p:cNvPr>
          <p:cNvSpPr/>
          <p:nvPr/>
        </p:nvSpPr>
        <p:spPr>
          <a:xfrm>
            <a:off x="6629400" y="5105400"/>
            <a:ext cx="320675" cy="32067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5" grpId="0" animBg="1"/>
      <p:bldP spid="56" grpId="0" animBg="1"/>
      <p:bldP spid="57" grpId="0" animBg="1"/>
      <p:bldP spid="3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979B-4D71-4029-B442-B94183B4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Avoiding obstacles</a:t>
            </a:r>
            <a:endParaRPr lang="ca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A1696-45A6-48EA-899D-3E07995D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6A078-0C5E-4B82-8160-914D39C0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CA0F8-A668-4C02-85B4-71D8CAB9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C6E1C-6CF1-408D-BD5C-24F8864D7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523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43B22-D6C7-49A3-9DFF-C56911F7ECC3}"/>
              </a:ext>
            </a:extLst>
          </p:cNvPr>
          <p:cNvSpPr txBox="1"/>
          <p:nvPr/>
        </p:nvSpPr>
        <p:spPr>
          <a:xfrm>
            <a:off x="152400" y="5638800"/>
            <a:ext cx="404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/>
              <a:t>Source</a:t>
            </a:r>
            <a:r>
              <a:rPr lang="ca-ES" dirty="0"/>
              <a:t>: </a:t>
            </a:r>
            <a:r>
              <a:rPr lang="ca-ES" dirty="0">
                <a:hlinkClick r:id="rId3"/>
              </a:rPr>
              <a:t>https://github.com/vittin/A-Star</a:t>
            </a:r>
            <a:r>
              <a:rPr lang="ca-ES" dirty="0"/>
              <a:t>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6DCAF-2FEC-4DD1-B89E-96D1A8419180}"/>
              </a:ext>
            </a:extLst>
          </p:cNvPr>
          <p:cNvSpPr/>
          <p:nvPr/>
        </p:nvSpPr>
        <p:spPr>
          <a:xfrm>
            <a:off x="838200" y="762000"/>
            <a:ext cx="7848600" cy="4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850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5300BB-B9D9-4A97-92A4-35BBC79A02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The heuristic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5300BB-B9D9-4A97-92A4-35BBC79A0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8ADE-AC4B-4721-B662-E8B2A3D6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relies on a good heuristic to estimate the cost to reach the goal</a:t>
            </a:r>
          </a:p>
          <a:p>
            <a:endParaRPr lang="en-US" dirty="0"/>
          </a:p>
          <a:p>
            <a:r>
              <a:rPr lang="en-US" dirty="0"/>
              <a:t>How about using a "bad" heuristic function?</a:t>
            </a:r>
          </a:p>
          <a:p>
            <a:pPr lvl="1"/>
            <a:r>
              <a:rPr lang="en-US" dirty="0"/>
              <a:t>Does the algorithm find the optimum path?</a:t>
            </a:r>
          </a:p>
          <a:p>
            <a:pPr lvl="1"/>
            <a:r>
              <a:rPr lang="en-US" dirty="0"/>
              <a:t>Does it run efficiently?</a:t>
            </a:r>
          </a:p>
          <a:p>
            <a:pPr lvl="1"/>
            <a:endParaRPr lang="en-US" dirty="0"/>
          </a:p>
          <a:p>
            <a:r>
              <a:rPr lang="en-US" dirty="0"/>
              <a:t>Let us study the concepts of </a:t>
            </a:r>
            <a:r>
              <a:rPr lang="en-US" i="1" dirty="0">
                <a:solidFill>
                  <a:srgbClr val="0000FF"/>
                </a:solidFill>
              </a:rPr>
              <a:t>admissible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consistent</a:t>
            </a:r>
            <a:r>
              <a:rPr lang="en-US" dirty="0"/>
              <a:t> heuristic function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A7109-6C41-4662-BB41-DDBF9CA4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0EB23-BAA6-4BDA-A966-264CFFDC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077DB-D81D-4D91-A8D9-A4E6C41D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3337-2472-456F-B0D8-352AD5DF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Admissibility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16F9-4938-4199-8FE6-0EFFAAB3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4191000"/>
          </a:xfrm>
        </p:spPr>
        <p:txBody>
          <a:bodyPr>
            <a:noAutofit/>
          </a:bodyPr>
          <a:lstStyle/>
          <a:p>
            <a:r>
              <a:rPr lang="en-US" sz="2400" dirty="0"/>
              <a:t>A heuristic function is said to be </a:t>
            </a:r>
            <a:r>
              <a:rPr lang="en-US" sz="2400" i="1" dirty="0">
                <a:solidFill>
                  <a:srgbClr val="0000FF"/>
                </a:solidFill>
              </a:rPr>
              <a:t>admissible</a:t>
            </a:r>
            <a:r>
              <a:rPr lang="en-US" sz="2400" dirty="0"/>
              <a:t> if it never overestimates the cost of reaching the goal</a:t>
            </a:r>
          </a:p>
          <a:p>
            <a:endParaRPr lang="en-US" sz="2400" dirty="0"/>
          </a:p>
          <a:p>
            <a:r>
              <a:rPr lang="en-US" sz="2400" dirty="0"/>
              <a:t>Example: the straight-line distance in a map is an </a:t>
            </a:r>
            <a:r>
              <a:rPr lang="en-US" sz="2400" i="1" dirty="0"/>
              <a:t>admissible</a:t>
            </a:r>
            <a:r>
              <a:rPr lang="en-US" sz="2400" dirty="0"/>
              <a:t> function</a:t>
            </a:r>
            <a:br>
              <a:rPr lang="en-US" sz="2400" dirty="0"/>
            </a:br>
            <a:r>
              <a:rPr lang="en-US" sz="2400" dirty="0"/>
              <a:t>(no path can be shorter than the straight line)</a:t>
            </a:r>
            <a:endParaRPr lang="ca-E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ED043-3EB0-4F39-A887-CF51464B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0D1D6-B37C-4A17-BE0F-910D7A8E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36C5-DEA4-46C2-A74B-8677D86B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F631E-40C2-49DE-8FCF-03D716165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1153338"/>
            <a:ext cx="4529138" cy="43600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30935-6C6F-4A94-8850-04DCE6DA1430}"/>
              </a:ext>
            </a:extLst>
          </p:cNvPr>
          <p:cNvCxnSpPr>
            <a:cxnSpLocks/>
          </p:cNvCxnSpPr>
          <p:nvPr/>
        </p:nvCxnSpPr>
        <p:spPr>
          <a:xfrm flipV="1">
            <a:off x="5417820" y="1662249"/>
            <a:ext cx="2864031" cy="3510642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185960-8430-447C-8A79-A9345F52A1DF}"/>
              </a:ext>
            </a:extLst>
          </p:cNvPr>
          <p:cNvGrpSpPr/>
          <p:nvPr/>
        </p:nvGrpSpPr>
        <p:grpSpPr>
          <a:xfrm>
            <a:off x="6622256" y="2526268"/>
            <a:ext cx="1351125" cy="969407"/>
            <a:chOff x="6622256" y="2526268"/>
            <a:chExt cx="1351125" cy="9694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D460E8-6DC3-41A8-8BA7-84059B68BF1B}"/>
                </a:ext>
              </a:extLst>
            </p:cNvPr>
            <p:cNvSpPr txBox="1"/>
            <p:nvPr/>
          </p:nvSpPr>
          <p:spPr>
            <a:xfrm>
              <a:off x="7086600" y="3126343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101 km</a:t>
              </a:r>
              <a:endParaRPr lang="ca-ES" b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27D2A-59AF-41A0-BA23-0A10CF0C5DD5}"/>
                </a:ext>
              </a:extLst>
            </p:cNvPr>
            <p:cNvSpPr txBox="1"/>
            <p:nvPr/>
          </p:nvSpPr>
          <p:spPr>
            <a:xfrm>
              <a:off x="6622256" y="252626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85 km</a:t>
              </a:r>
              <a:endParaRPr lang="ca-E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29D1-97C7-4A70-A40F-6A2A26C8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Admissibility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CF1E3-DF13-40DE-87E5-2B7A5E9CF3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82000" cy="5029200"/>
              </a:xfrm>
            </p:spPr>
            <p:txBody>
              <a:bodyPr/>
              <a:lstStyle/>
              <a:p>
                <a:r>
                  <a:rPr lang="en-US" dirty="0"/>
                  <a:t>Important result: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is admissible, A* </a:t>
                </a:r>
                <a:r>
                  <a:rPr lang="ca-ES" dirty="0" err="1"/>
                  <a:t>will</a:t>
                </a:r>
                <a:r>
                  <a:rPr lang="ca-ES" dirty="0"/>
                  <a:t> </a:t>
                </a:r>
                <a:r>
                  <a:rPr lang="ca-ES" dirty="0" err="1"/>
                  <a:t>find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optimum</a:t>
                </a:r>
                <a:r>
                  <a:rPr lang="ca-ES" dirty="0"/>
                  <a:t> </a:t>
                </a:r>
                <a:r>
                  <a:rPr lang="ca-ES" dirty="0" err="1"/>
                  <a:t>path</a:t>
                </a:r>
                <a:endParaRPr lang="ca-ES" dirty="0"/>
              </a:p>
              <a:p>
                <a:endParaRPr lang="en-US" dirty="0"/>
              </a:p>
              <a:p>
                <a:r>
                  <a:rPr lang="en-US" dirty="0"/>
                  <a:t>P</a:t>
                </a:r>
                <a:r>
                  <a:rPr lang="ca-ES" dirty="0" err="1"/>
                  <a:t>roof</a:t>
                </a:r>
                <a:r>
                  <a:rPr lang="ca-ES" dirty="0"/>
                  <a:t> (informal):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ca-ES" dirty="0"/>
                  <a:t>* </a:t>
                </a:r>
                <a:r>
                  <a:rPr lang="ca-ES" dirty="0" err="1"/>
                  <a:t>will</a:t>
                </a:r>
                <a:r>
                  <a:rPr lang="ca-ES" dirty="0"/>
                  <a:t> </a:t>
                </a:r>
                <a:r>
                  <a:rPr lang="ca-ES" dirty="0" err="1"/>
                  <a:t>never</a:t>
                </a:r>
                <a:r>
                  <a:rPr lang="ca-ES" dirty="0"/>
                  <a:t> </a:t>
                </a:r>
                <a:r>
                  <a:rPr lang="ca-ES" dirty="0" err="1"/>
                  <a:t>overlook</a:t>
                </a:r>
                <a:r>
                  <a:rPr lang="ca-ES" dirty="0"/>
                  <a:t> a </a:t>
                </a:r>
                <a:r>
                  <a:rPr lang="ca-ES" dirty="0" err="1"/>
                  <a:t>path</a:t>
                </a:r>
                <a:r>
                  <a:rPr lang="ca-ES" dirty="0"/>
                  <a:t> </a:t>
                </a:r>
                <a:r>
                  <a:rPr lang="ca-ES" dirty="0" err="1"/>
                  <a:t>with</a:t>
                </a:r>
                <a:r>
                  <a:rPr lang="ca-ES" dirty="0"/>
                  <a:t> </a:t>
                </a:r>
                <a:r>
                  <a:rPr lang="ca-ES" dirty="0" err="1"/>
                  <a:t>lower</a:t>
                </a:r>
                <a:r>
                  <a:rPr lang="ca-ES" dirty="0"/>
                  <a:t> cost, </a:t>
                </a:r>
                <a:r>
                  <a:rPr lang="ca-ES" dirty="0" err="1"/>
                  <a:t>since</a:t>
                </a:r>
                <a:r>
                  <a:rPr lang="ca-ES" dirty="0"/>
                  <a:t>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with</a:t>
                </a:r>
                <a:r>
                  <a:rPr lang="ca-ES" dirty="0"/>
                  <a:t> </a:t>
                </a:r>
                <a:r>
                  <a:rPr lang="ca-ES" dirty="0" err="1"/>
                  <a:t>lower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than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goal</a:t>
                </a:r>
                <a:r>
                  <a:rPr lang="ca-ES" dirty="0"/>
                  <a:t> </a:t>
                </a:r>
                <a:r>
                  <a:rPr lang="ca-ES" dirty="0" err="1"/>
                  <a:t>will</a:t>
                </a:r>
                <a:r>
                  <a:rPr lang="ca-ES" dirty="0"/>
                  <a:t> </a:t>
                </a:r>
                <a:r>
                  <a:rPr lang="ca-ES" dirty="0" err="1"/>
                  <a:t>exist</a:t>
                </a:r>
                <a:r>
                  <a:rPr lang="ca-ES" dirty="0"/>
                  <a:t> in </a:t>
                </a:r>
                <a:r>
                  <a:rPr lang="ca-ES" dirty="0" err="1"/>
                  <a:t>the</a:t>
                </a:r>
                <a:r>
                  <a:rPr lang="ca-ES" dirty="0"/>
                  <a:t> set of open nodes </a:t>
                </a:r>
                <a:r>
                  <a:rPr lang="ca-ES" dirty="0" err="1"/>
                  <a:t>before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goal</a:t>
                </a:r>
                <a:r>
                  <a:rPr lang="ca-ES" dirty="0"/>
                  <a:t> is </a:t>
                </a:r>
                <a:r>
                  <a:rPr lang="ca-ES" dirty="0" err="1"/>
                  <a:t>reached</a:t>
                </a:r>
                <a:r>
                  <a:rPr lang="ca-ES" dirty="0"/>
                  <a:t>.</a:t>
                </a:r>
              </a:p>
              <a:p>
                <a:endParaRPr lang="ca-E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CF1E3-DF13-40DE-87E5-2B7A5E9CF3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82000" cy="5029200"/>
              </a:xfrm>
              <a:blipFill>
                <a:blip r:embed="rId2"/>
                <a:stretch>
                  <a:fillRect l="-1673" t="-1576" r="-101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475A-EA89-4B0A-8A2A-C85421D5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E4C43-0F85-4D7F-B95F-B7A65351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27C1F-C89E-499B-89EA-13506920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0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7256-73F7-4376-AA67-093B7008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141D-BF1D-4D39-8018-00ADC7485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199"/>
                <a:ext cx="8229600" cy="56546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heuristic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is </a:t>
                </a:r>
                <a:r>
                  <a:rPr lang="ca-ES" dirty="0" err="1"/>
                  <a:t>said</a:t>
                </a:r>
                <a:r>
                  <a:rPr lang="ca-ES" dirty="0"/>
                  <a:t> to be </a:t>
                </a:r>
                <a:r>
                  <a:rPr lang="ca-ES" i="1" dirty="0">
                    <a:solidFill>
                      <a:srgbClr val="0000FF"/>
                    </a:solidFill>
                  </a:rPr>
                  <a:t>consistent</a:t>
                </a:r>
                <a:r>
                  <a:rPr lang="ca-ES" dirty="0"/>
                  <a:t> (or </a:t>
                </a:r>
                <a:r>
                  <a:rPr lang="ca-ES" dirty="0" err="1"/>
                  <a:t>monotone</a:t>
                </a:r>
                <a:r>
                  <a:rPr lang="ca-ES" dirty="0"/>
                  <a:t>) </a:t>
                </a:r>
                <a:r>
                  <a:rPr lang="ca-ES" dirty="0" err="1"/>
                  <a:t>if</a:t>
                </a:r>
                <a:br>
                  <a:rPr lang="ca-ES" dirty="0"/>
                </a:br>
                <a:br>
                  <a:rPr lang="ca-E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with</a:t>
                </a:r>
                <a:r>
                  <a:rPr lang="ca-ES" dirty="0"/>
                  <a:t>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a-E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</a:t>
                </a:r>
                <a:r>
                  <a:rPr lang="ca-ES" dirty="0" err="1"/>
                  <a:t>mportant</a:t>
                </a:r>
                <a:r>
                  <a:rPr lang="ca-ES" dirty="0"/>
                  <a:t> </a:t>
                </a:r>
                <a:r>
                  <a:rPr lang="ca-ES" dirty="0" err="1"/>
                  <a:t>result</a:t>
                </a:r>
                <a:r>
                  <a:rPr lang="ca-ES" dirty="0"/>
                  <a:t>: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ca-ES" dirty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is consistent, </a:t>
                </a:r>
                <a:r>
                  <a:rPr lang="en-US" dirty="0"/>
                  <a:t>A* is guaranteed to find an optimal path without processing any node more than once</a:t>
                </a:r>
                <a:endParaRPr lang="ca-E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141D-BF1D-4D39-8018-00ADC7485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199"/>
                <a:ext cx="8229600" cy="5654675"/>
              </a:xfrm>
              <a:blipFill>
                <a:blip r:embed="rId2"/>
                <a:stretch>
                  <a:fillRect l="-1481" t="-2047" r="-222" b="-237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FAE6-FEAC-4260-A320-D6BF47D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0A97-C847-41BA-8EEC-D58C5890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A38A-C8E2-4386-A5EA-1862B77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0B5A99-B408-469A-B830-A8114FC26D12}"/>
              </a:ext>
            </a:extLst>
          </p:cNvPr>
          <p:cNvGrpSpPr/>
          <p:nvPr/>
        </p:nvGrpSpPr>
        <p:grpSpPr>
          <a:xfrm>
            <a:off x="1676400" y="3505200"/>
            <a:ext cx="5927725" cy="1090230"/>
            <a:chOff x="1616075" y="3569143"/>
            <a:chExt cx="5927725" cy="1090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1A7B4F1-248F-4C84-AE74-E9539238C44E}"/>
                    </a:ext>
                  </a:extLst>
                </p:cNvPr>
                <p:cNvSpPr/>
                <p:nvPr/>
              </p:nvSpPr>
              <p:spPr>
                <a:xfrm>
                  <a:off x="3825875" y="3908426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1A7B4F1-248F-4C84-AE74-E9539238C4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875" y="3908426"/>
                  <a:ext cx="365125" cy="36512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E59C6A8-BCE8-40CC-A324-5EA0560B1907}"/>
                    </a:ext>
                  </a:extLst>
                </p:cNvPr>
                <p:cNvSpPr/>
                <p:nvPr/>
              </p:nvSpPr>
              <p:spPr>
                <a:xfrm>
                  <a:off x="1616075" y="4076701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ca-E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E59C6A8-BCE8-40CC-A324-5EA0560B19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075" y="4076701"/>
                  <a:ext cx="365125" cy="36512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CD41C26-DB76-44DF-8BA8-8BC6AB74BD3E}"/>
                    </a:ext>
                  </a:extLst>
                </p:cNvPr>
                <p:cNvSpPr/>
                <p:nvPr/>
              </p:nvSpPr>
              <p:spPr>
                <a:xfrm>
                  <a:off x="5213350" y="4229101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CD41C26-DB76-44DF-8BA8-8BC6AB74BD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350" y="4229101"/>
                  <a:ext cx="365125" cy="365125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19F1723-A7E7-460A-BAF1-2E4580A3CA4F}"/>
                    </a:ext>
                  </a:extLst>
                </p:cNvPr>
                <p:cNvSpPr/>
                <p:nvPr/>
              </p:nvSpPr>
              <p:spPr>
                <a:xfrm>
                  <a:off x="7178675" y="3657600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19F1723-A7E7-460A-BAF1-2E4580A3C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675" y="3657600"/>
                  <a:ext cx="365125" cy="365125"/>
                </a:xfrm>
                <a:prstGeom prst="ellipse">
                  <a:avLst/>
                </a:prstGeom>
                <a:blipFill>
                  <a:blip r:embed="rId6"/>
                  <a:stretch>
                    <a:fillRect b="-158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AE7422-8542-41C9-8CA3-D72E82EDDA9D}"/>
                </a:ext>
              </a:extLst>
            </p:cNvPr>
            <p:cNvCxnSpPr>
              <a:stCxn id="22" idx="6"/>
              <a:endCxn id="23" idx="3"/>
            </p:cNvCxnSpPr>
            <p:nvPr/>
          </p:nvCxnSpPr>
          <p:spPr>
            <a:xfrm flipV="1">
              <a:off x="5578475" y="3969254"/>
              <a:ext cx="1653671" cy="4424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E2E391-97E5-41A9-B9D2-7059C0618D33}"/>
                </a:ext>
              </a:extLst>
            </p:cNvPr>
            <p:cNvCxnSpPr>
              <a:cxnSpLocks/>
              <a:stCxn id="18" idx="6"/>
              <a:endCxn id="23" idx="2"/>
            </p:cNvCxnSpPr>
            <p:nvPr/>
          </p:nvCxnSpPr>
          <p:spPr>
            <a:xfrm flipV="1">
              <a:off x="4191000" y="3840163"/>
              <a:ext cx="2987675" cy="25082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37EA492-764C-4A03-ABFE-761C3534E55E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4213729" y="4117434"/>
              <a:ext cx="999621" cy="2942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B37FBC3D-170B-487E-8A24-B214E6B6D30C}"/>
                </a:ext>
              </a:extLst>
            </p:cNvPr>
            <p:cNvCxnSpPr>
              <a:cxnSpLocks/>
              <a:stCxn id="21" idx="6"/>
              <a:endCxn id="18" idx="2"/>
            </p:cNvCxnSpPr>
            <p:nvPr/>
          </p:nvCxnSpPr>
          <p:spPr>
            <a:xfrm flipV="1">
              <a:off x="1981200" y="4090989"/>
              <a:ext cx="1844675" cy="168275"/>
            </a:xfrm>
            <a:prstGeom prst="curvedConnector3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3FE98E2-F5B0-4277-B76E-AE4F24DFF09A}"/>
                    </a:ext>
                  </a:extLst>
                </p:cNvPr>
                <p:cNvSpPr txBox="1"/>
                <p:nvPr/>
              </p:nvSpPr>
              <p:spPr>
                <a:xfrm>
                  <a:off x="5280661" y="3569143"/>
                  <a:ext cx="7550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3FE98E2-F5B0-4277-B76E-AE4F24DFF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61" y="3569143"/>
                  <a:ext cx="755014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1FBC5F4-7A95-4983-81D7-565B24368CE5}"/>
                    </a:ext>
                  </a:extLst>
                </p:cNvPr>
                <p:cNvSpPr txBox="1"/>
                <p:nvPr/>
              </p:nvSpPr>
              <p:spPr>
                <a:xfrm>
                  <a:off x="6172200" y="4167971"/>
                  <a:ext cx="7479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1FBC5F4-7A95-4983-81D7-565B24368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4167971"/>
                  <a:ext cx="74796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DD79E0C-66C7-44C6-8521-CBACA76A3452}"/>
                    </a:ext>
                  </a:extLst>
                </p:cNvPr>
                <p:cNvSpPr txBox="1"/>
                <p:nvPr/>
              </p:nvSpPr>
              <p:spPr>
                <a:xfrm>
                  <a:off x="4123689" y="4259263"/>
                  <a:ext cx="9773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DD79E0C-66C7-44C6-8521-CBACA76A3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689" y="4259263"/>
                  <a:ext cx="977383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D36811-6F17-48B6-ACAF-55A025583A0F}"/>
                    </a:ext>
                  </a:extLst>
                </p:cNvPr>
                <p:cNvSpPr txBox="1"/>
                <p:nvPr/>
              </p:nvSpPr>
              <p:spPr>
                <a:xfrm>
                  <a:off x="2473353" y="3738535"/>
                  <a:ext cx="769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D36811-6F17-48B6-ACAF-55A025583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353" y="3738535"/>
                  <a:ext cx="769441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884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DA27D2E-0BB5-40B7-987F-620D38959CDA}"/>
              </a:ext>
            </a:extLst>
          </p:cNvPr>
          <p:cNvSpPr/>
          <p:nvPr/>
        </p:nvSpPr>
        <p:spPr>
          <a:xfrm>
            <a:off x="6461106" y="2505256"/>
            <a:ext cx="1439841" cy="1068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17256-73F7-4376-AA67-093B7008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Consistency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141D-BF1D-4D39-8018-00ADC7485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329" y="762000"/>
                <a:ext cx="82296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800" dirty="0"/>
                  <a:t> is consistent </a:t>
                </a:r>
                <a:r>
                  <a:rPr lang="ca-ES" sz="2800" dirty="0" err="1"/>
                  <a:t>then</a:t>
                </a:r>
                <a:r>
                  <a:rPr lang="ca-E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800" dirty="0"/>
                  <a:t> is </a:t>
                </a:r>
                <a:r>
                  <a:rPr lang="ca-ES" sz="2800" dirty="0" err="1"/>
                  <a:t>an</a:t>
                </a:r>
                <a:r>
                  <a:rPr lang="ca-ES" sz="2800" dirty="0"/>
                  <a:t> </a:t>
                </a:r>
                <a:r>
                  <a:rPr lang="ca-ES" sz="2800" dirty="0" err="1"/>
                  <a:t>increasing</a:t>
                </a:r>
                <a:r>
                  <a:rPr lang="ca-ES" sz="2800" dirty="0"/>
                  <a:t> </a:t>
                </a:r>
                <a:r>
                  <a:rPr lang="ca-ES" sz="2800" dirty="0" err="1"/>
                  <a:t>function</a:t>
                </a:r>
                <a:endParaRPr lang="ca-E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2141D-BF1D-4D39-8018-00ADC7485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329" y="762000"/>
                <a:ext cx="8229600" cy="685800"/>
              </a:xfrm>
              <a:blipFill>
                <a:blip r:embed="rId2"/>
                <a:stretch>
                  <a:fillRect l="-1481" t="-7965" b="-8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FAE6-FEAC-4260-A320-D6BF47D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20A97-C847-41BA-8EEC-D58C5890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7A38A-C8E2-4386-A5EA-1862B77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0FB323-E055-4F84-870A-A639BF4CFBB2}"/>
              </a:ext>
            </a:extLst>
          </p:cNvPr>
          <p:cNvCxnSpPr>
            <a:cxnSpLocks/>
          </p:cNvCxnSpPr>
          <p:nvPr/>
        </p:nvCxnSpPr>
        <p:spPr>
          <a:xfrm>
            <a:off x="1828800" y="3116263"/>
            <a:ext cx="0" cy="3048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73866B-2AE9-4EC6-978F-7209968A4601}"/>
              </a:ext>
            </a:extLst>
          </p:cNvPr>
          <p:cNvCxnSpPr>
            <a:cxnSpLocks/>
          </p:cNvCxnSpPr>
          <p:nvPr/>
        </p:nvCxnSpPr>
        <p:spPr>
          <a:xfrm flipH="1">
            <a:off x="1828800" y="6164263"/>
            <a:ext cx="5486400" cy="0"/>
          </a:xfrm>
          <a:prstGeom prst="line">
            <a:avLst/>
          </a:prstGeom>
          <a:ln w="28575" cap="sq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4128B6-503B-4F4C-851B-C7A31630D890}"/>
              </a:ext>
            </a:extLst>
          </p:cNvPr>
          <p:cNvSpPr txBox="1"/>
          <p:nvPr/>
        </p:nvSpPr>
        <p:spPr>
          <a:xfrm>
            <a:off x="1424779" y="6183868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endParaRPr lang="ca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5A994-8AAF-4211-8A91-B21212F6C0A2}"/>
              </a:ext>
            </a:extLst>
          </p:cNvPr>
          <p:cNvSpPr txBox="1"/>
          <p:nvPr/>
        </p:nvSpPr>
        <p:spPr>
          <a:xfrm>
            <a:off x="7042598" y="6164263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  <a:endParaRPr lang="ca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9164FC-E4A6-4EC9-9D00-78C63A2FC149}"/>
              </a:ext>
            </a:extLst>
          </p:cNvPr>
          <p:cNvSpPr/>
          <p:nvPr/>
        </p:nvSpPr>
        <p:spPr>
          <a:xfrm>
            <a:off x="1752600" y="6088064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EB7E8B-D9B5-4BC7-BECA-98C6369CD9FF}"/>
              </a:ext>
            </a:extLst>
          </p:cNvPr>
          <p:cNvSpPr/>
          <p:nvPr/>
        </p:nvSpPr>
        <p:spPr>
          <a:xfrm>
            <a:off x="2667002" y="6088063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7D36FF-63F7-48E2-9B12-30A13CEFCF2C}"/>
              </a:ext>
            </a:extLst>
          </p:cNvPr>
          <p:cNvSpPr/>
          <p:nvPr/>
        </p:nvSpPr>
        <p:spPr>
          <a:xfrm>
            <a:off x="3581404" y="6088062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F5234C-7F92-48DD-A1BA-86FC07D60277}"/>
              </a:ext>
            </a:extLst>
          </p:cNvPr>
          <p:cNvSpPr/>
          <p:nvPr/>
        </p:nvSpPr>
        <p:spPr>
          <a:xfrm>
            <a:off x="4495806" y="6088061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48EBC6-E112-434E-B757-8BAA60E17DC1}"/>
              </a:ext>
            </a:extLst>
          </p:cNvPr>
          <p:cNvSpPr/>
          <p:nvPr/>
        </p:nvSpPr>
        <p:spPr>
          <a:xfrm>
            <a:off x="5410208" y="6088060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94E488-509D-488F-8816-88DBEED8EFE8}"/>
              </a:ext>
            </a:extLst>
          </p:cNvPr>
          <p:cNvSpPr/>
          <p:nvPr/>
        </p:nvSpPr>
        <p:spPr>
          <a:xfrm>
            <a:off x="6324610" y="6088059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143AED-15C4-4851-9AB3-27C796B8FF47}"/>
              </a:ext>
            </a:extLst>
          </p:cNvPr>
          <p:cNvSpPr/>
          <p:nvPr/>
        </p:nvSpPr>
        <p:spPr>
          <a:xfrm>
            <a:off x="7239012" y="6088058"/>
            <a:ext cx="152398" cy="1523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92A97A-2007-418E-B797-5F79B2AB08A3}"/>
              </a:ext>
            </a:extLst>
          </p:cNvPr>
          <p:cNvSpPr/>
          <p:nvPr/>
        </p:nvSpPr>
        <p:spPr>
          <a:xfrm>
            <a:off x="1820849" y="3725200"/>
            <a:ext cx="5502302" cy="1296063"/>
          </a:xfrm>
          <a:custGeom>
            <a:avLst/>
            <a:gdLst>
              <a:gd name="connsiteX0" fmla="*/ 0 w 5502302"/>
              <a:gd name="connsiteY0" fmla="*/ 1296063 h 1296063"/>
              <a:gd name="connsiteX1" fmla="*/ 922351 w 5502302"/>
              <a:gd name="connsiteY1" fmla="*/ 1073426 h 1296063"/>
              <a:gd name="connsiteX2" fmla="*/ 1836751 w 5502302"/>
              <a:gd name="connsiteY2" fmla="*/ 1073426 h 1296063"/>
              <a:gd name="connsiteX3" fmla="*/ 2759102 w 5502302"/>
              <a:gd name="connsiteY3" fmla="*/ 683813 h 1296063"/>
              <a:gd name="connsiteX4" fmla="*/ 3665551 w 5502302"/>
              <a:gd name="connsiteY4" fmla="*/ 588397 h 1296063"/>
              <a:gd name="connsiteX5" fmla="*/ 4595854 w 5502302"/>
              <a:gd name="connsiteY5" fmla="*/ 166978 h 1296063"/>
              <a:gd name="connsiteX6" fmla="*/ 5502302 w 5502302"/>
              <a:gd name="connsiteY6" fmla="*/ 0 h 12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302" h="1296063">
                <a:moveTo>
                  <a:pt x="0" y="1296063"/>
                </a:moveTo>
                <a:lnTo>
                  <a:pt x="922351" y="1073426"/>
                </a:lnTo>
                <a:lnTo>
                  <a:pt x="1836751" y="1073426"/>
                </a:lnTo>
                <a:lnTo>
                  <a:pt x="2759102" y="683813"/>
                </a:lnTo>
                <a:lnTo>
                  <a:pt x="3665551" y="588397"/>
                </a:lnTo>
                <a:lnTo>
                  <a:pt x="4595854" y="166978"/>
                </a:lnTo>
                <a:lnTo>
                  <a:pt x="550230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84837F-C4E4-446A-A7FA-953107196947}"/>
                  </a:ext>
                </a:extLst>
              </p:cNvPr>
              <p:cNvSpPr txBox="1"/>
              <p:nvPr/>
            </p:nvSpPr>
            <p:spPr>
              <a:xfrm>
                <a:off x="1465818" y="3007134"/>
                <a:ext cx="3909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84837F-C4E4-446A-A7FA-953107196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18" y="3007134"/>
                <a:ext cx="39094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ED183-9A43-45D5-80CE-0B1E2608617E}"/>
              </a:ext>
            </a:extLst>
          </p:cNvPr>
          <p:cNvCxnSpPr>
            <a:stCxn id="16" idx="0"/>
            <a:endCxn id="21" idx="2"/>
          </p:cNvCxnSpPr>
          <p:nvPr/>
        </p:nvCxnSpPr>
        <p:spPr>
          <a:xfrm flipH="1" flipV="1">
            <a:off x="3657600" y="4798626"/>
            <a:ext cx="3" cy="1289436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1C9838-C2B5-460A-89EE-8115470615E2}"/>
              </a:ext>
            </a:extLst>
          </p:cNvPr>
          <p:cNvCxnSpPr>
            <a:cxnSpLocks/>
            <a:stCxn id="17" idx="0"/>
            <a:endCxn id="21" idx="3"/>
          </p:cNvCxnSpPr>
          <p:nvPr/>
        </p:nvCxnSpPr>
        <p:spPr>
          <a:xfrm flipV="1">
            <a:off x="4572005" y="4409013"/>
            <a:ext cx="7946" cy="1679048"/>
          </a:xfrm>
          <a:prstGeom prst="line">
            <a:avLst/>
          </a:prstGeom>
          <a:ln w="1905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6C82B2-ADE4-414E-B775-4BF0DAE053E7}"/>
                  </a:ext>
                </a:extLst>
              </p:cNvPr>
              <p:cNvSpPr txBox="1"/>
              <p:nvPr/>
            </p:nvSpPr>
            <p:spPr>
              <a:xfrm>
                <a:off x="3466499" y="616426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6C82B2-ADE4-414E-B775-4BF0DAE05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99" y="6164263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E349B-4306-4F3A-9B8B-BED88ADC07E7}"/>
                  </a:ext>
                </a:extLst>
              </p:cNvPr>
              <p:cNvSpPr txBox="1"/>
              <p:nvPr/>
            </p:nvSpPr>
            <p:spPr>
              <a:xfrm>
                <a:off x="4387339" y="6164263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1E349B-4306-4F3A-9B8B-BED88ADC0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339" y="6164263"/>
                <a:ext cx="3693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111B84-A705-42F2-BC11-9E2DF1EF92CE}"/>
                  </a:ext>
                </a:extLst>
              </p:cNvPr>
              <p:cNvSpPr txBox="1"/>
              <p:nvPr/>
            </p:nvSpPr>
            <p:spPr>
              <a:xfrm>
                <a:off x="3230314" y="4391192"/>
                <a:ext cx="702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111B84-A705-42F2-BC11-9E2DF1EF9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314" y="4391192"/>
                <a:ext cx="702180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0E4EE6-674A-4777-A2EF-7130E3D42C26}"/>
                  </a:ext>
                </a:extLst>
              </p:cNvPr>
              <p:cNvSpPr txBox="1"/>
              <p:nvPr/>
            </p:nvSpPr>
            <p:spPr>
              <a:xfrm>
                <a:off x="5616192" y="2483101"/>
                <a:ext cx="2394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0E4EE6-674A-4777-A2EF-7130E3D4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92" y="2483101"/>
                <a:ext cx="23948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AB7FD-54C7-4C35-9DE5-6C843F87AA12}"/>
                  </a:ext>
                </a:extLst>
              </p:cNvPr>
              <p:cNvSpPr txBox="1"/>
              <p:nvPr/>
            </p:nvSpPr>
            <p:spPr>
              <a:xfrm>
                <a:off x="4160604" y="3215139"/>
                <a:ext cx="3866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BAB7FD-54C7-4C35-9DE5-6C843F87A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04" y="3215139"/>
                <a:ext cx="3866828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7265B0-0673-4E71-ACAF-820B1B448147}"/>
              </a:ext>
            </a:extLst>
          </p:cNvPr>
          <p:cNvCxnSpPr/>
          <p:nvPr/>
        </p:nvCxnSpPr>
        <p:spPr>
          <a:xfrm>
            <a:off x="4572000" y="3573458"/>
            <a:ext cx="7951" cy="759353"/>
          </a:xfrm>
          <a:prstGeom prst="straightConnector1">
            <a:avLst/>
          </a:prstGeom>
          <a:ln w="635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9466B7-9C30-45C2-BB67-27156D6763FB}"/>
                  </a:ext>
                </a:extLst>
              </p:cNvPr>
              <p:cNvSpPr txBox="1"/>
              <p:nvPr/>
            </p:nvSpPr>
            <p:spPr>
              <a:xfrm>
                <a:off x="7832035" y="3222578"/>
                <a:ext cx="939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9466B7-9C30-45C2-BB67-27156D676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35" y="3222578"/>
                <a:ext cx="93942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2B0A7AC-EDF6-4E97-BCEB-7249F338E33A}"/>
              </a:ext>
            </a:extLst>
          </p:cNvPr>
          <p:cNvGrpSpPr/>
          <p:nvPr/>
        </p:nvGrpSpPr>
        <p:grpSpPr>
          <a:xfrm>
            <a:off x="769939" y="1369488"/>
            <a:ext cx="5927725" cy="1090230"/>
            <a:chOff x="1616075" y="3569143"/>
            <a:chExt cx="5927725" cy="1090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0844ACD-E42B-40D2-845A-FAEA138918E6}"/>
                    </a:ext>
                  </a:extLst>
                </p:cNvPr>
                <p:cNvSpPr/>
                <p:nvPr/>
              </p:nvSpPr>
              <p:spPr>
                <a:xfrm>
                  <a:off x="3825875" y="3908426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0844ACD-E42B-40D2-845A-FAEA138918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5875" y="3908426"/>
                  <a:ext cx="365125" cy="36512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30A39F7-AB2A-4080-857F-76C0856EC187}"/>
                    </a:ext>
                  </a:extLst>
                </p:cNvPr>
                <p:cNvSpPr/>
                <p:nvPr/>
              </p:nvSpPr>
              <p:spPr>
                <a:xfrm>
                  <a:off x="1616075" y="4076701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ca-E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430A39F7-AB2A-4080-857F-76C0856EC1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6075" y="4076701"/>
                  <a:ext cx="365125" cy="36512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1CFE755-57C6-439B-9E92-05F7B01D91A0}"/>
                    </a:ext>
                  </a:extLst>
                </p:cNvPr>
                <p:cNvSpPr/>
                <p:nvPr/>
              </p:nvSpPr>
              <p:spPr>
                <a:xfrm>
                  <a:off x="5213350" y="4229101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1CFE755-57C6-439B-9E92-05F7B01D91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350" y="4229101"/>
                  <a:ext cx="365125" cy="36512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7B3F789-4C1A-440C-A952-F8D846ADF702}"/>
                    </a:ext>
                  </a:extLst>
                </p:cNvPr>
                <p:cNvSpPr/>
                <p:nvPr/>
              </p:nvSpPr>
              <p:spPr>
                <a:xfrm>
                  <a:off x="7178675" y="3657600"/>
                  <a:ext cx="365125" cy="3651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7B3F789-4C1A-440C-A952-F8D846ADF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8675" y="3657600"/>
                  <a:ext cx="365125" cy="365125"/>
                </a:xfrm>
                <a:prstGeom prst="ellipse">
                  <a:avLst/>
                </a:prstGeom>
                <a:blipFill>
                  <a:blip r:embed="rId13"/>
                  <a:stretch>
                    <a:fillRect b="-156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D6F0BEA-3EEE-4787-BC15-8141FAD36FA7}"/>
                </a:ext>
              </a:extLst>
            </p:cNvPr>
            <p:cNvCxnSpPr>
              <a:stCxn id="40" idx="6"/>
              <a:endCxn id="41" idx="3"/>
            </p:cNvCxnSpPr>
            <p:nvPr/>
          </p:nvCxnSpPr>
          <p:spPr>
            <a:xfrm flipV="1">
              <a:off x="5578475" y="3969254"/>
              <a:ext cx="1653671" cy="44241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EA68864-738F-48F6-9427-321089231147}"/>
                </a:ext>
              </a:extLst>
            </p:cNvPr>
            <p:cNvCxnSpPr>
              <a:cxnSpLocks/>
              <a:stCxn id="38" idx="6"/>
              <a:endCxn id="41" idx="2"/>
            </p:cNvCxnSpPr>
            <p:nvPr/>
          </p:nvCxnSpPr>
          <p:spPr>
            <a:xfrm flipV="1">
              <a:off x="4191000" y="3840163"/>
              <a:ext cx="2987675" cy="25082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9889107-A88A-4B73-BF5E-F0DB76E279A9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>
              <a:off x="4213729" y="4117434"/>
              <a:ext cx="999621" cy="2942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Curved 44">
              <a:extLst>
                <a:ext uri="{FF2B5EF4-FFF2-40B4-BE49-F238E27FC236}">
                  <a16:creationId xmlns:a16="http://schemas.microsoft.com/office/drawing/2014/main" id="{06836BA7-13B4-4C62-9E3F-F968182D50E9}"/>
                </a:ext>
              </a:extLst>
            </p:cNvPr>
            <p:cNvCxnSpPr>
              <a:cxnSpLocks/>
              <a:stCxn id="39" idx="6"/>
              <a:endCxn id="38" idx="2"/>
            </p:cNvCxnSpPr>
            <p:nvPr/>
          </p:nvCxnSpPr>
          <p:spPr>
            <a:xfrm flipV="1">
              <a:off x="1981200" y="4090989"/>
              <a:ext cx="1844675" cy="168275"/>
            </a:xfrm>
            <a:prstGeom prst="curvedConnector3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CCE7BE0-219A-41BE-AB3D-BD7659E89920}"/>
                    </a:ext>
                  </a:extLst>
                </p:cNvPr>
                <p:cNvSpPr txBox="1"/>
                <p:nvPr/>
              </p:nvSpPr>
              <p:spPr>
                <a:xfrm>
                  <a:off x="5280661" y="3569143"/>
                  <a:ext cx="75501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CCE7BE0-219A-41BE-AB3D-BD7659E899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0661" y="3569143"/>
                  <a:ext cx="755014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F92866F-527C-4608-A65F-9417A4CE7099}"/>
                    </a:ext>
                  </a:extLst>
                </p:cNvPr>
                <p:cNvSpPr txBox="1"/>
                <p:nvPr/>
              </p:nvSpPr>
              <p:spPr>
                <a:xfrm>
                  <a:off x="6172200" y="4167971"/>
                  <a:ext cx="7479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F92866F-527C-4608-A65F-9417A4CE7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4167971"/>
                  <a:ext cx="747962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089AE4-C85F-4C01-9B89-05E743FDB470}"/>
                    </a:ext>
                  </a:extLst>
                </p:cNvPr>
                <p:cNvSpPr txBox="1"/>
                <p:nvPr/>
              </p:nvSpPr>
              <p:spPr>
                <a:xfrm>
                  <a:off x="4123689" y="4259263"/>
                  <a:ext cx="9773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E089AE4-C85F-4C01-9B89-05E743FDB4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3689" y="4259263"/>
                  <a:ext cx="977383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A066D06-D805-49B0-9537-FCAC979A03B9}"/>
                    </a:ext>
                  </a:extLst>
                </p:cNvPr>
                <p:cNvSpPr txBox="1"/>
                <p:nvPr/>
              </p:nvSpPr>
              <p:spPr>
                <a:xfrm>
                  <a:off x="2473353" y="3738535"/>
                  <a:ext cx="7694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A066D06-D805-49B0-9537-FCAC979A0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353" y="3738535"/>
                  <a:ext cx="769441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11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2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CE2C-259A-41BC-B136-17A19184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path between two nodes</a:t>
            </a:r>
            <a:endParaRPr lang="ca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FA2EC-5B24-427B-94B4-1D9273C3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32831-AA14-4BE7-B07A-6A33E7F17FF0}"/>
              </a:ext>
            </a:extLst>
          </p:cNvPr>
          <p:cNvSpPr/>
          <p:nvPr/>
        </p:nvSpPr>
        <p:spPr>
          <a:xfrm>
            <a:off x="1524001" y="57150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4C4901-886D-49D9-9B91-373AF21A709D}"/>
              </a:ext>
            </a:extLst>
          </p:cNvPr>
          <p:cNvSpPr/>
          <p:nvPr/>
        </p:nvSpPr>
        <p:spPr>
          <a:xfrm>
            <a:off x="1752601" y="55626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1B57E7-50A8-4DF7-8436-15EE9BF8316E}"/>
              </a:ext>
            </a:extLst>
          </p:cNvPr>
          <p:cNvSpPr txBox="1"/>
          <p:nvPr/>
        </p:nvSpPr>
        <p:spPr>
          <a:xfrm>
            <a:off x="5562600" y="1219200"/>
            <a:ext cx="295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find the shortest path</a:t>
            </a:r>
            <a:br>
              <a:rPr lang="en-US" dirty="0"/>
            </a:br>
            <a:r>
              <a:rPr lang="en-US" dirty="0"/>
              <a:t>from Barcelona to Girona?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64225-F9CD-4402-8B54-56CD3BE43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F6E7"/>
              </a:clrFrom>
              <a:clrTo>
                <a:srgbClr val="F9F6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7165" r="3603" b="8419"/>
          <a:stretch/>
        </p:blipFill>
        <p:spPr>
          <a:xfrm>
            <a:off x="228600" y="1066800"/>
            <a:ext cx="5181601" cy="4953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841B93-E9F4-4053-93E1-9B699AC60F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951" y="1509139"/>
            <a:ext cx="5255455" cy="5240857"/>
          </a:xfrm>
          <a:prstGeom prst="rect">
            <a:avLst/>
          </a:prstGeom>
        </p:spPr>
      </p:pic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5F5F485-92C6-4D86-8523-CBF7E23689A9}"/>
              </a:ext>
            </a:extLst>
          </p:cNvPr>
          <p:cNvSpPr/>
          <p:nvPr/>
        </p:nvSpPr>
        <p:spPr>
          <a:xfrm flipH="1">
            <a:off x="0" y="2782955"/>
            <a:ext cx="6117508" cy="38964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E39674-7D24-4711-B595-796B07A6AFD9}"/>
              </a:ext>
            </a:extLst>
          </p:cNvPr>
          <p:cNvGrpSpPr/>
          <p:nvPr/>
        </p:nvGrpSpPr>
        <p:grpSpPr>
          <a:xfrm>
            <a:off x="228600" y="2634734"/>
            <a:ext cx="5002290" cy="1756834"/>
            <a:chOff x="228600" y="2634734"/>
            <a:chExt cx="5002290" cy="175683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204578C-C8E9-4A92-A6A1-3D4F02A16CF7}"/>
                </a:ext>
              </a:extLst>
            </p:cNvPr>
            <p:cNvSpPr/>
            <p:nvPr/>
          </p:nvSpPr>
          <p:spPr>
            <a:xfrm>
              <a:off x="3313045" y="4054502"/>
              <a:ext cx="152400" cy="1524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B03D6C-219F-45F1-A389-23BC6DD6E76F}"/>
                </a:ext>
              </a:extLst>
            </p:cNvPr>
            <p:cNvSpPr/>
            <p:nvPr/>
          </p:nvSpPr>
          <p:spPr>
            <a:xfrm>
              <a:off x="4314906" y="2851204"/>
              <a:ext cx="152400" cy="1524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13328B-7B3F-41AC-A866-6E12C7DB8995}"/>
                </a:ext>
              </a:extLst>
            </p:cNvPr>
            <p:cNvSpPr/>
            <p:nvPr/>
          </p:nvSpPr>
          <p:spPr>
            <a:xfrm>
              <a:off x="938253" y="3641698"/>
              <a:ext cx="152400" cy="1524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090D2B-3DDB-45B9-83C9-7AFDF22E01D4}"/>
                </a:ext>
              </a:extLst>
            </p:cNvPr>
            <p:cNvSpPr txBox="1"/>
            <p:nvPr/>
          </p:nvSpPr>
          <p:spPr>
            <a:xfrm>
              <a:off x="4403035" y="2634734"/>
              <a:ext cx="827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Girona</a:t>
              </a:r>
              <a:endParaRPr lang="ca-ES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7B2A6A-E8DB-437D-A8F9-D0D2913C88F1}"/>
                </a:ext>
              </a:extLst>
            </p:cNvPr>
            <p:cNvSpPr txBox="1"/>
            <p:nvPr/>
          </p:nvSpPr>
          <p:spPr>
            <a:xfrm>
              <a:off x="228600" y="344066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Lleida</a:t>
              </a:r>
              <a:endParaRPr lang="ca-ES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400A0E-F4DE-4393-BF4E-C93BADE1AF66}"/>
                </a:ext>
              </a:extLst>
            </p:cNvPr>
            <p:cNvSpPr txBox="1"/>
            <p:nvPr/>
          </p:nvSpPr>
          <p:spPr>
            <a:xfrm>
              <a:off x="3467221" y="4022236"/>
              <a:ext cx="1117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Barcelona</a:t>
              </a:r>
              <a:endParaRPr lang="ca-ES" dirty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53ECC8-DF0D-41B9-BA94-D08B971AE6F6}"/>
              </a:ext>
            </a:extLst>
          </p:cNvPr>
          <p:cNvSpPr txBox="1"/>
          <p:nvPr/>
        </p:nvSpPr>
        <p:spPr>
          <a:xfrm>
            <a:off x="3871552" y="4962435"/>
            <a:ext cx="4995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Dijkstra will find ALL shortest paths from Barcelona</a:t>
            </a:r>
          </a:p>
          <a:p>
            <a:endParaRPr lang="en-US" dirty="0"/>
          </a:p>
          <a:p>
            <a:r>
              <a:rPr lang="en-US" dirty="0"/>
              <a:t>Do we really need to waste computations exploring</a:t>
            </a:r>
            <a:br>
              <a:rPr lang="en-US" dirty="0"/>
            </a:br>
            <a:r>
              <a:rPr lang="en-US" dirty="0"/>
              <a:t>roads that go to Lleida, </a:t>
            </a:r>
            <a:r>
              <a:rPr lang="en-US" dirty="0" err="1"/>
              <a:t>Amposta</a:t>
            </a:r>
            <a:r>
              <a:rPr lang="en-US" dirty="0"/>
              <a:t> or </a:t>
            </a:r>
            <a:r>
              <a:rPr lang="en-US" dirty="0" err="1"/>
              <a:t>Vielha</a:t>
            </a:r>
            <a:r>
              <a:rPr lang="en-US" dirty="0"/>
              <a:t>?</a:t>
            </a:r>
            <a:endParaRPr lang="ca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4B0C5-E5BE-47B4-89F7-EF45D2493148}"/>
              </a:ext>
            </a:extLst>
          </p:cNvPr>
          <p:cNvSpPr txBox="1"/>
          <p:nvPr/>
        </p:nvSpPr>
        <p:spPr>
          <a:xfrm>
            <a:off x="5562600" y="2145268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Easy: run Dijkstra from Barcelona</a:t>
            </a:r>
            <a:endParaRPr lang="ca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91DA0-66D4-4662-98C5-B1A80FF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 dirty="0" err="1"/>
              <a:t>Graphs</a:t>
            </a:r>
            <a:r>
              <a:rPr lang="ca-ES" dirty="0"/>
              <a:t>: A* </a:t>
            </a:r>
            <a:r>
              <a:rPr lang="ca-ES" dirty="0" err="1"/>
              <a:t>search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6769C-1222-47D7-B05C-7F279581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</p:spTree>
    <p:extLst>
      <p:ext uri="{BB962C8B-B14F-4D97-AF65-F5344CB8AC3E}">
        <p14:creationId xmlns:p14="http://schemas.microsoft.com/office/powerpoint/2010/main" val="19768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375DE866-2AA0-492F-835F-3D14FD0D8227}"/>
              </a:ext>
            </a:extLst>
          </p:cNvPr>
          <p:cNvSpPr/>
          <p:nvPr/>
        </p:nvSpPr>
        <p:spPr>
          <a:xfrm>
            <a:off x="1469204" y="4133636"/>
            <a:ext cx="6092576" cy="1119883"/>
          </a:xfrm>
          <a:custGeom>
            <a:avLst/>
            <a:gdLst>
              <a:gd name="connsiteX0" fmla="*/ 0 w 6092576"/>
              <a:gd name="connsiteY0" fmla="*/ 0 h 1119883"/>
              <a:gd name="connsiteX1" fmla="*/ 1479479 w 6092576"/>
              <a:gd name="connsiteY1" fmla="*/ 1119883 h 1119883"/>
              <a:gd name="connsiteX2" fmla="*/ 4726113 w 6092576"/>
              <a:gd name="connsiteY2" fmla="*/ 1119883 h 1119883"/>
              <a:gd name="connsiteX3" fmla="*/ 6092576 w 6092576"/>
              <a:gd name="connsiteY3" fmla="*/ 61645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2576" h="1119883">
                <a:moveTo>
                  <a:pt x="0" y="0"/>
                </a:moveTo>
                <a:lnTo>
                  <a:pt x="1479479" y="1119883"/>
                </a:lnTo>
                <a:lnTo>
                  <a:pt x="4726113" y="1119883"/>
                </a:lnTo>
                <a:lnTo>
                  <a:pt x="6092576" y="61645"/>
                </a:lnTo>
              </a:path>
            </a:pathLst>
          </a:custGeom>
          <a:noFill/>
          <a:ln w="762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077200" cy="114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Goal: find the shortest path from A to H</a:t>
                </a:r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function is not admissible (it overestimates the cost to the goal)</a:t>
                </a:r>
              </a:p>
              <a:p>
                <a:r>
                  <a:rPr lang="en-US" sz="2000" dirty="0"/>
                  <a:t>Example: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000" dirty="0"/>
                  <a:t>. The solution may not be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077200" cy="1143000"/>
              </a:xfrm>
              <a:blipFill>
                <a:blip r:embed="rId2"/>
                <a:stretch>
                  <a:fillRect l="-830" t="-3209" b="-802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958401" y="5486400"/>
            <a:ext cx="512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Visited nodes during the A* search: A B E F G H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3199697"/>
            <a:ext cx="1384674" cy="1613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3207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4445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319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4413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4874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3894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343400" y="26223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527114" y="3549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354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2286000" y="2760981"/>
            <a:ext cx="587193" cy="4605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8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628B57-FCCD-49C5-BA3B-D79C3BC7B998}"/>
              </a:ext>
            </a:extLst>
          </p:cNvPr>
          <p:cNvSpPr/>
          <p:nvPr/>
        </p:nvSpPr>
        <p:spPr>
          <a:xfrm>
            <a:off x="1921267" y="3280881"/>
            <a:ext cx="5301466" cy="1438382"/>
          </a:xfrm>
          <a:custGeom>
            <a:avLst/>
            <a:gdLst>
              <a:gd name="connsiteX0" fmla="*/ 0 w 5167902"/>
              <a:gd name="connsiteY0" fmla="*/ 719191 h 1438382"/>
              <a:gd name="connsiteX1" fmla="*/ 914400 w 5167902"/>
              <a:gd name="connsiteY1" fmla="*/ 1438382 h 1438382"/>
              <a:gd name="connsiteX2" fmla="*/ 2208944 w 5167902"/>
              <a:gd name="connsiteY2" fmla="*/ 0 h 1438382"/>
              <a:gd name="connsiteX3" fmla="*/ 4171308 w 5167902"/>
              <a:gd name="connsiteY3" fmla="*/ 0 h 1438382"/>
              <a:gd name="connsiteX4" fmla="*/ 5167902 w 5167902"/>
              <a:gd name="connsiteY4" fmla="*/ 780836 h 1438382"/>
              <a:gd name="connsiteX0" fmla="*/ 0 w 5167902"/>
              <a:gd name="connsiteY0" fmla="*/ 719191 h 1438382"/>
              <a:gd name="connsiteX1" fmla="*/ 914400 w 5167902"/>
              <a:gd name="connsiteY1" fmla="*/ 1438382 h 1438382"/>
              <a:gd name="connsiteX2" fmla="*/ 2208944 w 5167902"/>
              <a:gd name="connsiteY2" fmla="*/ 0 h 1438382"/>
              <a:gd name="connsiteX3" fmla="*/ 4304872 w 5167902"/>
              <a:gd name="connsiteY3" fmla="*/ 0 h 1438382"/>
              <a:gd name="connsiteX4" fmla="*/ 5167902 w 5167902"/>
              <a:gd name="connsiteY4" fmla="*/ 780836 h 1438382"/>
              <a:gd name="connsiteX0" fmla="*/ 0 w 5301466"/>
              <a:gd name="connsiteY0" fmla="*/ 719191 h 1438382"/>
              <a:gd name="connsiteX1" fmla="*/ 914400 w 5301466"/>
              <a:gd name="connsiteY1" fmla="*/ 1438382 h 1438382"/>
              <a:gd name="connsiteX2" fmla="*/ 2208944 w 5301466"/>
              <a:gd name="connsiteY2" fmla="*/ 0 h 1438382"/>
              <a:gd name="connsiteX3" fmla="*/ 4304872 w 5301466"/>
              <a:gd name="connsiteY3" fmla="*/ 0 h 1438382"/>
              <a:gd name="connsiteX4" fmla="*/ 5301466 w 5301466"/>
              <a:gd name="connsiteY4" fmla="*/ 760287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1466" h="1438382">
                <a:moveTo>
                  <a:pt x="0" y="719191"/>
                </a:moveTo>
                <a:lnTo>
                  <a:pt x="914400" y="1438382"/>
                </a:lnTo>
                <a:lnTo>
                  <a:pt x="2208944" y="0"/>
                </a:lnTo>
                <a:lnTo>
                  <a:pt x="4304872" y="0"/>
                </a:lnTo>
                <a:lnTo>
                  <a:pt x="5301466" y="760287"/>
                </a:lnTo>
              </a:path>
            </a:pathLst>
          </a:custGeom>
          <a:noFill/>
          <a:ln w="762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199"/>
                <a:ext cx="8229600" cy="15660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Goal: find the shortest path from A to H.</a:t>
                </a:r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function is admissible (it does not overestimate the cost to the goal)</a:t>
                </a:r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function is not consistent, e.g.,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The solution will be optimal. Some nodes may be visited more than once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199"/>
                <a:ext cx="8229600" cy="1566013"/>
              </a:xfrm>
              <a:blipFill>
                <a:blip r:embed="rId2"/>
                <a:stretch>
                  <a:fillRect l="-741" t="-1946" r="-296" b="-23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600200" y="5486400"/>
            <a:ext cx="594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Visited nodes during the A* search: A B </a:t>
            </a:r>
            <a:r>
              <a:rPr lang="en-US" sz="2000" b="1" dirty="0">
                <a:solidFill>
                  <a:srgbClr val="0000FF"/>
                </a:solidFill>
              </a:rPr>
              <a:t>C D</a:t>
            </a:r>
            <a:r>
              <a:rPr lang="en-US" sz="2000" dirty="0"/>
              <a:t> E </a:t>
            </a:r>
            <a:r>
              <a:rPr lang="en-US" sz="2000" b="1" dirty="0">
                <a:solidFill>
                  <a:srgbClr val="0000FF"/>
                </a:solidFill>
              </a:rPr>
              <a:t>C D</a:t>
            </a:r>
            <a:r>
              <a:rPr lang="en-US" sz="2000" dirty="0"/>
              <a:t> F G H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3199697"/>
            <a:ext cx="1384674" cy="1613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3207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4445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319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4413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4874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3894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527114" y="3549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354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2286000" y="2760981"/>
            <a:ext cx="587193" cy="4605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492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628B57-FCCD-49C5-BA3B-D79C3BC7B998}"/>
              </a:ext>
            </a:extLst>
          </p:cNvPr>
          <p:cNvSpPr/>
          <p:nvPr/>
        </p:nvSpPr>
        <p:spPr>
          <a:xfrm>
            <a:off x="1921267" y="3280881"/>
            <a:ext cx="5301466" cy="1438382"/>
          </a:xfrm>
          <a:custGeom>
            <a:avLst/>
            <a:gdLst>
              <a:gd name="connsiteX0" fmla="*/ 0 w 5167902"/>
              <a:gd name="connsiteY0" fmla="*/ 719191 h 1438382"/>
              <a:gd name="connsiteX1" fmla="*/ 914400 w 5167902"/>
              <a:gd name="connsiteY1" fmla="*/ 1438382 h 1438382"/>
              <a:gd name="connsiteX2" fmla="*/ 2208944 w 5167902"/>
              <a:gd name="connsiteY2" fmla="*/ 0 h 1438382"/>
              <a:gd name="connsiteX3" fmla="*/ 4171308 w 5167902"/>
              <a:gd name="connsiteY3" fmla="*/ 0 h 1438382"/>
              <a:gd name="connsiteX4" fmla="*/ 5167902 w 5167902"/>
              <a:gd name="connsiteY4" fmla="*/ 780836 h 1438382"/>
              <a:gd name="connsiteX0" fmla="*/ 0 w 5167902"/>
              <a:gd name="connsiteY0" fmla="*/ 719191 h 1438382"/>
              <a:gd name="connsiteX1" fmla="*/ 914400 w 5167902"/>
              <a:gd name="connsiteY1" fmla="*/ 1438382 h 1438382"/>
              <a:gd name="connsiteX2" fmla="*/ 2208944 w 5167902"/>
              <a:gd name="connsiteY2" fmla="*/ 0 h 1438382"/>
              <a:gd name="connsiteX3" fmla="*/ 4304872 w 5167902"/>
              <a:gd name="connsiteY3" fmla="*/ 0 h 1438382"/>
              <a:gd name="connsiteX4" fmla="*/ 5167902 w 5167902"/>
              <a:gd name="connsiteY4" fmla="*/ 780836 h 1438382"/>
              <a:gd name="connsiteX0" fmla="*/ 0 w 5301466"/>
              <a:gd name="connsiteY0" fmla="*/ 719191 h 1438382"/>
              <a:gd name="connsiteX1" fmla="*/ 914400 w 5301466"/>
              <a:gd name="connsiteY1" fmla="*/ 1438382 h 1438382"/>
              <a:gd name="connsiteX2" fmla="*/ 2208944 w 5301466"/>
              <a:gd name="connsiteY2" fmla="*/ 0 h 1438382"/>
              <a:gd name="connsiteX3" fmla="*/ 4304872 w 5301466"/>
              <a:gd name="connsiteY3" fmla="*/ 0 h 1438382"/>
              <a:gd name="connsiteX4" fmla="*/ 5301466 w 5301466"/>
              <a:gd name="connsiteY4" fmla="*/ 760287 h 14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1466" h="1438382">
                <a:moveTo>
                  <a:pt x="0" y="719191"/>
                </a:moveTo>
                <a:lnTo>
                  <a:pt x="914400" y="1438382"/>
                </a:lnTo>
                <a:lnTo>
                  <a:pt x="2208944" y="0"/>
                </a:lnTo>
                <a:lnTo>
                  <a:pt x="4304872" y="0"/>
                </a:lnTo>
                <a:lnTo>
                  <a:pt x="5301466" y="760287"/>
                </a:lnTo>
              </a:path>
            </a:pathLst>
          </a:custGeom>
          <a:noFill/>
          <a:ln w="762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1143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Goal: find the shortest path from A to H.</a:t>
                </a:r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function is admissible (it does not overestimate the cost to the goal)</a:t>
                </a:r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function is consistent</a:t>
                </a:r>
              </a:p>
              <a:p>
                <a:r>
                  <a:rPr lang="en-US" sz="2000" dirty="0"/>
                  <a:t>The solution will be optimal and the nodes will be visited once at most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1143000"/>
              </a:xfrm>
              <a:blipFill>
                <a:blip r:embed="rId2"/>
                <a:stretch>
                  <a:fillRect l="-741" t="-3209" r="-296" b="-4010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600200" y="5486400"/>
            <a:ext cx="5536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Visited nodes during the A* search: A E B C D F G H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38539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29395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4768334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30919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309193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492073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4114097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3199697"/>
            <a:ext cx="1384674" cy="1613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3207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4445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2750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319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4413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4888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4874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38948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2622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4468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527114" y="3549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3544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26" y="2565548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2286000" y="2760981"/>
            <a:ext cx="587193" cy="4605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0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8050-B93B-40C7-9614-326A28E3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0CA03-2F2C-4F92-AE4D-DF48AC488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82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time complexity of A* highly depends on the heuristic function. The worst-case complexity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/>
                  <a:t>, </a:t>
                </a:r>
                <a:r>
                  <a:rPr lang="ca-ES" sz="2400" dirty="0" err="1"/>
                  <a:t>where</a:t>
                </a:r>
                <a:endParaRPr lang="ca-E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ca-ES" sz="2000" dirty="0"/>
                  <a:t> is </a:t>
                </a:r>
                <a:r>
                  <a:rPr lang="ca-ES" sz="2000" dirty="0" err="1"/>
                  <a:t>the</a:t>
                </a:r>
                <a:r>
                  <a:rPr lang="ca-ES" sz="2000" dirty="0"/>
                  <a:t> </a:t>
                </a:r>
                <a:r>
                  <a:rPr lang="ca-ES" sz="2000" dirty="0" err="1"/>
                  <a:t>depth</a:t>
                </a:r>
                <a:r>
                  <a:rPr lang="ca-ES" sz="2000" dirty="0"/>
                  <a:t> of </a:t>
                </a:r>
                <a:r>
                  <a:rPr lang="ca-ES" sz="2000" dirty="0" err="1"/>
                  <a:t>the</a:t>
                </a:r>
                <a:r>
                  <a:rPr lang="ca-ES" sz="2000" dirty="0"/>
                  <a:t> </a:t>
                </a:r>
                <a:r>
                  <a:rPr lang="ca-ES" sz="2000" dirty="0" err="1"/>
                  <a:t>shortest</a:t>
                </a:r>
                <a:r>
                  <a:rPr lang="ca-ES" sz="2000" dirty="0"/>
                  <a:t> </a:t>
                </a:r>
                <a:r>
                  <a:rPr lang="ca-ES" sz="2000" dirty="0" err="1"/>
                  <a:t>path</a:t>
                </a:r>
                <a:endParaRPr lang="ca-E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ca-ES" sz="2000" dirty="0"/>
                  <a:t> is </a:t>
                </a:r>
                <a:r>
                  <a:rPr lang="ca-ES" sz="2000" dirty="0" err="1"/>
                  <a:t>the</a:t>
                </a:r>
                <a:r>
                  <a:rPr lang="ca-ES" sz="2000" dirty="0"/>
                  <a:t> </a:t>
                </a:r>
                <a:r>
                  <a:rPr lang="ca-ES" sz="2000" dirty="0" err="1"/>
                  <a:t>average</a:t>
                </a:r>
                <a:r>
                  <a:rPr lang="ca-ES" sz="2000" dirty="0"/>
                  <a:t> </a:t>
                </a:r>
                <a:r>
                  <a:rPr lang="ca-ES" sz="2000" dirty="0" err="1"/>
                  <a:t>branching</a:t>
                </a:r>
                <a:r>
                  <a:rPr lang="ca-ES" sz="2000" dirty="0"/>
                  <a:t> factor</a:t>
                </a:r>
                <a:br>
                  <a:rPr lang="ca-ES" sz="2000" dirty="0"/>
                </a:br>
                <a:r>
                  <a:rPr lang="ca-ES" sz="2000" dirty="0"/>
                  <a:t>(</a:t>
                </a:r>
                <a:r>
                  <a:rPr lang="ca-ES" sz="2000" dirty="0" err="1"/>
                  <a:t>number</a:t>
                </a:r>
                <a:r>
                  <a:rPr lang="ca-ES" sz="2000" dirty="0"/>
                  <a:t> of successor nodes of </a:t>
                </a:r>
                <a:r>
                  <a:rPr lang="ca-ES" sz="2000" dirty="0" err="1"/>
                  <a:t>each</a:t>
                </a:r>
                <a:r>
                  <a:rPr lang="ca-ES" sz="2000" dirty="0"/>
                  <a:t> node)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E</a:t>
                </a:r>
                <a:r>
                  <a:rPr lang="ca-ES" sz="2400" dirty="0" err="1"/>
                  <a:t>ach</a:t>
                </a:r>
                <a:r>
                  <a:rPr lang="ca-ES" sz="2400" dirty="0"/>
                  <a:t> </a:t>
                </a:r>
                <a:r>
                  <a:rPr lang="ca-ES" sz="2400" dirty="0" err="1"/>
                  <a:t>heuristic</a:t>
                </a:r>
                <a:r>
                  <a:rPr lang="ca-ES" sz="2400" dirty="0"/>
                  <a:t> has </a:t>
                </a:r>
                <a:r>
                  <a:rPr lang="ca-ES" sz="2400" dirty="0" err="1"/>
                  <a:t>an</a:t>
                </a:r>
                <a:r>
                  <a:rPr lang="ca-ES" sz="2400" dirty="0"/>
                  <a:t> </a:t>
                </a:r>
                <a:r>
                  <a:rPr lang="ca-ES" sz="2400" i="1" dirty="0" err="1"/>
                  <a:t>effective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branching</a:t>
                </a:r>
                <a:r>
                  <a:rPr lang="ca-ES" sz="2400" dirty="0"/>
                  <a:t>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a-ES" sz="2400" dirty="0"/>
                  <a:t>, </a:t>
                </a:r>
                <a:r>
                  <a:rPr lang="ca-ES" sz="2400" dirty="0" err="1"/>
                  <a:t>and</a:t>
                </a:r>
                <a:r>
                  <a:rPr lang="ca-ES" sz="2400" dirty="0"/>
                  <a:t> </a:t>
                </a:r>
                <a:r>
                  <a:rPr lang="ca-ES" sz="2400" dirty="0" err="1"/>
                  <a:t>the</a:t>
                </a:r>
                <a:r>
                  <a:rPr lang="ca-ES" sz="2400" dirty="0"/>
                  <a:t> </a:t>
                </a:r>
                <a:r>
                  <a:rPr lang="ca-ES" sz="2400" dirty="0" err="1"/>
                  <a:t>number</a:t>
                </a:r>
                <a:r>
                  <a:rPr lang="ca-ES" sz="2400" dirty="0"/>
                  <a:t> of </a:t>
                </a:r>
                <a:r>
                  <a:rPr lang="ca-ES" sz="2400" dirty="0" err="1"/>
                  <a:t>visited</a:t>
                </a:r>
                <a:r>
                  <a:rPr lang="ca-ES" sz="2400" dirty="0"/>
                  <a:t> nodes is:</a:t>
                </a:r>
                <a:br>
                  <a:rPr lang="ca-ES" sz="2400" dirty="0"/>
                </a:br>
                <a:br>
                  <a:rPr lang="ca-E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ca-ES" sz="2400" dirty="0"/>
              </a:p>
              <a:p>
                <a:endParaRPr lang="en-US" sz="2400" dirty="0"/>
              </a:p>
              <a:p>
                <a:r>
                  <a:rPr lang="en-US" sz="2400" dirty="0"/>
                  <a:t>Good heuristics have small values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sz="2400" dirty="0"/>
                </a:br>
                <a:r>
                  <a:rPr lang="en-US" sz="2400" dirty="0"/>
                  <a:t>(the optimal heuristic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 </a:t>
                </a:r>
                <a:endParaRPr lang="ca-E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0CA03-2F2C-4F92-AE4D-DF48AC488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82000" cy="5410200"/>
              </a:xfrm>
              <a:blipFill>
                <a:blip r:embed="rId2"/>
                <a:stretch>
                  <a:fillRect l="-945" t="-90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BB9B8-4525-40FD-8048-BEB3C6D1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E26B-F185-4ABD-8F44-65F2493A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F196-F786-4787-8158-32258CE7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1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8050-B93B-40C7-9614-326A28E3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0CA03-2F2C-4F92-AE4D-DF48AC48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rmAutofit/>
          </a:bodyPr>
          <a:lstStyle/>
          <a:p>
            <a:r>
              <a:rPr lang="ca-ES" sz="2800" dirty="0"/>
              <a:t>A* </a:t>
            </a:r>
            <a:r>
              <a:rPr lang="ca-ES" sz="2800" dirty="0" err="1"/>
              <a:t>may</a:t>
            </a:r>
            <a:r>
              <a:rPr lang="ca-ES" sz="2800" dirty="0"/>
              <a:t> </a:t>
            </a:r>
            <a:r>
              <a:rPr lang="ca-ES" sz="2800" dirty="0" err="1"/>
              <a:t>not</a:t>
            </a:r>
            <a:r>
              <a:rPr lang="ca-ES" sz="2800" dirty="0"/>
              <a:t> </a:t>
            </a:r>
            <a:r>
              <a:rPr lang="ca-ES" sz="2800" dirty="0" err="1"/>
              <a:t>terminate</a:t>
            </a:r>
            <a:r>
              <a:rPr lang="ca-ES" sz="2800" dirty="0"/>
              <a:t> </a:t>
            </a:r>
            <a:r>
              <a:rPr lang="ca-ES" sz="2800" dirty="0" err="1"/>
              <a:t>if</a:t>
            </a:r>
            <a:r>
              <a:rPr lang="ca-ES" sz="2800" dirty="0"/>
              <a:t> </a:t>
            </a:r>
            <a:r>
              <a:rPr lang="ca-ES" sz="2800" dirty="0" err="1"/>
              <a:t>the</a:t>
            </a:r>
            <a:r>
              <a:rPr lang="ca-ES" sz="2800" dirty="0"/>
              <a:t> </a:t>
            </a:r>
            <a:r>
              <a:rPr lang="ca-ES" sz="2800" dirty="0" err="1"/>
              <a:t>graph</a:t>
            </a:r>
            <a:r>
              <a:rPr lang="ca-ES" sz="2800" dirty="0"/>
              <a:t> is </a:t>
            </a:r>
            <a:r>
              <a:rPr lang="ca-ES" sz="2800" dirty="0" err="1"/>
              <a:t>infinite</a:t>
            </a:r>
            <a:r>
              <a:rPr lang="ca-ES" sz="2800" dirty="0"/>
              <a:t> </a:t>
            </a:r>
            <a:r>
              <a:rPr lang="ca-ES" sz="2800" dirty="0" err="1"/>
              <a:t>and</a:t>
            </a:r>
            <a:r>
              <a:rPr lang="ca-ES" sz="2800" dirty="0"/>
              <a:t> no </a:t>
            </a:r>
            <a:r>
              <a:rPr lang="ca-ES" sz="2800" dirty="0" err="1"/>
              <a:t>path</a:t>
            </a:r>
            <a:r>
              <a:rPr lang="ca-ES" sz="2800" dirty="0"/>
              <a:t> </a:t>
            </a:r>
            <a:r>
              <a:rPr lang="ca-ES" sz="2800" dirty="0" err="1"/>
              <a:t>exists</a:t>
            </a:r>
            <a:r>
              <a:rPr lang="ca-ES" sz="2800" dirty="0"/>
              <a:t> to </a:t>
            </a:r>
            <a:r>
              <a:rPr lang="ca-ES" sz="2800" dirty="0" err="1"/>
              <a:t>the</a:t>
            </a:r>
            <a:r>
              <a:rPr lang="ca-ES" sz="2800" dirty="0"/>
              <a:t> </a:t>
            </a:r>
            <a:r>
              <a:rPr lang="ca-ES" sz="2800" dirty="0" err="1"/>
              <a:t>target</a:t>
            </a:r>
            <a:endParaRPr lang="ca-ES" sz="2800" dirty="0"/>
          </a:p>
          <a:p>
            <a:endParaRPr lang="en-US" sz="2800" dirty="0"/>
          </a:p>
          <a:p>
            <a:r>
              <a:rPr lang="en-US" sz="2800" dirty="0"/>
              <a:t>A</a:t>
            </a:r>
            <a:r>
              <a:rPr lang="ca-ES" sz="2800" dirty="0"/>
              <a:t>* </a:t>
            </a:r>
            <a:r>
              <a:rPr lang="ca-ES" sz="2800" dirty="0" err="1"/>
              <a:t>keeps</a:t>
            </a:r>
            <a:r>
              <a:rPr lang="ca-ES" sz="2800" dirty="0"/>
              <a:t> all </a:t>
            </a:r>
            <a:r>
              <a:rPr lang="ca-ES" sz="2800" dirty="0" err="1"/>
              <a:t>generated</a:t>
            </a:r>
            <a:r>
              <a:rPr lang="ca-ES" sz="2800" dirty="0"/>
              <a:t> nodes in </a:t>
            </a:r>
            <a:r>
              <a:rPr lang="ca-ES" sz="2800" dirty="0" err="1"/>
              <a:t>memory</a:t>
            </a:r>
            <a:r>
              <a:rPr lang="ca-ES" sz="2800" dirty="0"/>
              <a:t>. </a:t>
            </a:r>
            <a:r>
              <a:rPr lang="ca-ES" sz="2800" dirty="0" err="1"/>
              <a:t>There</a:t>
            </a:r>
            <a:r>
              <a:rPr lang="ca-ES" sz="2800" dirty="0"/>
              <a:t> </a:t>
            </a:r>
            <a:r>
              <a:rPr lang="ca-ES" sz="2800" dirty="0" err="1"/>
              <a:t>are</a:t>
            </a:r>
            <a:r>
              <a:rPr lang="ca-ES" sz="2800" dirty="0"/>
              <a:t> </a:t>
            </a:r>
            <a:r>
              <a:rPr lang="ca-ES" sz="2800" dirty="0" err="1"/>
              <a:t>memory-bounded</a:t>
            </a:r>
            <a:r>
              <a:rPr lang="ca-ES" sz="2800" dirty="0"/>
              <a:t> </a:t>
            </a:r>
            <a:r>
              <a:rPr lang="ca-ES" sz="2800" dirty="0" err="1"/>
              <a:t>heuristic</a:t>
            </a:r>
            <a:r>
              <a:rPr lang="ca-ES" sz="2800" dirty="0"/>
              <a:t> </a:t>
            </a:r>
            <a:r>
              <a:rPr lang="ca-ES" sz="2800" dirty="0" err="1"/>
              <a:t>searches</a:t>
            </a:r>
            <a:r>
              <a:rPr lang="ca-ES" sz="2800" dirty="0"/>
              <a:t>:</a:t>
            </a:r>
          </a:p>
          <a:p>
            <a:pPr lvl="1"/>
            <a:r>
              <a:rPr lang="en-US" dirty="0"/>
              <a:t>I</a:t>
            </a:r>
            <a:r>
              <a:rPr lang="ca-ES" dirty="0" err="1"/>
              <a:t>terative</a:t>
            </a:r>
            <a:r>
              <a:rPr lang="ca-ES" dirty="0"/>
              <a:t> </a:t>
            </a:r>
            <a:r>
              <a:rPr lang="ca-ES" dirty="0" err="1"/>
              <a:t>deepening</a:t>
            </a:r>
            <a:r>
              <a:rPr lang="ca-ES" dirty="0"/>
              <a:t> A*: </a:t>
            </a:r>
            <a:r>
              <a:rPr lang="ca-ES" dirty="0" err="1"/>
              <a:t>guided</a:t>
            </a:r>
            <a:r>
              <a:rPr lang="ca-ES" dirty="0"/>
              <a:t> DFS, no </a:t>
            </a:r>
            <a:r>
              <a:rPr lang="ca-ES" dirty="0" err="1"/>
              <a:t>priority</a:t>
            </a:r>
            <a:r>
              <a:rPr lang="ca-ES" dirty="0"/>
              <a:t> </a:t>
            </a:r>
            <a:r>
              <a:rPr lang="ca-ES" dirty="0" err="1"/>
              <a:t>queue</a:t>
            </a:r>
            <a:r>
              <a:rPr lang="ca-ES" dirty="0"/>
              <a:t>, nodes </a:t>
            </a:r>
            <a:r>
              <a:rPr lang="ca-ES" dirty="0" err="1"/>
              <a:t>may</a:t>
            </a:r>
            <a:r>
              <a:rPr lang="ca-ES" dirty="0"/>
              <a:t> be </a:t>
            </a:r>
            <a:r>
              <a:rPr lang="ca-ES" dirty="0" err="1"/>
              <a:t>visited</a:t>
            </a:r>
            <a:r>
              <a:rPr lang="ca-ES" dirty="0"/>
              <a:t> </a:t>
            </a:r>
            <a:r>
              <a:rPr lang="ca-ES" dirty="0" err="1"/>
              <a:t>multiple</a:t>
            </a:r>
            <a:r>
              <a:rPr lang="ca-ES" dirty="0"/>
              <a:t> </a:t>
            </a:r>
            <a:r>
              <a:rPr lang="ca-ES" dirty="0" err="1"/>
              <a:t>times</a:t>
            </a:r>
            <a:endParaRPr lang="ca-ES" dirty="0"/>
          </a:p>
          <a:p>
            <a:pPr lvl="1"/>
            <a:r>
              <a:rPr lang="en-US" dirty="0"/>
              <a:t>Simplified Memory-Bounded</a:t>
            </a:r>
            <a:r>
              <a:rPr lang="ca-ES" dirty="0"/>
              <a:t> A* (SMA*):</a:t>
            </a:r>
            <a:br>
              <a:rPr lang="ca-ES" dirty="0"/>
            </a:br>
            <a:r>
              <a:rPr lang="ca-ES" dirty="0"/>
              <a:t>nodes </a:t>
            </a:r>
            <a:r>
              <a:rPr lang="ca-ES" dirty="0" err="1"/>
              <a:t>with</a:t>
            </a:r>
            <a:r>
              <a:rPr lang="ca-ES" dirty="0"/>
              <a:t> </a:t>
            </a:r>
            <a:r>
              <a:rPr lang="ca-ES" dirty="0" err="1"/>
              <a:t>highest</a:t>
            </a:r>
            <a:r>
              <a:rPr lang="ca-ES" dirty="0"/>
              <a:t> f-cost </a:t>
            </a:r>
            <a:r>
              <a:rPr lang="ca-ES" dirty="0" err="1"/>
              <a:t>pruned</a:t>
            </a:r>
            <a:r>
              <a:rPr lang="ca-ES" dirty="0"/>
              <a:t> </a:t>
            </a:r>
            <a:r>
              <a:rPr lang="ca-ES" dirty="0" err="1"/>
              <a:t>from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queue</a:t>
            </a:r>
            <a:endParaRPr lang="ca-ES" dirty="0"/>
          </a:p>
          <a:p>
            <a:pPr lvl="1"/>
            <a:r>
              <a:rPr lang="en-US" dirty="0"/>
              <a:t>a</a:t>
            </a:r>
            <a:r>
              <a:rPr lang="ca-ES" dirty="0" err="1"/>
              <a:t>nd</a:t>
            </a:r>
            <a:r>
              <a:rPr lang="ca-ES" dirty="0"/>
              <a:t> </a:t>
            </a:r>
            <a:r>
              <a:rPr lang="ca-ES" dirty="0" err="1"/>
              <a:t>others</a:t>
            </a:r>
            <a:r>
              <a:rPr lang="ca-ES" dirty="0"/>
              <a:t>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BB9B8-4525-40FD-8048-BEB3C6D1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E26B-F185-4ABD-8F44-65F2493A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F196-F786-4787-8158-32258CE7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8A6C-1670-4D7D-8E41-560D32B9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EXERCISES</a:t>
            </a:r>
            <a:endParaRPr lang="ca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0EA9F-0E89-4333-9A4C-C5CE9A714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618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2E2D-62EA-4F2B-B6C4-81FD22CC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path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CD40-8438-4DEA-8238-824C413F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8D7F-162F-4D9E-A5D2-7CA09F29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ADFF-08F3-42B0-8E19-838A9639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BDDC6A-9A7E-4E5C-9605-2B69C35E406F}"/>
              </a:ext>
            </a:extLst>
          </p:cNvPr>
          <p:cNvSpPr/>
          <p:nvPr/>
        </p:nvSpPr>
        <p:spPr>
          <a:xfrm>
            <a:off x="3124200" y="914400"/>
            <a:ext cx="457200" cy="4572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1C8ED3-8C5E-4602-80CB-004A729A8252}"/>
              </a:ext>
            </a:extLst>
          </p:cNvPr>
          <p:cNvSpPr/>
          <p:nvPr/>
        </p:nvSpPr>
        <p:spPr>
          <a:xfrm>
            <a:off x="1752600" y="2209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7D242C-6F50-4D09-A34A-DC0DCD954EB5}"/>
              </a:ext>
            </a:extLst>
          </p:cNvPr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05F2D9-F9D1-42A9-A1E0-2201B3C316EC}"/>
              </a:ext>
            </a:extLst>
          </p:cNvPr>
          <p:cNvSpPr/>
          <p:nvPr/>
        </p:nvSpPr>
        <p:spPr>
          <a:xfrm>
            <a:off x="3962400" y="1752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1D2244-CC58-4770-8C5E-E34B343ED2F4}"/>
              </a:ext>
            </a:extLst>
          </p:cNvPr>
          <p:cNvSpPr/>
          <p:nvPr/>
        </p:nvSpPr>
        <p:spPr>
          <a:xfrm>
            <a:off x="4343400" y="3276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3DD09B-633F-422F-8F70-CFEE6B992691}"/>
              </a:ext>
            </a:extLst>
          </p:cNvPr>
          <p:cNvSpPr/>
          <p:nvPr/>
        </p:nvSpPr>
        <p:spPr>
          <a:xfrm>
            <a:off x="5791200" y="4038600"/>
            <a:ext cx="457200" cy="4572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J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8C234F-7813-4747-8801-9C7CE236A456}"/>
              </a:ext>
            </a:extLst>
          </p:cNvPr>
          <p:cNvSpPr/>
          <p:nvPr/>
        </p:nvSpPr>
        <p:spPr>
          <a:xfrm>
            <a:off x="5410200" y="9144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4DD6E5-981E-4847-8A22-E0A97D07E111}"/>
              </a:ext>
            </a:extLst>
          </p:cNvPr>
          <p:cNvSpPr/>
          <p:nvPr/>
        </p:nvSpPr>
        <p:spPr>
          <a:xfrm>
            <a:off x="5410200" y="21336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6F338D-9D49-4630-B15B-679753DDD0AF}"/>
              </a:ext>
            </a:extLst>
          </p:cNvPr>
          <p:cNvSpPr/>
          <p:nvPr/>
        </p:nvSpPr>
        <p:spPr>
          <a:xfrm>
            <a:off x="7010400" y="1600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</a:t>
            </a:r>
            <a:endParaRPr lang="ca-ES" sz="28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778953-87B0-4D80-A1BA-322806399186}"/>
              </a:ext>
            </a:extLst>
          </p:cNvPr>
          <p:cNvSpPr/>
          <p:nvPr/>
        </p:nvSpPr>
        <p:spPr>
          <a:xfrm>
            <a:off x="7010400" y="29718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</a:t>
            </a:r>
            <a:endParaRPr lang="ca-E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352685-93E3-41F4-B18B-B0E08F97B67E}"/>
              </a:ext>
            </a:extLst>
          </p:cNvPr>
          <p:cNvCxnSpPr>
            <a:stCxn id="9" idx="3"/>
            <a:endCxn id="10" idx="7"/>
          </p:cNvCxnSpPr>
          <p:nvPr/>
        </p:nvCxnSpPr>
        <p:spPr>
          <a:xfrm flipH="1">
            <a:off x="2142845" y="1304645"/>
            <a:ext cx="1048310" cy="9721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24DB81-817B-4E27-A5A7-AF0548B9D6CC}"/>
              </a:ext>
            </a:extLst>
          </p:cNvPr>
          <p:cNvCxnSpPr>
            <a:cxnSpLocks/>
            <a:stCxn id="15" idx="2"/>
            <a:endCxn id="9" idx="6"/>
          </p:cNvCxnSpPr>
          <p:nvPr/>
        </p:nvCxnSpPr>
        <p:spPr>
          <a:xfrm flipH="1">
            <a:off x="3581400" y="1143000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B041F3-E3DF-4271-AD6A-4FC1B731F02E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2142845" y="2600045"/>
            <a:ext cx="514910" cy="11245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8FF20F-A034-4AAE-AD42-1E64F2856080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2209800" y="1981200"/>
            <a:ext cx="1752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9E74F0-BB71-46FF-A936-5CCB7510C305}"/>
              </a:ext>
            </a:extLst>
          </p:cNvPr>
          <p:cNvCxnSpPr>
            <a:stCxn id="12" idx="3"/>
            <a:endCxn id="11" idx="7"/>
          </p:cNvCxnSpPr>
          <p:nvPr/>
        </p:nvCxnSpPr>
        <p:spPr>
          <a:xfrm flipH="1">
            <a:off x="2981045" y="2142845"/>
            <a:ext cx="1048310" cy="15817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03BF0-1E69-4F58-B650-44C70D055523}"/>
              </a:ext>
            </a:extLst>
          </p:cNvPr>
          <p:cNvCxnSpPr>
            <a:stCxn id="12" idx="4"/>
            <a:endCxn id="13" idx="0"/>
          </p:cNvCxnSpPr>
          <p:nvPr/>
        </p:nvCxnSpPr>
        <p:spPr>
          <a:xfrm>
            <a:off x="4191000" y="2209800"/>
            <a:ext cx="381000" cy="1066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D62A24-9076-45AD-9C34-C7A01ADD8BB5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 flipV="1">
            <a:off x="3048000" y="3505200"/>
            <a:ext cx="129540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35B104-B70E-472D-96FC-4E890BC6489A}"/>
              </a:ext>
            </a:extLst>
          </p:cNvPr>
          <p:cNvCxnSpPr>
            <a:stCxn id="13" idx="5"/>
            <a:endCxn id="14" idx="1"/>
          </p:cNvCxnSpPr>
          <p:nvPr/>
        </p:nvCxnSpPr>
        <p:spPr>
          <a:xfrm>
            <a:off x="4733645" y="3666845"/>
            <a:ext cx="1124510" cy="4387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840B18-16F2-47E9-B29E-01F1BB4FC958}"/>
              </a:ext>
            </a:extLst>
          </p:cNvPr>
          <p:cNvCxnSpPr>
            <a:stCxn id="14" idx="7"/>
            <a:endCxn id="18" idx="3"/>
          </p:cNvCxnSpPr>
          <p:nvPr/>
        </p:nvCxnSpPr>
        <p:spPr>
          <a:xfrm flipV="1">
            <a:off x="6181445" y="3362045"/>
            <a:ext cx="895910" cy="7435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016BE42-1827-439B-B9D5-BE17E6EAEEAE}"/>
              </a:ext>
            </a:extLst>
          </p:cNvPr>
          <p:cNvCxnSpPr>
            <a:stCxn id="13" idx="6"/>
            <a:endCxn id="18" idx="2"/>
          </p:cNvCxnSpPr>
          <p:nvPr/>
        </p:nvCxnSpPr>
        <p:spPr>
          <a:xfrm flipV="1">
            <a:off x="4800600" y="3200400"/>
            <a:ext cx="2209800" cy="304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96615C-A0AF-49B9-9911-65FD99631974}"/>
              </a:ext>
            </a:extLst>
          </p:cNvPr>
          <p:cNvCxnSpPr>
            <a:stCxn id="15" idx="4"/>
            <a:endCxn id="16" idx="0"/>
          </p:cNvCxnSpPr>
          <p:nvPr/>
        </p:nvCxnSpPr>
        <p:spPr>
          <a:xfrm>
            <a:off x="5638800" y="1371600"/>
            <a:ext cx="0" cy="762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8B92A6-0F29-4878-88EF-42B92200C2BE}"/>
              </a:ext>
            </a:extLst>
          </p:cNvPr>
          <p:cNvCxnSpPr>
            <a:cxnSpLocks/>
            <a:stCxn id="16" idx="5"/>
            <a:endCxn id="18" idx="1"/>
          </p:cNvCxnSpPr>
          <p:nvPr/>
        </p:nvCxnSpPr>
        <p:spPr>
          <a:xfrm>
            <a:off x="5800445" y="2523845"/>
            <a:ext cx="1276910" cy="51491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7BBED72-6ADB-491A-BDC9-63CCDF7A81B8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>
            <a:off x="5867400" y="1143000"/>
            <a:ext cx="1209955" cy="52415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062547-FCC4-46F0-BCBB-1DFB0EA1BB3C}"/>
              </a:ext>
            </a:extLst>
          </p:cNvPr>
          <p:cNvCxnSpPr>
            <a:stCxn id="17" idx="4"/>
            <a:endCxn id="18" idx="0"/>
          </p:cNvCxnSpPr>
          <p:nvPr/>
        </p:nvCxnSpPr>
        <p:spPr>
          <a:xfrm>
            <a:off x="7239000" y="2057400"/>
            <a:ext cx="0" cy="914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1F5B86D-C7C4-4CD2-B4A1-921F8A1C4EEB}"/>
              </a:ext>
            </a:extLst>
          </p:cNvPr>
          <p:cNvSpPr txBox="1"/>
          <p:nvPr/>
        </p:nvSpPr>
        <p:spPr>
          <a:xfrm>
            <a:off x="4319329" y="780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endParaRPr lang="ca-ES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4734A0-3EE5-45EC-B0D6-82FCE1725576}"/>
              </a:ext>
            </a:extLst>
          </p:cNvPr>
          <p:cNvSpPr txBox="1"/>
          <p:nvPr/>
        </p:nvSpPr>
        <p:spPr>
          <a:xfrm>
            <a:off x="6400800" y="1066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  <a:endParaRPr lang="ca-ES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C7B1DF-3595-4EBA-BB3B-02FE6CAD6954}"/>
              </a:ext>
            </a:extLst>
          </p:cNvPr>
          <p:cNvSpPr txBox="1"/>
          <p:nvPr/>
        </p:nvSpPr>
        <p:spPr>
          <a:xfrm>
            <a:off x="5324290" y="1524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endParaRPr lang="ca-ES" sz="2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42733D-6EE1-4AC8-930F-1CF69CE2BF79}"/>
              </a:ext>
            </a:extLst>
          </p:cNvPr>
          <p:cNvSpPr txBox="1"/>
          <p:nvPr/>
        </p:nvSpPr>
        <p:spPr>
          <a:xfrm>
            <a:off x="6314890" y="2438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endParaRPr lang="ca-ES" sz="2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D3E2BC-A5AA-4938-A8C1-F9E5C0F89DAA}"/>
              </a:ext>
            </a:extLst>
          </p:cNvPr>
          <p:cNvSpPr txBox="1"/>
          <p:nvPr/>
        </p:nvSpPr>
        <p:spPr>
          <a:xfrm>
            <a:off x="7215074" y="22767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ca-ES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3F5CDE-7233-4C5A-AB28-25E1ADF792E4}"/>
              </a:ext>
            </a:extLst>
          </p:cNvPr>
          <p:cNvSpPr txBox="1"/>
          <p:nvPr/>
        </p:nvSpPr>
        <p:spPr>
          <a:xfrm>
            <a:off x="5690411" y="29858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endParaRPr lang="ca-ES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A5BB91-666D-408B-8F86-E3AA31ADD2BA}"/>
              </a:ext>
            </a:extLst>
          </p:cNvPr>
          <p:cNvSpPr txBox="1"/>
          <p:nvPr/>
        </p:nvSpPr>
        <p:spPr>
          <a:xfrm>
            <a:off x="5324290" y="36053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endParaRPr lang="ca-ES" sz="2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E5327D-05C3-4D05-8FA8-09CC235C43BC}"/>
              </a:ext>
            </a:extLst>
          </p:cNvPr>
          <p:cNvSpPr txBox="1"/>
          <p:nvPr/>
        </p:nvSpPr>
        <p:spPr>
          <a:xfrm>
            <a:off x="6571690" y="36284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endParaRPr lang="ca-ES" sz="2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AE35F5-79B3-458F-9B2B-F847449D795F}"/>
              </a:ext>
            </a:extLst>
          </p:cNvPr>
          <p:cNvSpPr txBox="1"/>
          <p:nvPr/>
        </p:nvSpPr>
        <p:spPr>
          <a:xfrm>
            <a:off x="2424068" y="14138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  <a:endParaRPr lang="ca-ES" sz="20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795CC1-844F-4EB1-B655-B107D6E9005B}"/>
              </a:ext>
            </a:extLst>
          </p:cNvPr>
          <p:cNvSpPr txBox="1"/>
          <p:nvPr/>
        </p:nvSpPr>
        <p:spPr>
          <a:xfrm>
            <a:off x="3000423" y="18066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ca-ES" sz="2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F41AF3-0B16-4749-BBF1-D51CDCA82FC9}"/>
              </a:ext>
            </a:extLst>
          </p:cNvPr>
          <p:cNvSpPr txBox="1"/>
          <p:nvPr/>
        </p:nvSpPr>
        <p:spPr>
          <a:xfrm>
            <a:off x="2400300" y="29287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  <a:endParaRPr lang="ca-ES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758302-EB4A-4338-BD24-3326665475E8}"/>
              </a:ext>
            </a:extLst>
          </p:cNvPr>
          <p:cNvSpPr txBox="1"/>
          <p:nvPr/>
        </p:nvSpPr>
        <p:spPr>
          <a:xfrm>
            <a:off x="3511266" y="27466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  <a:endParaRPr lang="ca-ES" sz="2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245621-D837-456D-9026-A6B05293B91C}"/>
              </a:ext>
            </a:extLst>
          </p:cNvPr>
          <p:cNvSpPr txBox="1"/>
          <p:nvPr/>
        </p:nvSpPr>
        <p:spPr>
          <a:xfrm>
            <a:off x="4371790" y="25165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  <a:endParaRPr lang="ca-ES" sz="20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8B86D4-84A5-421B-8A5B-3575C16790D8}"/>
              </a:ext>
            </a:extLst>
          </p:cNvPr>
          <p:cNvSpPr txBox="1"/>
          <p:nvPr/>
        </p:nvSpPr>
        <p:spPr>
          <a:xfrm>
            <a:off x="3738434" y="36053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  <a:endParaRPr lang="ca-ES" sz="20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774CDC-2FC0-4BE7-80B9-C765541AEB8E}"/>
              </a:ext>
            </a:extLst>
          </p:cNvPr>
          <p:cNvSpPr txBox="1"/>
          <p:nvPr/>
        </p:nvSpPr>
        <p:spPr>
          <a:xfrm>
            <a:off x="2758222" y="9483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10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5F67F6F-AC8E-4B34-9F08-F8ACA451DE5F}"/>
              </a:ext>
            </a:extLst>
          </p:cNvPr>
          <p:cNvSpPr txBox="1"/>
          <p:nvPr/>
        </p:nvSpPr>
        <p:spPr>
          <a:xfrm>
            <a:off x="1487555" y="225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97CD56-35E1-4F96-B0C8-6BB2DFF68A69}"/>
              </a:ext>
            </a:extLst>
          </p:cNvPr>
          <p:cNvSpPr txBox="1"/>
          <p:nvPr/>
        </p:nvSpPr>
        <p:spPr>
          <a:xfrm>
            <a:off x="2334782" y="3724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A06EE5-B98A-40C0-8669-0CB5DEF3F688}"/>
              </a:ext>
            </a:extLst>
          </p:cNvPr>
          <p:cNvSpPr txBox="1"/>
          <p:nvPr/>
        </p:nvSpPr>
        <p:spPr>
          <a:xfrm>
            <a:off x="4371790" y="1773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9FDD4E4-457C-4474-8843-8DAB540DF7B6}"/>
              </a:ext>
            </a:extLst>
          </p:cNvPr>
          <p:cNvSpPr txBox="1"/>
          <p:nvPr/>
        </p:nvSpPr>
        <p:spPr>
          <a:xfrm>
            <a:off x="4428845" y="368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45F4FF-F27D-43D5-87BD-E0504D8D26DF}"/>
              </a:ext>
            </a:extLst>
          </p:cNvPr>
          <p:cNvSpPr txBox="1"/>
          <p:nvPr/>
        </p:nvSpPr>
        <p:spPr>
          <a:xfrm>
            <a:off x="7430462" y="3001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CD56C7-C024-4D55-AFEA-62A07DE93FFA}"/>
              </a:ext>
            </a:extLst>
          </p:cNvPr>
          <p:cNvSpPr txBox="1"/>
          <p:nvPr/>
        </p:nvSpPr>
        <p:spPr>
          <a:xfrm>
            <a:off x="5136809" y="22008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CCB8FB-6881-4FF4-AFA8-E314C1C46E39}"/>
              </a:ext>
            </a:extLst>
          </p:cNvPr>
          <p:cNvSpPr txBox="1"/>
          <p:nvPr/>
        </p:nvSpPr>
        <p:spPr>
          <a:xfrm>
            <a:off x="5715263" y="1243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5E0C6D5-3427-4D68-A419-C94EEA96F766}"/>
              </a:ext>
            </a:extLst>
          </p:cNvPr>
          <p:cNvSpPr txBox="1"/>
          <p:nvPr/>
        </p:nvSpPr>
        <p:spPr>
          <a:xfrm>
            <a:off x="7427627" y="1653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4BEA3FC-7D67-4579-8109-7F1192FF674B}"/>
              </a:ext>
            </a:extLst>
          </p:cNvPr>
          <p:cNvSpPr txBox="1"/>
          <p:nvPr/>
        </p:nvSpPr>
        <p:spPr>
          <a:xfrm>
            <a:off x="1524000" y="4618672"/>
            <a:ext cx="62900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shortest path from A to J using the A* algorithm.</a:t>
            </a:r>
          </a:p>
          <a:p>
            <a:r>
              <a:rPr lang="en-US" dirty="0"/>
              <a:t>The red numbers next to the nodes represent the heuristic value.</a:t>
            </a:r>
          </a:p>
          <a:p>
            <a:r>
              <a:rPr lang="en-US" dirty="0"/>
              <a:t>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the heuristic admissible?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the heuristic consistent?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Report the visited node at each step of the algorithm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980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15BC-7D03-4C61-AB70-B9F4F9AF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8-puzzle problem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FC3B4-BDEB-4C7E-B763-7B15A5F5A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17004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the A* algorithm to find the smallest sequence of shifts to reach the goal. Depict the search tree</a:t>
                </a:r>
              </a:p>
              <a:p>
                <a:endParaRPr lang="en-US" dirty="0"/>
              </a:p>
              <a:p>
                <a:r>
                  <a:rPr lang="en-US" dirty="0"/>
                  <a:t>Consider: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depth of the node (number of shifts)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number of misplaced tiles</a:t>
                </a:r>
              </a:p>
              <a:p>
                <a:endParaRPr lang="ca-E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FC3B4-BDEB-4C7E-B763-7B15A5F5A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170045"/>
              </a:xfrm>
              <a:blipFill>
                <a:blip r:embed="rId2"/>
                <a:stretch>
                  <a:fillRect l="-1037" t="-5056" r="-1778" b="-421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6821C-825B-4818-BFCB-B6352B64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2989-318D-4E92-83F7-2AE22457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80B7-44DF-406C-A5B8-45B6BA17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A8D841-16C3-44C7-909F-0D31BEF07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09259"/>
              </p:ext>
            </p:extLst>
          </p:nvPr>
        </p:nvGraphicFramePr>
        <p:xfrm>
          <a:off x="2057400" y="1397000"/>
          <a:ext cx="1371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2019307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89535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611689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84311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248268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a-E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2272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67DC937-5038-4D26-AA71-81F1F1576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7267"/>
              </p:ext>
            </p:extLst>
          </p:nvPr>
        </p:nvGraphicFramePr>
        <p:xfrm>
          <a:off x="5715000" y="1400094"/>
          <a:ext cx="1371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2019307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89535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74611689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84311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248268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  <a:endParaRPr lang="ca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  <a:endParaRPr lang="ca-E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2272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63A611-D961-4CC5-9229-FE9A1715506F}"/>
              </a:ext>
            </a:extLst>
          </p:cNvPr>
          <p:cNvSpPr txBox="1"/>
          <p:nvPr/>
        </p:nvSpPr>
        <p:spPr>
          <a:xfrm>
            <a:off x="2131686" y="1024355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  <a:endParaRPr lang="ca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B99F9-02DA-45FE-AD67-DF751625A8F3}"/>
              </a:ext>
            </a:extLst>
          </p:cNvPr>
          <p:cNvSpPr txBox="1"/>
          <p:nvPr/>
        </p:nvSpPr>
        <p:spPr>
          <a:xfrm>
            <a:off x="6089726" y="103035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  <a:endParaRPr lang="ca-E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84C509D-3D0A-43BC-A2C7-F131B3824E39}"/>
              </a:ext>
            </a:extLst>
          </p:cNvPr>
          <p:cNvSpPr/>
          <p:nvPr/>
        </p:nvSpPr>
        <p:spPr>
          <a:xfrm>
            <a:off x="3962400" y="1936804"/>
            <a:ext cx="12192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666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8A880-1F28-48E9-A801-FBD41800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90600"/>
            <a:ext cx="2658086" cy="224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0FFC3-7599-4CC6-B479-F83AD70B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Pancake sorting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F935B-5E85-4E60-B3FB-A61C1092FF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You have a disordered stack</a:t>
                </a:r>
                <a:br>
                  <a:rPr lang="en-US" sz="2800" dirty="0"/>
                </a:br>
                <a:r>
                  <a:rPr lang="en-US" sz="2800" dirty="0"/>
                  <a:t>of pancakes of different sizes.</a:t>
                </a:r>
                <a:br>
                  <a:rPr lang="en-US" sz="2800" dirty="0"/>
                </a:br>
                <a:r>
                  <a:rPr lang="en-US" sz="2800" dirty="0"/>
                  <a:t>You want to sort this pile</a:t>
                </a:r>
                <a:br>
                  <a:rPr lang="en-US" sz="2800" dirty="0"/>
                </a:br>
                <a:r>
                  <a:rPr lang="en-US" sz="2800" dirty="0"/>
                  <a:t>(smallest pancake on top,</a:t>
                </a:r>
                <a:br>
                  <a:rPr lang="en-US" sz="2800" dirty="0"/>
                </a:br>
                <a:r>
                  <a:rPr lang="en-US" sz="2800" dirty="0"/>
                  <a:t>largest one at the bottom)</a:t>
                </a:r>
                <a:br>
                  <a:rPr lang="en-US" sz="2800" dirty="0"/>
                </a:br>
                <a:r>
                  <a:rPr lang="en-US" sz="2800" dirty="0"/>
                  <a:t>using a spatula by flipping</a:t>
                </a:r>
                <a:br>
                  <a:rPr lang="en-US" sz="2800" dirty="0"/>
                </a:br>
                <a:r>
                  <a:rPr lang="en-US" sz="2800" dirty="0"/>
                  <a:t>parts of the stack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Describe how you would use A* to find the shortest sequence of flips that sort the pile</a:t>
                </a:r>
              </a:p>
              <a:p>
                <a:pPr lvl="1"/>
                <a:r>
                  <a:rPr lang="en-US" sz="2400" dirty="0"/>
                  <a:t>Define the initial state, successor states, and the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Make sure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admissible</a:t>
                </a:r>
              </a:p>
              <a:p>
                <a:endParaRPr lang="en-US" sz="2800" dirty="0"/>
              </a:p>
              <a:p>
                <a:endParaRPr lang="ca-E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F935B-5E85-4E60-B3FB-A61C1092F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127" r="-370" b="-112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0238-9350-4F72-B877-85534E9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F01F-C27B-4C5C-95A8-18BB84FF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BB3CD-D105-4A7C-9138-3A6FEFF1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39CE76A-13AC-42EF-BA91-E9441374F30A}"/>
              </a:ext>
            </a:extLst>
          </p:cNvPr>
          <p:cNvSpPr/>
          <p:nvPr/>
        </p:nvSpPr>
        <p:spPr>
          <a:xfrm>
            <a:off x="7239000" y="1981200"/>
            <a:ext cx="1524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528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E688-BBCE-4BA9-9490-01797063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A* search algorithm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1B9E-ADF6-4A0C-B74B-638898A8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Original paper: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P. E. Hart, N. J. Nilsson and B. Raphael, "A Formal Basis for the Heuristic Determination of Minimum Cost Paths," in IEEE Transactions on Systems Science and Cybernetics, vol. 4, no. 2, pp. 100-107, </a:t>
            </a:r>
            <a:r>
              <a:rPr lang="en-US"/>
              <a:t>July 1968.</a:t>
            </a:r>
            <a:endParaRPr lang="en-US" dirty="0"/>
          </a:p>
          <a:p>
            <a:endParaRPr lang="en-US" dirty="0"/>
          </a:p>
          <a:p>
            <a:r>
              <a:rPr lang="en-US" dirty="0"/>
              <a:t>A* is a class of graph searching strategies using ad hoc heuristic information. A* guarantees optimal solutions when the heuristic information meets certain properties.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A473E-8FD2-400C-AB85-74DB8162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61C6-6FF5-4EB2-8B1B-538F0A08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7FCB-EDCB-46C9-8C00-2A64991C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1BEF0A-8356-4A23-94D7-A6DC3A6E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A* search: heuristic guidance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A789-38DF-4B17-8B9B-82B867A5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0E8E7-60E1-49CF-96E3-EF4762ED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D660-30B9-4F80-8B6A-29BA82D1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B30D5-1EA1-4D75-A15A-9574A6A87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53338"/>
            <a:ext cx="4529138" cy="43600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267F78-0A41-45BF-A2B7-0B4BFDC55FA1}"/>
              </a:ext>
            </a:extLst>
          </p:cNvPr>
          <p:cNvSpPr/>
          <p:nvPr/>
        </p:nvSpPr>
        <p:spPr>
          <a:xfrm>
            <a:off x="1524000" y="3104763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FE2D88C-F814-4BA0-B31F-D135FFA04EA4}"/>
              </a:ext>
            </a:extLst>
          </p:cNvPr>
          <p:cNvCxnSpPr>
            <a:cxnSpLocks/>
            <a:stCxn id="34" idx="0"/>
            <a:endCxn id="10" idx="4"/>
          </p:cNvCxnSpPr>
          <p:nvPr/>
        </p:nvCxnSpPr>
        <p:spPr>
          <a:xfrm rot="5400000" flipH="1" flipV="1">
            <a:off x="371282" y="3685982"/>
            <a:ext cx="1619637" cy="9144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73A9DBA-E2A5-4F8C-854A-383AD043F9D5}"/>
              </a:ext>
            </a:extLst>
          </p:cNvPr>
          <p:cNvSpPr/>
          <p:nvPr/>
        </p:nvSpPr>
        <p:spPr>
          <a:xfrm>
            <a:off x="1066800" y="2362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C5D8A4-BA12-4648-A1ED-10CC99696045}"/>
              </a:ext>
            </a:extLst>
          </p:cNvPr>
          <p:cNvCxnSpPr>
            <a:cxnSpLocks/>
            <a:stCxn id="10" idx="1"/>
            <a:endCxn id="17" idx="5"/>
          </p:cNvCxnSpPr>
          <p:nvPr/>
        </p:nvCxnSpPr>
        <p:spPr>
          <a:xfrm flipH="1" flipV="1">
            <a:off x="1261922" y="2557322"/>
            <a:ext cx="295556" cy="5809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7616505-45F2-4B77-8D72-2016DAF21509}"/>
              </a:ext>
            </a:extLst>
          </p:cNvPr>
          <p:cNvSpPr/>
          <p:nvPr/>
        </p:nvSpPr>
        <p:spPr>
          <a:xfrm>
            <a:off x="1524000" y="2133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8F2A59-0D0B-4A48-AD96-9E9C1BC8991A}"/>
              </a:ext>
            </a:extLst>
          </p:cNvPr>
          <p:cNvCxnSpPr>
            <a:stCxn id="10" idx="0"/>
            <a:endCxn id="21" idx="4"/>
          </p:cNvCxnSpPr>
          <p:nvPr/>
        </p:nvCxnSpPr>
        <p:spPr>
          <a:xfrm flipV="1">
            <a:off x="1638300" y="2362200"/>
            <a:ext cx="0" cy="742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438DDF7-C33D-474C-9FD2-19007E45F666}"/>
              </a:ext>
            </a:extLst>
          </p:cNvPr>
          <p:cNvSpPr/>
          <p:nvPr/>
        </p:nvSpPr>
        <p:spPr>
          <a:xfrm>
            <a:off x="2098465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678F64-3A10-4082-9D3C-E83F2CD8CC80}"/>
              </a:ext>
            </a:extLst>
          </p:cNvPr>
          <p:cNvCxnSpPr>
            <a:stCxn id="10" idx="7"/>
            <a:endCxn id="24" idx="3"/>
          </p:cNvCxnSpPr>
          <p:nvPr/>
        </p:nvCxnSpPr>
        <p:spPr>
          <a:xfrm flipV="1">
            <a:off x="1719122" y="2785922"/>
            <a:ext cx="412821" cy="3523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E6F2EDE-949F-4901-A32C-A9354446A522}"/>
              </a:ext>
            </a:extLst>
          </p:cNvPr>
          <p:cNvSpPr/>
          <p:nvPr/>
        </p:nvSpPr>
        <p:spPr>
          <a:xfrm>
            <a:off x="713631" y="291147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68CF54-E23E-4DA7-963D-704414FD78A6}"/>
              </a:ext>
            </a:extLst>
          </p:cNvPr>
          <p:cNvCxnSpPr>
            <a:cxnSpLocks/>
            <a:stCxn id="10" idx="2"/>
            <a:endCxn id="27" idx="6"/>
          </p:cNvCxnSpPr>
          <p:nvPr/>
        </p:nvCxnSpPr>
        <p:spPr>
          <a:xfrm flipH="1" flipV="1">
            <a:off x="942231" y="3025774"/>
            <a:ext cx="581769" cy="1932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6709B8D-2761-4C31-B67E-AFBC61D31A04}"/>
              </a:ext>
            </a:extLst>
          </p:cNvPr>
          <p:cNvSpPr/>
          <p:nvPr/>
        </p:nvSpPr>
        <p:spPr>
          <a:xfrm>
            <a:off x="2077774" y="341133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DB62EF-A2F7-4E86-A76F-FB2341596E73}"/>
              </a:ext>
            </a:extLst>
          </p:cNvPr>
          <p:cNvCxnSpPr>
            <a:stCxn id="10" idx="5"/>
            <a:endCxn id="31" idx="2"/>
          </p:cNvCxnSpPr>
          <p:nvPr/>
        </p:nvCxnSpPr>
        <p:spPr>
          <a:xfrm>
            <a:off x="1719122" y="3299885"/>
            <a:ext cx="358652" cy="22574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6AB32DA-A239-48F7-927D-50A7A3BC4B69}"/>
              </a:ext>
            </a:extLst>
          </p:cNvPr>
          <p:cNvSpPr/>
          <p:nvPr/>
        </p:nvSpPr>
        <p:spPr>
          <a:xfrm>
            <a:off x="609600" y="4953000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60EEC6-BA32-4C02-804A-B6BF18977C25}"/>
              </a:ext>
            </a:extLst>
          </p:cNvPr>
          <p:cNvSpPr/>
          <p:nvPr/>
        </p:nvSpPr>
        <p:spPr>
          <a:xfrm>
            <a:off x="942231" y="361671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294D68-45FE-47D1-BF5D-295C7FC3BF49}"/>
              </a:ext>
            </a:extLst>
          </p:cNvPr>
          <p:cNvCxnSpPr>
            <a:cxnSpLocks/>
            <a:stCxn id="10" idx="3"/>
            <a:endCxn id="36" idx="7"/>
          </p:cNvCxnSpPr>
          <p:nvPr/>
        </p:nvCxnSpPr>
        <p:spPr>
          <a:xfrm flipH="1">
            <a:off x="1137353" y="3299885"/>
            <a:ext cx="420125" cy="35030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A6A69C0E-92B2-44E6-B183-5BE1EF4503F0}"/>
              </a:ext>
            </a:extLst>
          </p:cNvPr>
          <p:cNvSpPr/>
          <p:nvPr/>
        </p:nvSpPr>
        <p:spPr>
          <a:xfrm>
            <a:off x="1858584" y="959400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44330C-B6B7-4189-9A11-AD81B412049C}"/>
              </a:ext>
            </a:extLst>
          </p:cNvPr>
          <p:cNvSpPr txBox="1"/>
          <p:nvPr/>
        </p:nvSpPr>
        <p:spPr>
          <a:xfrm>
            <a:off x="2052536" y="908398"/>
            <a:ext cx="81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Girona</a:t>
            </a:r>
            <a:endParaRPr lang="ca-E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F49129-7A33-4A1A-928E-1226960837BF}"/>
              </a:ext>
            </a:extLst>
          </p:cNvPr>
          <p:cNvSpPr txBox="1"/>
          <p:nvPr/>
        </p:nvSpPr>
        <p:spPr>
          <a:xfrm>
            <a:off x="683641" y="354634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5696EE-8D55-4DC6-BEC2-7018DC76E722}"/>
              </a:ext>
            </a:extLst>
          </p:cNvPr>
          <p:cNvSpPr txBox="1"/>
          <p:nvPr/>
        </p:nvSpPr>
        <p:spPr>
          <a:xfrm>
            <a:off x="477743" y="286287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68A8B1-8B52-45A6-9C19-DFB2F83DDCEA}"/>
              </a:ext>
            </a:extLst>
          </p:cNvPr>
          <p:cNvSpPr txBox="1"/>
          <p:nvPr/>
        </p:nvSpPr>
        <p:spPr>
          <a:xfrm>
            <a:off x="850932" y="217939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6A25EC-1741-4694-9C90-503417C3901C}"/>
              </a:ext>
            </a:extLst>
          </p:cNvPr>
          <p:cNvSpPr txBox="1"/>
          <p:nvPr/>
        </p:nvSpPr>
        <p:spPr>
          <a:xfrm>
            <a:off x="1508238" y="181661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39798A-DF45-458D-A01E-32235A242090}"/>
              </a:ext>
            </a:extLst>
          </p:cNvPr>
          <p:cNvSpPr txBox="1"/>
          <p:nvPr/>
        </p:nvSpPr>
        <p:spPr>
          <a:xfrm>
            <a:off x="2197348" y="232947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B03090-43E6-4357-8A35-4D506502CBD3}"/>
              </a:ext>
            </a:extLst>
          </p:cNvPr>
          <p:cNvSpPr txBox="1"/>
          <p:nvPr/>
        </p:nvSpPr>
        <p:spPr>
          <a:xfrm>
            <a:off x="2262147" y="335651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a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3A4EF0-DC3E-4724-96C8-C74A02A856D0}"/>
              </a:ext>
            </a:extLst>
          </p:cNvPr>
          <p:cNvSpPr txBox="1"/>
          <p:nvPr/>
        </p:nvSpPr>
        <p:spPr>
          <a:xfrm>
            <a:off x="827931" y="4906552"/>
            <a:ext cx="111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Barcelona</a:t>
            </a:r>
            <a:endParaRPr lang="ca-E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464A0F-AC43-409D-9130-7534AE979F90}"/>
              </a:ext>
            </a:extLst>
          </p:cNvPr>
          <p:cNvSpPr txBox="1"/>
          <p:nvPr/>
        </p:nvSpPr>
        <p:spPr>
          <a:xfrm>
            <a:off x="609600" y="5638800"/>
            <a:ext cx="7046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most promising node to explore?</a:t>
            </a:r>
          </a:p>
          <a:p>
            <a:endParaRPr lang="en-US" dirty="0"/>
          </a:p>
          <a:p>
            <a:r>
              <a:rPr lang="en-US" dirty="0"/>
              <a:t>Heuristic: select nodes that reduce the straight-line distance to the target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595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1BEF0A-8356-4A23-94D7-A6DC3A6E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A* search: intuition</a:t>
            </a:r>
            <a:endParaRPr lang="ca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A789-38DF-4B17-8B9B-82B867A5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0E8E7-60E1-49CF-96E3-EF4762ED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ED660-30B9-4F80-8B6A-29BA82D1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267F78-0A41-45BF-A2B7-0B4BFDC55FA1}"/>
              </a:ext>
            </a:extLst>
          </p:cNvPr>
          <p:cNvSpPr/>
          <p:nvPr/>
        </p:nvSpPr>
        <p:spPr>
          <a:xfrm>
            <a:off x="3846585" y="2495163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CFE2D88C-F814-4BA0-B31F-D135FFA04EA4}"/>
              </a:ext>
            </a:extLst>
          </p:cNvPr>
          <p:cNvCxnSpPr>
            <a:cxnSpLocks/>
            <a:stCxn id="34" idx="6"/>
            <a:endCxn id="10" idx="2"/>
          </p:cNvCxnSpPr>
          <p:nvPr/>
        </p:nvCxnSpPr>
        <p:spPr>
          <a:xfrm>
            <a:off x="838200" y="1866900"/>
            <a:ext cx="3008385" cy="742563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73A9DBA-E2A5-4F8C-854A-383AD043F9D5}"/>
              </a:ext>
            </a:extLst>
          </p:cNvPr>
          <p:cNvSpPr/>
          <p:nvPr/>
        </p:nvSpPr>
        <p:spPr>
          <a:xfrm>
            <a:off x="50292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6C5D8A4-BA12-4648-A1ED-10CC99696045}"/>
              </a:ext>
            </a:extLst>
          </p:cNvPr>
          <p:cNvCxnSpPr>
            <a:cxnSpLocks/>
            <a:stCxn id="10" idx="5"/>
            <a:endCxn id="17" idx="1"/>
          </p:cNvCxnSpPr>
          <p:nvPr/>
        </p:nvCxnSpPr>
        <p:spPr>
          <a:xfrm>
            <a:off x="4041707" y="2690285"/>
            <a:ext cx="1020971" cy="9245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438DDF7-C33D-474C-9FD2-19007E45F666}"/>
              </a:ext>
            </a:extLst>
          </p:cNvPr>
          <p:cNvSpPr/>
          <p:nvPr/>
        </p:nvSpPr>
        <p:spPr>
          <a:xfrm>
            <a:off x="5029200" y="1752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678F64-3A10-4082-9D3C-E83F2CD8CC80}"/>
              </a:ext>
            </a:extLst>
          </p:cNvPr>
          <p:cNvCxnSpPr>
            <a:stCxn id="10" idx="7"/>
            <a:endCxn id="24" idx="3"/>
          </p:cNvCxnSpPr>
          <p:nvPr/>
        </p:nvCxnSpPr>
        <p:spPr>
          <a:xfrm flipV="1">
            <a:off x="4041707" y="1947722"/>
            <a:ext cx="1020971" cy="5809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6709B8D-2761-4C31-B67E-AFBC61D31A04}"/>
              </a:ext>
            </a:extLst>
          </p:cNvPr>
          <p:cNvSpPr/>
          <p:nvPr/>
        </p:nvSpPr>
        <p:spPr>
          <a:xfrm>
            <a:off x="48768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DB62EF-A2F7-4E86-A76F-FB2341596E73}"/>
              </a:ext>
            </a:extLst>
          </p:cNvPr>
          <p:cNvCxnSpPr>
            <a:cxnSpLocks/>
            <a:stCxn id="10" idx="6"/>
            <a:endCxn id="31" idx="2"/>
          </p:cNvCxnSpPr>
          <p:nvPr/>
        </p:nvCxnSpPr>
        <p:spPr>
          <a:xfrm>
            <a:off x="4075185" y="2609463"/>
            <a:ext cx="801615" cy="95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6AB32DA-A239-48F7-927D-50A7A3BC4B69}"/>
              </a:ext>
            </a:extLst>
          </p:cNvPr>
          <p:cNvSpPr/>
          <p:nvPr/>
        </p:nvSpPr>
        <p:spPr>
          <a:xfrm>
            <a:off x="609600" y="1752600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6A69C0E-92B2-44E6-B183-5BE1EF4503F0}"/>
              </a:ext>
            </a:extLst>
          </p:cNvPr>
          <p:cNvSpPr/>
          <p:nvPr/>
        </p:nvSpPr>
        <p:spPr>
          <a:xfrm>
            <a:off x="8097741" y="2209338"/>
            <a:ext cx="228600" cy="2286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44330C-B6B7-4189-9A11-AD81B412049C}"/>
              </a:ext>
            </a:extLst>
          </p:cNvPr>
          <p:cNvSpPr txBox="1"/>
          <p:nvPr/>
        </p:nvSpPr>
        <p:spPr>
          <a:xfrm>
            <a:off x="377195" y="1925999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  <a:endParaRPr lang="ca-E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3A4EF0-DC3E-4724-96C8-C74A02A856D0}"/>
              </a:ext>
            </a:extLst>
          </p:cNvPr>
          <p:cNvSpPr txBox="1"/>
          <p:nvPr/>
        </p:nvSpPr>
        <p:spPr>
          <a:xfrm>
            <a:off x="8305800" y="211223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  <a:endParaRPr lang="ca-E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B5AD48-7CF5-453B-ACCF-A96F01C7EEA3}"/>
              </a:ext>
            </a:extLst>
          </p:cNvPr>
          <p:cNvCxnSpPr>
            <a:stCxn id="24" idx="7"/>
          </p:cNvCxnSpPr>
          <p:nvPr/>
        </p:nvCxnSpPr>
        <p:spPr>
          <a:xfrm flipV="1">
            <a:off x="5224322" y="1524000"/>
            <a:ext cx="490678" cy="2620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DD5907-CC4B-4031-BDB4-3937DFF648DA}"/>
              </a:ext>
            </a:extLst>
          </p:cNvPr>
          <p:cNvCxnSpPr>
            <a:cxnSpLocks/>
            <a:stCxn id="24" idx="5"/>
          </p:cNvCxnSpPr>
          <p:nvPr/>
        </p:nvCxnSpPr>
        <p:spPr>
          <a:xfrm>
            <a:off x="5224322" y="1947722"/>
            <a:ext cx="300178" cy="1645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A93423-BB37-4F6C-9971-7C108685C748}"/>
              </a:ext>
            </a:extLst>
          </p:cNvPr>
          <p:cNvCxnSpPr>
            <a:cxnSpLocks/>
            <a:stCxn id="31" idx="7"/>
          </p:cNvCxnSpPr>
          <p:nvPr/>
        </p:nvCxnSpPr>
        <p:spPr>
          <a:xfrm flipV="1">
            <a:off x="5071922" y="2495163"/>
            <a:ext cx="368650" cy="1291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F6B29B6-4495-4E3C-9363-389BCCE329C9}"/>
              </a:ext>
            </a:extLst>
          </p:cNvPr>
          <p:cNvCxnSpPr>
            <a:stCxn id="31" idx="5"/>
          </p:cNvCxnSpPr>
          <p:nvPr/>
        </p:nvCxnSpPr>
        <p:spPr>
          <a:xfrm>
            <a:off x="5071922" y="2785922"/>
            <a:ext cx="411372" cy="2620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9DE1AD-AC0F-4753-8ADB-F5179600A4C6}"/>
              </a:ext>
            </a:extLst>
          </p:cNvPr>
          <p:cNvCxnSpPr>
            <a:stCxn id="17" idx="6"/>
          </p:cNvCxnSpPr>
          <p:nvPr/>
        </p:nvCxnSpPr>
        <p:spPr>
          <a:xfrm>
            <a:off x="5257800" y="3695700"/>
            <a:ext cx="533400" cy="1143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B42FBE-1437-465E-BC13-DDAC7C02E10D}"/>
              </a:ext>
            </a:extLst>
          </p:cNvPr>
          <p:cNvCxnSpPr>
            <a:stCxn id="17" idx="7"/>
          </p:cNvCxnSpPr>
          <p:nvPr/>
        </p:nvCxnSpPr>
        <p:spPr>
          <a:xfrm flipV="1">
            <a:off x="5224322" y="3444875"/>
            <a:ext cx="304800" cy="17000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830921-7854-4E3F-B8F8-628051BF0AB7}"/>
              </a:ext>
            </a:extLst>
          </p:cNvPr>
          <p:cNvCxnSpPr>
            <a:endCxn id="40" idx="1"/>
          </p:cNvCxnSpPr>
          <p:nvPr/>
        </p:nvCxnSpPr>
        <p:spPr>
          <a:xfrm>
            <a:off x="7696200" y="2057400"/>
            <a:ext cx="435019" cy="1854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C92BA39-E3AA-4611-A76C-DF2DE09C5EFA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7616959" y="2437938"/>
            <a:ext cx="595082" cy="64307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1AA2F1-F58F-45CF-A19D-C2D1876072DD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7696200" y="2404460"/>
            <a:ext cx="435019" cy="2858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963C3A12-3541-4B74-90DE-8AD0F73B3656}"/>
              </a:ext>
            </a:extLst>
          </p:cNvPr>
          <p:cNvSpPr/>
          <p:nvPr/>
        </p:nvSpPr>
        <p:spPr>
          <a:xfrm>
            <a:off x="5440572" y="914400"/>
            <a:ext cx="2363846" cy="3352800"/>
          </a:xfrm>
          <a:prstGeom prst="cloud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D11E9ED-78C5-49E2-B814-758856A58743}"/>
              </a:ext>
            </a:extLst>
          </p:cNvPr>
          <p:cNvSpPr/>
          <p:nvPr/>
        </p:nvSpPr>
        <p:spPr>
          <a:xfrm>
            <a:off x="834887" y="1728083"/>
            <a:ext cx="4150581" cy="731520"/>
          </a:xfrm>
          <a:custGeom>
            <a:avLst/>
            <a:gdLst>
              <a:gd name="connsiteX0" fmla="*/ 0 w 4150581"/>
              <a:gd name="connsiteY0" fmla="*/ 0 h 731520"/>
              <a:gd name="connsiteX1" fmla="*/ 1478943 w 4150581"/>
              <a:gd name="connsiteY1" fmla="*/ 182880 h 731520"/>
              <a:gd name="connsiteX2" fmla="*/ 1661823 w 4150581"/>
              <a:gd name="connsiteY2" fmla="*/ 445274 h 731520"/>
              <a:gd name="connsiteX3" fmla="*/ 2393343 w 4150581"/>
              <a:gd name="connsiteY3" fmla="*/ 699715 h 731520"/>
              <a:gd name="connsiteX4" fmla="*/ 2949934 w 4150581"/>
              <a:gd name="connsiteY4" fmla="*/ 731520 h 731520"/>
              <a:gd name="connsiteX5" fmla="*/ 4150581 w 4150581"/>
              <a:gd name="connsiteY5" fmla="*/ 95416 h 731520"/>
              <a:gd name="connsiteX0" fmla="*/ 0 w 4150581"/>
              <a:gd name="connsiteY0" fmla="*/ 0 h 731520"/>
              <a:gd name="connsiteX1" fmla="*/ 1439186 w 4150581"/>
              <a:gd name="connsiteY1" fmla="*/ 214685 h 731520"/>
              <a:gd name="connsiteX2" fmla="*/ 1661823 w 4150581"/>
              <a:gd name="connsiteY2" fmla="*/ 445274 h 731520"/>
              <a:gd name="connsiteX3" fmla="*/ 2393343 w 4150581"/>
              <a:gd name="connsiteY3" fmla="*/ 699715 h 731520"/>
              <a:gd name="connsiteX4" fmla="*/ 2949934 w 4150581"/>
              <a:gd name="connsiteY4" fmla="*/ 731520 h 731520"/>
              <a:gd name="connsiteX5" fmla="*/ 4150581 w 4150581"/>
              <a:gd name="connsiteY5" fmla="*/ 95416 h 731520"/>
              <a:gd name="connsiteX0" fmla="*/ 0 w 4150581"/>
              <a:gd name="connsiteY0" fmla="*/ 0 h 731520"/>
              <a:gd name="connsiteX1" fmla="*/ 1439186 w 4150581"/>
              <a:gd name="connsiteY1" fmla="*/ 214685 h 731520"/>
              <a:gd name="connsiteX2" fmla="*/ 1709530 w 4150581"/>
              <a:gd name="connsiteY2" fmla="*/ 540690 h 731520"/>
              <a:gd name="connsiteX3" fmla="*/ 2393343 w 4150581"/>
              <a:gd name="connsiteY3" fmla="*/ 699715 h 731520"/>
              <a:gd name="connsiteX4" fmla="*/ 2949934 w 4150581"/>
              <a:gd name="connsiteY4" fmla="*/ 731520 h 731520"/>
              <a:gd name="connsiteX5" fmla="*/ 4150581 w 4150581"/>
              <a:gd name="connsiteY5" fmla="*/ 95416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0581" h="731520">
                <a:moveTo>
                  <a:pt x="0" y="0"/>
                </a:moveTo>
                <a:lnTo>
                  <a:pt x="1439186" y="214685"/>
                </a:lnTo>
                <a:lnTo>
                  <a:pt x="1709530" y="540690"/>
                </a:lnTo>
                <a:lnTo>
                  <a:pt x="2393343" y="699715"/>
                </a:lnTo>
                <a:lnTo>
                  <a:pt x="2949934" y="731520"/>
                </a:lnTo>
                <a:lnTo>
                  <a:pt x="4150581" y="95416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B24B013-3C44-4846-88CD-26220D5AF993}"/>
                  </a:ext>
                </a:extLst>
              </p:cNvPr>
              <p:cNvSpPr txBox="1"/>
              <p:nvPr/>
            </p:nvSpPr>
            <p:spPr>
              <a:xfrm>
                <a:off x="4963556" y="1419034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B24B013-3C44-4846-88CD-26220D5A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56" y="1419034"/>
                <a:ext cx="37459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14A5D6-7C89-4511-8A65-61BBD9AB7B0C}"/>
                  </a:ext>
                </a:extLst>
              </p:cNvPr>
              <p:cNvSpPr txBox="1"/>
              <p:nvPr/>
            </p:nvSpPr>
            <p:spPr>
              <a:xfrm>
                <a:off x="2876161" y="1981891"/>
                <a:ext cx="711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514A5D6-7C89-4511-8A65-61BBD9AB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161" y="1981891"/>
                <a:ext cx="71199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663DA1E-3895-45C3-BCCF-CFFD344FCC92}"/>
              </a:ext>
            </a:extLst>
          </p:cNvPr>
          <p:cNvCxnSpPr>
            <a:stCxn id="24" idx="6"/>
            <a:endCxn id="40" idx="2"/>
          </p:cNvCxnSpPr>
          <p:nvPr/>
        </p:nvCxnSpPr>
        <p:spPr>
          <a:xfrm>
            <a:off x="5257800" y="1866900"/>
            <a:ext cx="2839941" cy="456738"/>
          </a:xfrm>
          <a:prstGeom prst="line">
            <a:avLst/>
          </a:prstGeom>
          <a:ln w="28575">
            <a:solidFill>
              <a:srgbClr val="0000FF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C54593-1B4B-4935-A7E6-ECB3FA132D06}"/>
                  </a:ext>
                </a:extLst>
              </p:cNvPr>
              <p:cNvSpPr txBox="1"/>
              <p:nvPr/>
            </p:nvSpPr>
            <p:spPr>
              <a:xfrm>
                <a:off x="6369873" y="1693600"/>
                <a:ext cx="699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0C54593-1B4B-4935-A7E6-ECB3FA132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73" y="1693600"/>
                <a:ext cx="69916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F2E96D-9D5E-4779-BBD6-3B00F7A2DE4A}"/>
                  </a:ext>
                </a:extLst>
              </p:cNvPr>
              <p:cNvSpPr txBox="1"/>
              <p:nvPr/>
            </p:nvSpPr>
            <p:spPr>
              <a:xfrm>
                <a:off x="685800" y="4419600"/>
                <a:ext cx="713612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How to extend the path and find the next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</a:t>
                </a:r>
                <a:r>
                  <a:rPr lang="ca-ES" dirty="0"/>
                  <a:t>or </a:t>
                </a:r>
                <a:r>
                  <a:rPr lang="ca-ES" dirty="0" err="1"/>
                  <a:t>each</a:t>
                </a:r>
                <a:r>
                  <a:rPr lang="ca-ES" dirty="0"/>
                  <a:t>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calculate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a-E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is </a:t>
                </a:r>
                <a:r>
                  <a:rPr lang="ca-ES" dirty="0" err="1"/>
                  <a:t>the</a:t>
                </a:r>
                <a:r>
                  <a:rPr lang="ca-ES" dirty="0"/>
                  <a:t> cost of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path</a:t>
                </a:r>
                <a:r>
                  <a:rPr lang="ca-ES" dirty="0"/>
                  <a:t> </a:t>
                </a:r>
                <a:r>
                  <a:rPr lang="ca-ES" dirty="0" err="1"/>
                  <a:t>from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source</a:t>
                </a:r>
                <a:r>
                  <a:rPr lang="ca-E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ca-E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is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estimated</a:t>
                </a:r>
                <a:r>
                  <a:rPr lang="ca-ES" dirty="0"/>
                  <a:t> cost of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cheapest</a:t>
                </a:r>
                <a:r>
                  <a:rPr lang="ca-ES" dirty="0"/>
                  <a:t> </a:t>
                </a:r>
                <a:r>
                  <a:rPr lang="ca-ES" dirty="0" err="1"/>
                  <a:t>path</a:t>
                </a:r>
                <a:r>
                  <a:rPr lang="ca-ES" dirty="0"/>
                  <a:t> </a:t>
                </a:r>
                <a:r>
                  <a:rPr lang="ca-ES" dirty="0" err="1"/>
                  <a:t>from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a-ES" dirty="0"/>
                  <a:t> to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dirty="0" err="1"/>
                  <a:t>goal</a:t>
                </a:r>
                <a:endParaRPr lang="ca-E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S</a:t>
                </a:r>
                <a:r>
                  <a:rPr lang="ca-ES" dirty="0" err="1"/>
                  <a:t>elect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node </a:t>
                </a:r>
                <a:r>
                  <a:rPr lang="ca-ES" dirty="0" err="1"/>
                  <a:t>with</a:t>
                </a:r>
                <a:r>
                  <a:rPr lang="ca-ES" dirty="0"/>
                  <a:t> </a:t>
                </a:r>
                <a:r>
                  <a:rPr lang="ca-ES" dirty="0" err="1"/>
                  <a:t>minimum</a:t>
                </a:r>
                <a:r>
                  <a:rPr lang="ca-E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8F2E96D-9D5E-4779-BBD6-3B00F7A2D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9600"/>
                <a:ext cx="7136121" cy="2031325"/>
              </a:xfrm>
              <a:prstGeom prst="rect">
                <a:avLst/>
              </a:prstGeom>
              <a:blipFill>
                <a:blip r:embed="rId5"/>
                <a:stretch>
                  <a:fillRect l="-769" t="-1502" b="-390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3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F53B-597E-4231-9B4D-0D461004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train network</a:t>
            </a:r>
            <a:endParaRPr lang="ca-E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E677A-D8CA-4996-BF0F-8DD9436D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46CCB-7CC6-4BC5-9B9C-803B5C20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06B11-6B1E-42B6-8471-2548D3E3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341AA1-1317-4BAA-99B8-3A3590A1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775204"/>
            <a:ext cx="8115549" cy="4482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04C4F-A900-4371-ADCF-98A476BD3910}"/>
              </a:ext>
            </a:extLst>
          </p:cNvPr>
          <p:cNvSpPr txBox="1"/>
          <p:nvPr/>
        </p:nvSpPr>
        <p:spPr>
          <a:xfrm>
            <a:off x="1390650" y="5257800"/>
            <a:ext cx="635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Finding the optimum path from Washington, D.C. and Los Angeles</a:t>
            </a:r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213A82-4FBA-4D23-A243-EAD3E607D766}"/>
                  </a:ext>
                </a:extLst>
              </p:cNvPr>
              <p:cNvSpPr txBox="1"/>
              <p:nvPr/>
            </p:nvSpPr>
            <p:spPr>
              <a:xfrm>
                <a:off x="457200" y="5638800"/>
                <a:ext cx="8506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great-circle distance (the shortest possible distance on a sphere) to the target</a:t>
                </a:r>
                <a:endParaRPr lang="ca-E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213A82-4FBA-4D23-A243-EAD3E607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8800"/>
                <a:ext cx="8506944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479D56A-00B9-4EE8-A5BD-CE32F0AA2C8D}"/>
              </a:ext>
            </a:extLst>
          </p:cNvPr>
          <p:cNvSpPr txBox="1"/>
          <p:nvPr/>
        </p:nvSpPr>
        <p:spPr>
          <a:xfrm>
            <a:off x="457200" y="6138446"/>
            <a:ext cx="513236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a-ES" sz="1600" dirty="0" err="1"/>
              <a:t>Source</a:t>
            </a:r>
            <a:r>
              <a:rPr lang="ca-ES" sz="1600" dirty="0"/>
              <a:t>: </a:t>
            </a:r>
            <a:r>
              <a:rPr lang="ca-ES" sz="1600" dirty="0">
                <a:hlinkClick r:id="rId4"/>
              </a:rPr>
              <a:t>https://en.wikipedia.org/wiki/A*_search_algorithm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98458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A* algorithm for shortest paths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599"/>
                <a:ext cx="8534400" cy="5257801"/>
              </a:xfr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FF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def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r>
                  <a:rPr lang="en-GB" dirty="0" err="1">
                    <a:latin typeface="Consolas" panose="020B0609020204030204" pitchFamily="49" charset="0"/>
                  </a:rPr>
                  <a:t>Astar_search</a:t>
                </a:r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)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nsolas" panose="020B0609020204030204" pitchFamily="49" charset="0"/>
                  </a:rPr>
                  <a:t> pred: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sz="2300" dirty="0">
                    <a:latin typeface="Consolas" panose="020B0609020204030204" pitchFamily="49" charset="0"/>
                  </a:rPr>
                  <a:t>  </a:t>
                </a:r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"""Input:  Graph 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source node 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 target node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positive edge costs </a:t>
                </a:r>
                <a14:m>
                  <m:oMath xmlns:m="http://schemas.openxmlformats.org/officeDocument/2006/math">
                    <m:r>
                      <a:rPr lang="en-US" sz="23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function to estimate the cost to the target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3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Output: </a:t>
                </a:r>
                <a:r>
                  <a:rPr lang="en-GB" sz="2300" dirty="0" err="1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pred</a:t>
                </a:r>
                <a:r>
                  <a:rPr lang="en-GB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 has the predecessor in the shortest path from </a:t>
                </a:r>
                <a14:m>
                  <m:oMath xmlns:m="http://schemas.openxmlformats.org/officeDocument/2006/math">
                    <m:r>
                      <a:rPr lang="en-GB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,</a:t>
                </a:r>
                <a:b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           if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pred, no path exists from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b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sz="23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 """</a:t>
                </a:r>
                <a:br>
                  <a:rPr lang="en-US" sz="2100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  f = {} 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dictionary for the f value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if not present)</a:t>
                </a:r>
                <a:b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</a:br>
                <a:r>
                  <a:rPr lang="en-US" dirty="0">
                    <a:latin typeface="Consolas" panose="020B0609020204030204" pitchFamily="49" charset="0"/>
                  </a:rPr>
                  <a:t>  g = {}  </a:t>
                </a:r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dictionary for the g value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if not present)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</a:t>
                </a:r>
                <a:r>
                  <a:rPr lang="en-GB" dirty="0" err="1">
                    <a:latin typeface="Consolas" panose="020B0609020204030204" pitchFamily="49" charset="0"/>
                  </a:rPr>
                  <a:t>pred</a:t>
                </a:r>
                <a:r>
                  <a:rPr lang="en-GB" dirty="0">
                    <a:latin typeface="Consolas" panose="020B0609020204030204" pitchFamily="49" charset="0"/>
                  </a:rPr>
                  <a:t> = {}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dictionary of predecessors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g[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0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f[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	  Q = {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}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open nodes: priority queue sorted by f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while not </a:t>
                </a:r>
                <a:r>
                  <a:rPr lang="en-GB" dirty="0" err="1">
                    <a:latin typeface="Consolas" panose="020B0609020204030204" pitchFamily="49" charset="0"/>
                  </a:rPr>
                  <a:t>Q.empty</a:t>
                </a:r>
                <a:r>
                  <a:rPr lang="en-GB" dirty="0">
                    <a:latin typeface="Consolas" panose="020B0609020204030204" pitchFamily="49" charset="0"/>
                  </a:rPr>
                  <a:t>():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= </a:t>
                </a:r>
                <a:r>
                  <a:rPr lang="en-GB" dirty="0" err="1">
                    <a:latin typeface="Consolas" panose="020B0609020204030204" pitchFamily="49" charset="0"/>
                  </a:rPr>
                  <a:t>Q.deletemin</a:t>
                </a:r>
                <a:r>
                  <a:rPr lang="en-GB" dirty="0">
                    <a:latin typeface="Consolas" panose="020B0609020204030204" pitchFamily="49" charset="0"/>
                  </a:rPr>
                  <a:t>()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get open node with min cost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==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return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: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</a:t>
                </a:r>
                <a:r>
                  <a:rPr lang="en-GB" dirty="0" err="1">
                    <a:latin typeface="Consolas" panose="020B0609020204030204" pitchFamily="49" charset="0"/>
                  </a:rPr>
                  <a:t>gv</a:t>
                </a:r>
                <a:r>
                  <a:rPr lang="en-GB" dirty="0">
                    <a:latin typeface="Consolas" panose="020B0609020204030204" pitchFamily="49" charset="0"/>
                  </a:rPr>
                  <a:t> = g[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</a:t>
                </a:r>
                <a:r>
                  <a:rPr lang="en-GB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r>
                  <a:rPr lang="en-GB" dirty="0" err="1">
                    <a:latin typeface="Consolas" panose="020B0609020204030204" pitchFamily="49" charset="0"/>
                  </a:rPr>
                  <a:t>gv</a:t>
                </a:r>
                <a:r>
                  <a:rPr lang="en-GB" dirty="0">
                    <a:latin typeface="Consolas" panose="020B0609020204030204" pitchFamily="49" charset="0"/>
                  </a:rPr>
                  <a:t> &lt; g[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]: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g[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]=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 g</a:t>
                </a:r>
                <a:br>
                  <a:rPr lang="en-GB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g[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:r>
                  <a:rPr lang="en-GB" dirty="0" err="1">
                    <a:latin typeface="Consolas" panose="020B0609020204030204" pitchFamily="49" charset="0"/>
                  </a:rPr>
                  <a:t>gv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f[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:r>
                  <a:rPr lang="en-GB" dirty="0" err="1">
                    <a:latin typeface="Consolas" panose="020B0609020204030204" pitchFamily="49" charset="0"/>
                  </a:rPr>
                  <a:t>gv</a:t>
                </a:r>
                <a:r>
                  <a:rPr lang="en-GB" dirty="0">
                    <a:latin typeface="Consolas" panose="020B0609020204030204" pitchFamily="49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)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</a:t>
                </a:r>
                <a:r>
                  <a:rPr lang="en-GB" dirty="0" err="1">
                    <a:latin typeface="Consolas" panose="020B0609020204030204" pitchFamily="49" charset="0"/>
                  </a:rPr>
                  <a:t>pred</a:t>
                </a:r>
                <a:r>
                  <a:rPr lang="en-GB" dirty="0">
                    <a:latin typeface="Consolas" panose="020B0609020204030204" pitchFamily="49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] 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 </a:t>
                </a:r>
                <a:br>
                  <a:rPr lang="en-GB" dirty="0">
                    <a:latin typeface="Consolas" panose="020B0609020204030204" pitchFamily="49" charset="0"/>
                  </a:rPr>
                </a:br>
                <a:r>
                  <a:rPr lang="en-GB" dirty="0">
                    <a:latin typeface="Consolas" panose="020B0609020204030204" pitchFamily="49" charset="0"/>
                  </a:rPr>
                  <a:t>        </a:t>
                </a:r>
                <a:r>
                  <a:rPr lang="en-GB" dirty="0" err="1">
                    <a:latin typeface="Consolas" panose="020B0609020204030204" pitchFamily="49" charset="0"/>
                  </a:rPr>
                  <a:t>Q.add</a:t>
                </a:r>
                <a:r>
                  <a:rPr lang="en-GB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>
                    <a:latin typeface="Consolas" panose="020B0609020204030204" pitchFamily="49" charset="0"/>
                  </a:rPr>
                  <a:t>)  </a:t>
                </a:r>
                <a:r>
                  <a:rPr lang="en-GB" dirty="0">
                    <a:solidFill>
                      <a:srgbClr val="C00000"/>
                    </a:solidFill>
                    <a:latin typeface="Consolas" panose="020B0609020204030204" pitchFamily="49" charset="0"/>
                  </a:rPr>
                  <a:t># new open node (or update if already in Q)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599"/>
                <a:ext cx="8534400" cy="5257801"/>
              </a:xfrm>
              <a:blipFill>
                <a:blip r:embed="rId2"/>
                <a:stretch>
                  <a:fillRect l="-357" t="-1040" b="-46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Graphs: Shortest paths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F31AB-D8EF-4899-94D4-C3B20BB65FEF}"/>
              </a:ext>
            </a:extLst>
          </p:cNvPr>
          <p:cNvGrpSpPr/>
          <p:nvPr/>
        </p:nvGrpSpPr>
        <p:grpSpPr>
          <a:xfrm>
            <a:off x="4724400" y="4435092"/>
            <a:ext cx="3810000" cy="517908"/>
            <a:chOff x="4648200" y="4343400"/>
            <a:chExt cx="3810000" cy="517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F9311D4-0C1D-4249-A9E2-A1E2DF22F58A}"/>
                    </a:ext>
                  </a:extLst>
                </p:cNvPr>
                <p:cNvSpPr/>
                <p:nvPr/>
              </p:nvSpPr>
              <p:spPr>
                <a:xfrm>
                  <a:off x="4648200" y="4556508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F9311D4-0C1D-4249-A9E2-A1E2DF22F5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4556508"/>
                  <a:ext cx="304800" cy="3048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1B80C1B-A93A-444A-9D7A-1CE2CA260B2E}"/>
                    </a:ext>
                  </a:extLst>
                </p:cNvPr>
                <p:cNvSpPr/>
                <p:nvPr/>
              </p:nvSpPr>
              <p:spPr>
                <a:xfrm>
                  <a:off x="6096000" y="4556508"/>
                  <a:ext cx="304800" cy="304800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1B80C1B-A93A-444A-9D7A-1CE2CA260B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556508"/>
                  <a:ext cx="304800" cy="3048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BBA8A30-0281-462C-A6E9-A0280CBB3155}"/>
                    </a:ext>
                  </a:extLst>
                </p:cNvPr>
                <p:cNvSpPr/>
                <p:nvPr/>
              </p:nvSpPr>
              <p:spPr>
                <a:xfrm>
                  <a:off x="8153400" y="4556508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BBA8A30-0281-462C-A6E9-A0280CBB31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556508"/>
                  <a:ext cx="304800" cy="3048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DF54F4E-7361-4458-BA36-CD52547AA6A4}"/>
                    </a:ext>
                  </a:extLst>
                </p:cNvPr>
                <p:cNvSpPr/>
                <p:nvPr/>
              </p:nvSpPr>
              <p:spPr>
                <a:xfrm>
                  <a:off x="6934200" y="4556508"/>
                  <a:ext cx="304800" cy="304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ca-E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DF54F4E-7361-4458-BA36-CD52547AA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556508"/>
                  <a:ext cx="304800" cy="3048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3086BC3-C5FA-4EEC-9814-01AFD884A135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6400800" y="4708908"/>
              <a:ext cx="533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290408D-5B46-406C-9039-8319BB48BB0C}"/>
                    </a:ext>
                  </a:extLst>
                </p:cNvPr>
                <p:cNvSpPr txBox="1"/>
                <p:nvPr/>
              </p:nvSpPr>
              <p:spPr>
                <a:xfrm>
                  <a:off x="6279214" y="4343400"/>
                  <a:ext cx="8184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ca-E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290408D-5B46-406C-9039-8319BB48B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214" y="4343400"/>
                  <a:ext cx="818494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51DC003-64D5-491E-A74B-1D3214048645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4953000" y="4708908"/>
              <a:ext cx="1143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F3CA0D-4DFF-4E6F-82FA-CCD98DBCC477}"/>
                    </a:ext>
                  </a:extLst>
                </p:cNvPr>
                <p:cNvSpPr txBox="1"/>
                <p:nvPr/>
              </p:nvSpPr>
              <p:spPr>
                <a:xfrm>
                  <a:off x="5255681" y="4354189"/>
                  <a:ext cx="573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g[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ca-ES" dirty="0"/>
                    <a:t>]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F3CA0D-4DFF-4E6F-82FA-CCD98DBCC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681" y="4354189"/>
                  <a:ext cx="57361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574" t="-8197" r="-9574" b="-24590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59D46FE-B58C-475B-993C-958BB101681F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>
            <a:xfrm>
              <a:off x="7239000" y="4708908"/>
              <a:ext cx="914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21AA46C-BFD6-402D-BBE7-4A386560161E}"/>
                    </a:ext>
                  </a:extLst>
                </p:cNvPr>
                <p:cNvSpPr txBox="1"/>
                <p:nvPr/>
              </p:nvSpPr>
              <p:spPr>
                <a:xfrm>
                  <a:off x="7372050" y="4354189"/>
                  <a:ext cx="589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ca-ES" dirty="0"/>
                    <a:t>(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ca-ES" dirty="0"/>
                    <a:t>)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21AA46C-BFD6-402D-BBE7-4A3865601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050" y="4354189"/>
                  <a:ext cx="589713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r="-7216" b="-24590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343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133600" y="42672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{A(11)}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7EAD0E1-D345-4108-A65B-0AEBAEA57E16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5757A-A67A-41F4-9342-F9C60A4EDD11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194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Running A*: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Graphs: A* search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8DCF16-A4E6-4B73-9DDB-FF7CFB67302B}"/>
              </a:ext>
            </a:extLst>
          </p:cNvPr>
          <p:cNvSpPr/>
          <p:nvPr/>
        </p:nvSpPr>
        <p:spPr>
          <a:xfrm>
            <a:off x="15240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91623A7-4BD5-4180-AFDD-8033A01B736A}"/>
              </a:ext>
            </a:extLst>
          </p:cNvPr>
          <p:cNvSpPr/>
          <p:nvPr/>
        </p:nvSpPr>
        <p:spPr>
          <a:xfrm>
            <a:off x="7315200" y="21459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F51834-DA34-4533-BAE2-1FABE97455E2}"/>
              </a:ext>
            </a:extLst>
          </p:cNvPr>
          <p:cNvSpPr/>
          <p:nvPr/>
        </p:nvSpPr>
        <p:spPr>
          <a:xfrm>
            <a:off x="28194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12BBDC0-2B2F-4453-A9BC-0C62B2515CDE}"/>
              </a:ext>
            </a:extLst>
          </p:cNvPr>
          <p:cNvSpPr/>
          <p:nvPr/>
        </p:nvSpPr>
        <p:spPr>
          <a:xfrm>
            <a:off x="44196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4A9B297-93E9-461C-9783-B82FE1E97611}"/>
              </a:ext>
            </a:extLst>
          </p:cNvPr>
          <p:cNvSpPr/>
          <p:nvPr/>
        </p:nvSpPr>
        <p:spPr>
          <a:xfrm>
            <a:off x="6019800" y="12315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A6B75-EBB7-4910-A58B-60FBB368BB48}"/>
              </a:ext>
            </a:extLst>
          </p:cNvPr>
          <p:cNvSpPr/>
          <p:nvPr/>
        </p:nvSpPr>
        <p:spPr>
          <a:xfrm>
            <a:off x="2819400" y="3060361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425D4C-DF70-4100-9880-5344FB5E07DB}"/>
              </a:ext>
            </a:extLst>
          </p:cNvPr>
          <p:cNvSpPr/>
          <p:nvPr/>
        </p:nvSpPr>
        <p:spPr>
          <a:xfrm>
            <a:off x="44196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F0D650A-90D3-4DFE-B277-80CBF22E499C}"/>
              </a:ext>
            </a:extLst>
          </p:cNvPr>
          <p:cNvSpPr/>
          <p:nvPr/>
        </p:nvSpPr>
        <p:spPr>
          <a:xfrm>
            <a:off x="6019800" y="3060361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D245E2-5656-47FD-8C9F-10C9B9590774}"/>
              </a:ext>
            </a:extLst>
          </p:cNvPr>
          <p:cNvCxnSpPr>
            <a:cxnSpLocks/>
            <a:stCxn id="14" idx="7"/>
            <a:endCxn id="63" idx="2"/>
          </p:cNvCxnSpPr>
          <p:nvPr/>
        </p:nvCxnSpPr>
        <p:spPr>
          <a:xfrm flipV="1">
            <a:off x="1784163" y="1383961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326F332-65CB-446F-BF70-59A60C5425EE}"/>
              </a:ext>
            </a:extLst>
          </p:cNvPr>
          <p:cNvCxnSpPr>
            <a:cxnSpLocks/>
            <a:stCxn id="63" idx="6"/>
            <a:endCxn id="64" idx="2"/>
          </p:cNvCxnSpPr>
          <p:nvPr/>
        </p:nvCxnSpPr>
        <p:spPr>
          <a:xfrm>
            <a:off x="31242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3704985-A8C9-4159-AAFF-ECA208FEFADD}"/>
              </a:ext>
            </a:extLst>
          </p:cNvPr>
          <p:cNvCxnSpPr>
            <a:cxnSpLocks/>
            <a:stCxn id="64" idx="6"/>
            <a:endCxn id="66" idx="2"/>
          </p:cNvCxnSpPr>
          <p:nvPr/>
        </p:nvCxnSpPr>
        <p:spPr>
          <a:xfrm>
            <a:off x="4724400" y="13839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B3FAB98-CFEC-4661-9B16-9CD6C4C8A6B0}"/>
              </a:ext>
            </a:extLst>
          </p:cNvPr>
          <p:cNvCxnSpPr>
            <a:cxnSpLocks/>
            <a:stCxn id="66" idx="6"/>
            <a:endCxn id="62" idx="1"/>
          </p:cNvCxnSpPr>
          <p:nvPr/>
        </p:nvCxnSpPr>
        <p:spPr>
          <a:xfrm>
            <a:off x="6324600" y="1383961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3AF96CA-EA5B-4E05-9D89-F75E1350D762}"/>
              </a:ext>
            </a:extLst>
          </p:cNvPr>
          <p:cNvCxnSpPr>
            <a:cxnSpLocks/>
            <a:stCxn id="14" idx="5"/>
            <a:endCxn id="68" idx="2"/>
          </p:cNvCxnSpPr>
          <p:nvPr/>
        </p:nvCxnSpPr>
        <p:spPr>
          <a:xfrm>
            <a:off x="1784163" y="2406124"/>
            <a:ext cx="1035237" cy="80663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0E4BE1F-83C7-4826-B624-8DB549174BF4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31242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2FEF76-89B6-4701-8B9A-4FB46D8D1F1B}"/>
              </a:ext>
            </a:extLst>
          </p:cNvPr>
          <p:cNvCxnSpPr>
            <a:cxnSpLocks/>
            <a:stCxn id="69" idx="6"/>
            <a:endCxn id="70" idx="2"/>
          </p:cNvCxnSpPr>
          <p:nvPr/>
        </p:nvCxnSpPr>
        <p:spPr>
          <a:xfrm>
            <a:off x="4724400" y="3212761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A7BC097-73FF-41B6-BD20-D0F0E679E3A0}"/>
              </a:ext>
            </a:extLst>
          </p:cNvPr>
          <p:cNvCxnSpPr>
            <a:cxnSpLocks/>
            <a:stCxn id="70" idx="6"/>
            <a:endCxn id="62" idx="3"/>
          </p:cNvCxnSpPr>
          <p:nvPr/>
        </p:nvCxnSpPr>
        <p:spPr>
          <a:xfrm flipV="1">
            <a:off x="6324600" y="2406124"/>
            <a:ext cx="1035237" cy="8066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74F869C-4AEB-4C41-B15C-A58557A1F936}"/>
              </a:ext>
            </a:extLst>
          </p:cNvPr>
          <p:cNvCxnSpPr>
            <a:cxnSpLocks/>
            <a:stCxn id="68" idx="7"/>
            <a:endCxn id="64" idx="3"/>
          </p:cNvCxnSpPr>
          <p:nvPr/>
        </p:nvCxnSpPr>
        <p:spPr>
          <a:xfrm flipV="1">
            <a:off x="3079563" y="1491724"/>
            <a:ext cx="1384674" cy="1613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F36BF39-8D2B-47D7-9C50-3772C65C1A71}"/>
              </a:ext>
            </a:extLst>
          </p:cNvPr>
          <p:cNvSpPr txBox="1"/>
          <p:nvPr/>
        </p:nvSpPr>
        <p:spPr>
          <a:xfrm>
            <a:off x="2010454" y="14999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70A195B-AE17-4A69-B983-6951158D0BFB}"/>
              </a:ext>
            </a:extLst>
          </p:cNvPr>
          <p:cNvSpPr txBox="1"/>
          <p:nvPr/>
        </p:nvSpPr>
        <p:spPr>
          <a:xfrm>
            <a:off x="2020857" y="2737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a-E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87EF239-4D22-4AFC-8C03-79859A5104F1}"/>
              </a:ext>
            </a:extLst>
          </p:cNvPr>
          <p:cNvSpPr txBox="1"/>
          <p:nvPr/>
        </p:nvSpPr>
        <p:spPr>
          <a:xfrm>
            <a:off x="3533835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430CCB4-0EA0-4C6C-AC12-98F509C6437E}"/>
              </a:ext>
            </a:extLst>
          </p:cNvPr>
          <p:cNvSpPr txBox="1"/>
          <p:nvPr/>
        </p:nvSpPr>
        <p:spPr>
          <a:xfrm>
            <a:off x="5221257" y="1042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D76DB1-0A6D-4921-B797-59E328DDA5B3}"/>
              </a:ext>
            </a:extLst>
          </p:cNvPr>
          <p:cNvSpPr txBox="1"/>
          <p:nvPr/>
        </p:nvSpPr>
        <p:spPr>
          <a:xfrm>
            <a:off x="6821457" y="1491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73ECA08-E0C3-4552-A79A-A02E8FE3695C}"/>
              </a:ext>
            </a:extLst>
          </p:cNvPr>
          <p:cNvSpPr txBox="1"/>
          <p:nvPr/>
        </p:nvSpPr>
        <p:spPr>
          <a:xfrm>
            <a:off x="6821457" y="27056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C68376-74CF-46B2-8DAF-A3148A4903A3}"/>
              </a:ext>
            </a:extLst>
          </p:cNvPr>
          <p:cNvSpPr txBox="1"/>
          <p:nvPr/>
        </p:nvSpPr>
        <p:spPr>
          <a:xfrm>
            <a:off x="5221257" y="318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a-E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014C2A-7DA9-4D5D-96E0-E9C5B8DA6E41}"/>
              </a:ext>
            </a:extLst>
          </p:cNvPr>
          <p:cNvSpPr txBox="1"/>
          <p:nvPr/>
        </p:nvSpPr>
        <p:spPr>
          <a:xfrm>
            <a:off x="3680874" y="316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a-E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5ED878-0B9A-4D5B-B061-75D0C513948F}"/>
              </a:ext>
            </a:extLst>
          </p:cNvPr>
          <p:cNvSpPr txBox="1"/>
          <p:nvPr/>
        </p:nvSpPr>
        <p:spPr>
          <a:xfrm>
            <a:off x="3770857" y="218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a-E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C7963E-EA86-4EE2-82F4-DC34072E7CFE}"/>
              </a:ext>
            </a:extLst>
          </p:cNvPr>
          <p:cNvSpPr txBox="1"/>
          <p:nvPr/>
        </p:nvSpPr>
        <p:spPr>
          <a:xfrm>
            <a:off x="28225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4E13D7-75AD-4608-9BEE-8E8264C4C104}"/>
              </a:ext>
            </a:extLst>
          </p:cNvPr>
          <p:cNvSpPr txBox="1"/>
          <p:nvPr/>
        </p:nvSpPr>
        <p:spPr>
          <a:xfrm>
            <a:off x="44227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DD104A-BCA1-4005-A6E2-5EDC5935A8A6}"/>
              </a:ext>
            </a:extLst>
          </p:cNvPr>
          <p:cNvSpPr txBox="1"/>
          <p:nvPr/>
        </p:nvSpPr>
        <p:spPr>
          <a:xfrm>
            <a:off x="6022914" y="914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14B287-210D-4BD2-B853-5706E8C153F5}"/>
              </a:ext>
            </a:extLst>
          </p:cNvPr>
          <p:cNvSpPr txBox="1"/>
          <p:nvPr/>
        </p:nvSpPr>
        <p:spPr>
          <a:xfrm>
            <a:off x="2822514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F39386-784F-4D65-BD9B-08973CECE5F0}"/>
              </a:ext>
            </a:extLst>
          </p:cNvPr>
          <p:cNvSpPr txBox="1"/>
          <p:nvPr/>
        </p:nvSpPr>
        <p:spPr>
          <a:xfrm>
            <a:off x="44196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2D055-1160-4198-8A0A-86C3FDF35F86}"/>
              </a:ext>
            </a:extLst>
          </p:cNvPr>
          <p:cNvSpPr txBox="1"/>
          <p:nvPr/>
        </p:nvSpPr>
        <p:spPr>
          <a:xfrm>
            <a:off x="6019800" y="2760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615039-66CB-4486-8A7F-D17D8D0FB383}"/>
              </a:ext>
            </a:extLst>
          </p:cNvPr>
          <p:cNvSpPr txBox="1"/>
          <p:nvPr/>
        </p:nvSpPr>
        <p:spPr>
          <a:xfrm>
            <a:off x="1447800" y="18411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11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BAD35C-1D7D-4BA1-98EB-66549CBE0C73}"/>
              </a:ext>
            </a:extLst>
          </p:cNvPr>
          <p:cNvSpPr txBox="1"/>
          <p:nvPr/>
        </p:nvSpPr>
        <p:spPr>
          <a:xfrm>
            <a:off x="7318314" y="1836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  <a:endParaRPr lang="ca-E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/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ca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CB2A842-A274-48F2-9C46-B70202EA8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1" y="1467595"/>
                <a:ext cx="3697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6A06CF4-4B40-4A7C-A4D5-BA5921F012E5}"/>
              </a:ext>
            </a:extLst>
          </p:cNvPr>
          <p:cNvCxnSpPr>
            <a:cxnSpLocks/>
          </p:cNvCxnSpPr>
          <p:nvPr/>
        </p:nvCxnSpPr>
        <p:spPr>
          <a:xfrm>
            <a:off x="962108" y="1677957"/>
            <a:ext cx="539185" cy="31839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AF6796-A6C8-4C84-A4EC-6D16E2A221CE}"/>
              </a:ext>
            </a:extLst>
          </p:cNvPr>
          <p:cNvSpPr txBox="1"/>
          <p:nvPr/>
        </p:nvSpPr>
        <p:spPr>
          <a:xfrm>
            <a:off x="2057400" y="4267200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 = {E(11), B(12)}</a:t>
            </a:r>
            <a:endParaRPr lang="ca-E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92FBB-2668-48AE-BAE1-12911F3607F6}"/>
              </a:ext>
            </a:extLst>
          </p:cNvPr>
          <p:cNvSpPr txBox="1"/>
          <p:nvPr/>
        </p:nvSpPr>
        <p:spPr>
          <a:xfrm>
            <a:off x="1525557" y="23967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  <a:endParaRPr lang="ca-E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/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ca-E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337208-FB98-4E6D-935D-46B7D175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8" y="2621335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D5A5725-72CC-4FE7-A278-B676145E406C}"/>
              </a:ext>
            </a:extLst>
          </p:cNvPr>
          <p:cNvCxnSpPr>
            <a:cxnSpLocks/>
          </p:cNvCxnSpPr>
          <p:nvPr/>
        </p:nvCxnSpPr>
        <p:spPr>
          <a:xfrm flipV="1">
            <a:off x="937981" y="2593725"/>
            <a:ext cx="636673" cy="222704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12A750-DB8D-4431-9EC4-F81A3EF41832}"/>
              </a:ext>
            </a:extLst>
          </p:cNvPr>
          <p:cNvSpPr txBox="1"/>
          <p:nvPr/>
        </p:nvSpPr>
        <p:spPr>
          <a:xfrm>
            <a:off x="2822514" y="150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6F88F-8AE4-4314-952D-F8BE7B96F2E4}"/>
              </a:ext>
            </a:extLst>
          </p:cNvPr>
          <p:cNvSpPr txBox="1"/>
          <p:nvPr/>
        </p:nvSpPr>
        <p:spPr>
          <a:xfrm>
            <a:off x="2822514" y="3332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  <a:endParaRPr lang="ca-ES" b="1" dirty="0">
              <a:solidFill>
                <a:srgbClr val="0000FF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0E66CA-2A19-4646-8E8B-974A1521DCC2}"/>
              </a:ext>
            </a:extLst>
          </p:cNvPr>
          <p:cNvSpPr/>
          <p:nvPr/>
        </p:nvSpPr>
        <p:spPr>
          <a:xfrm>
            <a:off x="7162800" y="3429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ED57F7-3511-4330-AAAC-FC5ED21F7B15}"/>
              </a:ext>
            </a:extLst>
          </p:cNvPr>
          <p:cNvSpPr txBox="1"/>
          <p:nvPr/>
        </p:nvSpPr>
        <p:spPr>
          <a:xfrm>
            <a:off x="7460376" y="34093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39A0CE-B8AF-4FD2-B616-98E279425D79}"/>
              </a:ext>
            </a:extLst>
          </p:cNvPr>
          <p:cNvSpPr/>
          <p:nvPr/>
        </p:nvSpPr>
        <p:spPr>
          <a:xfrm>
            <a:off x="7696200" y="4038600"/>
            <a:ext cx="304800" cy="304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5E7AE45-9C94-4CB7-8A07-2A474D2B4B49}"/>
              </a:ext>
            </a:extLst>
          </p:cNvPr>
          <p:cNvSpPr/>
          <p:nvPr/>
        </p:nvSpPr>
        <p:spPr>
          <a:xfrm>
            <a:off x="6629400" y="4038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C008-3862-4BBD-A61E-B06EF5CB25DE}"/>
              </a:ext>
            </a:extLst>
          </p:cNvPr>
          <p:cNvCxnSpPr>
            <a:cxnSpLocks/>
            <a:stCxn id="48" idx="5"/>
            <a:endCxn id="50" idx="0"/>
          </p:cNvCxnSpPr>
          <p:nvPr/>
        </p:nvCxnSpPr>
        <p:spPr>
          <a:xfrm>
            <a:off x="7422963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46A4AE-3A08-4029-A611-BAD05D4BE240}"/>
              </a:ext>
            </a:extLst>
          </p:cNvPr>
          <p:cNvCxnSpPr>
            <a:cxnSpLocks/>
            <a:stCxn id="48" idx="3"/>
            <a:endCxn id="51" idx="0"/>
          </p:cNvCxnSpPr>
          <p:nvPr/>
        </p:nvCxnSpPr>
        <p:spPr>
          <a:xfrm flipH="1">
            <a:off x="6781800" y="3689163"/>
            <a:ext cx="425637" cy="3494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ADDB0EBE-C846-4F63-8FE8-B38D3ECB9891}"/>
              </a:ext>
            </a:extLst>
          </p:cNvPr>
          <p:cNvSpPr txBox="1"/>
          <p:nvPr/>
        </p:nvSpPr>
        <p:spPr>
          <a:xfrm>
            <a:off x="6248400" y="401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endParaRPr lang="ca-E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983F48-2DB1-4578-AEE7-5ED565EF2ECE}"/>
              </a:ext>
            </a:extLst>
          </p:cNvPr>
          <p:cNvSpPr txBox="1"/>
          <p:nvPr/>
        </p:nvSpPr>
        <p:spPr>
          <a:xfrm>
            <a:off x="7963296" y="401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0008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13226</TotalTime>
  <Words>2387</Words>
  <Application>Microsoft Office PowerPoint</Application>
  <PresentationFormat>On-screen Show (4:3)</PresentationFormat>
  <Paragraphs>631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Courier New</vt:lpstr>
      <vt:lpstr>Office Theme</vt:lpstr>
      <vt:lpstr>Graphs: A* search</vt:lpstr>
      <vt:lpstr>Shortest path between two nodes</vt:lpstr>
      <vt:lpstr>A* search algorithm</vt:lpstr>
      <vt:lpstr>A* search: heuristic guidance</vt:lpstr>
      <vt:lpstr>A* search: intuition</vt:lpstr>
      <vt:lpstr>Example: train network</vt:lpstr>
      <vt:lpstr>A* algorithm for shortest paths</vt:lpstr>
      <vt:lpstr>Running A*: example</vt:lpstr>
      <vt:lpstr>Running A*: example</vt:lpstr>
      <vt:lpstr>Running A*: example</vt:lpstr>
      <vt:lpstr>Running A*: example</vt:lpstr>
      <vt:lpstr>Running A*: example</vt:lpstr>
      <vt:lpstr>Running A*: example</vt:lpstr>
      <vt:lpstr>Avoiding obstacles</vt:lpstr>
      <vt:lpstr>The heuristic function: h(x)</vt:lpstr>
      <vt:lpstr>Admissibility</vt:lpstr>
      <vt:lpstr>Admissibility</vt:lpstr>
      <vt:lpstr>Consistency</vt:lpstr>
      <vt:lpstr>Consistency</vt:lpstr>
      <vt:lpstr>Example</vt:lpstr>
      <vt:lpstr>Example</vt:lpstr>
      <vt:lpstr>Example</vt:lpstr>
      <vt:lpstr>Complexity</vt:lpstr>
      <vt:lpstr>Complexity</vt:lpstr>
      <vt:lpstr>EXERCISES</vt:lpstr>
      <vt:lpstr>Shortest path</vt:lpstr>
      <vt:lpstr>8-puzzle problem</vt:lpstr>
      <vt:lpstr>Pancake sorting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1860</cp:revision>
  <dcterms:created xsi:type="dcterms:W3CDTF">2006-08-16T00:00:00Z</dcterms:created>
  <dcterms:modified xsi:type="dcterms:W3CDTF">2024-04-22T05:18:19Z</dcterms:modified>
</cp:coreProperties>
</file>