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607" r:id="rId2"/>
    <p:sldId id="749" r:id="rId3"/>
    <p:sldId id="739" r:id="rId4"/>
    <p:sldId id="734" r:id="rId5"/>
    <p:sldId id="735" r:id="rId6"/>
    <p:sldId id="762" r:id="rId7"/>
    <p:sldId id="761" r:id="rId8"/>
    <p:sldId id="711" r:id="rId9"/>
    <p:sldId id="713" r:id="rId10"/>
    <p:sldId id="714" r:id="rId11"/>
    <p:sldId id="715" r:id="rId12"/>
    <p:sldId id="716" r:id="rId13"/>
    <p:sldId id="767" r:id="rId14"/>
    <p:sldId id="770" r:id="rId15"/>
    <p:sldId id="768" r:id="rId16"/>
    <p:sldId id="717" r:id="rId17"/>
    <p:sldId id="763" r:id="rId18"/>
    <p:sldId id="764" r:id="rId19"/>
    <p:sldId id="765" r:id="rId20"/>
    <p:sldId id="741" r:id="rId21"/>
    <p:sldId id="659" r:id="rId22"/>
    <p:sldId id="709" r:id="rId23"/>
    <p:sldId id="710" r:id="rId24"/>
    <p:sldId id="719" r:id="rId25"/>
    <p:sldId id="750" r:id="rId26"/>
    <p:sldId id="720" r:id="rId27"/>
    <p:sldId id="759" r:id="rId28"/>
    <p:sldId id="721" r:id="rId29"/>
    <p:sldId id="722" r:id="rId30"/>
    <p:sldId id="743" r:id="rId31"/>
    <p:sldId id="724" r:id="rId32"/>
    <p:sldId id="725" r:id="rId33"/>
    <p:sldId id="726" r:id="rId34"/>
    <p:sldId id="727" r:id="rId35"/>
    <p:sldId id="728" r:id="rId36"/>
    <p:sldId id="730" r:id="rId37"/>
    <p:sldId id="771" r:id="rId38"/>
    <p:sldId id="733" r:id="rId39"/>
    <p:sldId id="772" r:id="rId40"/>
    <p:sldId id="760" r:id="rId41"/>
    <p:sldId id="751" r:id="rId42"/>
    <p:sldId id="731" r:id="rId43"/>
    <p:sldId id="732" r:id="rId44"/>
    <p:sldId id="752" r:id="rId45"/>
    <p:sldId id="753" r:id="rId46"/>
    <p:sldId id="754" r:id="rId47"/>
    <p:sldId id="755" r:id="rId48"/>
    <p:sldId id="766" r:id="rId49"/>
    <p:sldId id="756" r:id="rId50"/>
    <p:sldId id="758" r:id="rId5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26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0000"/>
    <a:srgbClr val="C6D9F1"/>
    <a:srgbClr val="99FFCC"/>
    <a:srgbClr val="66FF66"/>
    <a:srgbClr val="FFFF00"/>
    <a:srgbClr val="DBEEF4"/>
    <a:srgbClr val="FF99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6" autoAdjust="0"/>
    <p:restoredTop sz="94676" autoAdjust="0"/>
  </p:normalViewPr>
  <p:slideViewPr>
    <p:cSldViewPr>
      <p:cViewPr varScale="1">
        <p:scale>
          <a:sx n="120" d="100"/>
          <a:sy n="120" d="100"/>
        </p:scale>
        <p:origin x="1020" y="138"/>
      </p:cViewPr>
      <p:guideLst>
        <p:guide orient="horz" pos="3936"/>
        <p:guide pos="26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9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427" y="0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A9C85-7208-4140-9A1B-482E74B6EC70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72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427" y="9120172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50C07-3E7E-4F0E-9FCA-027EE472E1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EAA3D3F-CA47-4B9D-B6BA-678D85410C0A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ADACB01-8BF2-4713-B06A-211A8CE39F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5C9D8F-313B-4C0E-A642-9DB8A7C73743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40188" cy="4678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7620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7800"/>
            <a:ext cx="4041775" cy="4678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defTabSz="914400">
              <a:buNone/>
              <a:tabLst>
                <a:tab pos="0" algn="l"/>
              </a:tabLst>
              <a:defRPr sz="2400" b="1" baseline="0">
                <a:latin typeface="Courier New" pitchFamily="49" charset="0"/>
                <a:cs typeface="Courier New" pitchFamily="49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Insert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3276600"/>
            <a:ext cx="8229600" cy="3124200"/>
          </a:xfrm>
        </p:spPr>
        <p:txBody>
          <a:bodyPr>
            <a:normAutofit/>
          </a:bodyPr>
          <a:lstStyle>
            <a:lvl1pPr marL="0" indent="0" defTabSz="914400">
              <a:buNone/>
              <a:tabLst>
                <a:tab pos="0" algn="l"/>
              </a:tabLst>
              <a:defRPr sz="2400" b="1" baseline="0">
                <a:latin typeface="Courier New" pitchFamily="49" charset="0"/>
                <a:cs typeface="Courier New" pitchFamily="49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Insert code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Iterating over data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Dept. CS, UPC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1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7566" y="1066800"/>
            <a:ext cx="8382000" cy="2514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i="1" dirty="0">
                <a:solidFill>
                  <a:srgbClr val="0000FF"/>
                </a:solidFill>
              </a:rPr>
              <a:t>Iterating over data</a:t>
            </a:r>
            <a:br>
              <a:rPr lang="en-GB" i="1" dirty="0">
                <a:solidFill>
                  <a:srgbClr val="0000FF"/>
                </a:solidFill>
              </a:rPr>
            </a:br>
            <a:r>
              <a:rPr lang="en-GB" i="1" dirty="0">
                <a:solidFill>
                  <a:srgbClr val="0000FF"/>
                </a:solidFill>
              </a:rPr>
              <a:t>with Python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447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</a:rPr>
              <a:t>Jordi Cortadella and Jordi Petit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</a:rPr>
              <a:t>Department of Computer Science</a:t>
            </a:r>
          </a:p>
        </p:txBody>
      </p:sp>
      <p:pic>
        <p:nvPicPr>
          <p:cNvPr id="1026" name="Picture 2" descr="Logo UPC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5" y="3429000"/>
            <a:ext cx="104775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F4081-400B-46A8-8A08-70283E63B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Generators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BFD6FC8-EC82-4048-9E3D-512454252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2590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mechanism to avoid storage of large amounts of data.</a:t>
            </a:r>
          </a:p>
          <a:p>
            <a:endParaRPr lang="en-US" dirty="0"/>
          </a:p>
          <a:p>
            <a:r>
              <a:rPr lang="en-US" dirty="0"/>
              <a:t>Generators are lazy iterators that do not store the whole data structures in memory.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F19FA-F60A-44AE-B123-88319C80E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53F4B-D246-439C-854E-F4CA46C2B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BF51B-E704-475B-9861-737FBA786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10</a:t>
            </a:fld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70FC2E3-CB80-4F89-A00F-39BAF5537B9B}"/>
              </a:ext>
            </a:extLst>
          </p:cNvPr>
          <p:cNvSpPr/>
          <p:nvPr/>
        </p:nvSpPr>
        <p:spPr>
          <a:xfrm>
            <a:off x="1587500" y="4351337"/>
            <a:ext cx="1600200" cy="898526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Operation 1</a:t>
            </a:r>
            <a:br>
              <a:rPr lang="en-US" dirty="0"/>
            </a:br>
            <a:r>
              <a:rPr lang="en-US" dirty="0"/>
              <a:t>(yield data)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DE1E744-3BFA-4E9B-BD1C-BF65ED4FC102}"/>
              </a:ext>
            </a:extLst>
          </p:cNvPr>
          <p:cNvSpPr/>
          <p:nvPr/>
        </p:nvSpPr>
        <p:spPr>
          <a:xfrm>
            <a:off x="5880100" y="4351337"/>
            <a:ext cx="1600200" cy="898526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Operation 2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26740929-F47C-4922-836A-20F6A5ABC1A5}"/>
              </a:ext>
            </a:extLst>
          </p:cNvPr>
          <p:cNvSpPr/>
          <p:nvPr/>
        </p:nvSpPr>
        <p:spPr>
          <a:xfrm>
            <a:off x="3327400" y="4672012"/>
            <a:ext cx="2413000" cy="24288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4E8A64D6-48D3-4B33-8B67-9EB31A929C86}"/>
              </a:ext>
            </a:extLst>
          </p:cNvPr>
          <p:cNvSpPr/>
          <p:nvPr/>
        </p:nvSpPr>
        <p:spPr>
          <a:xfrm>
            <a:off x="7620000" y="4686300"/>
            <a:ext cx="685800" cy="22860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46758755-987D-49D1-A798-D1CA6B82693F}"/>
              </a:ext>
            </a:extLst>
          </p:cNvPr>
          <p:cNvSpPr/>
          <p:nvPr/>
        </p:nvSpPr>
        <p:spPr>
          <a:xfrm>
            <a:off x="762000" y="4686300"/>
            <a:ext cx="685800" cy="22860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D2FEFFA-A94F-45E6-86D4-E1CD479E11D2}"/>
              </a:ext>
            </a:extLst>
          </p:cNvPr>
          <p:cNvSpPr/>
          <p:nvPr/>
        </p:nvSpPr>
        <p:spPr>
          <a:xfrm>
            <a:off x="784680" y="4560184"/>
            <a:ext cx="152400" cy="1524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0BD3B0F-7CB4-4FB1-AA72-B8F8951C1E03}"/>
              </a:ext>
            </a:extLst>
          </p:cNvPr>
          <p:cNvSpPr/>
          <p:nvPr/>
        </p:nvSpPr>
        <p:spPr>
          <a:xfrm>
            <a:off x="784680" y="4560184"/>
            <a:ext cx="152400" cy="1524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FA48EFC-4E16-40B3-A9EB-4CEBF888DFA4}"/>
              </a:ext>
            </a:extLst>
          </p:cNvPr>
          <p:cNvSpPr/>
          <p:nvPr/>
        </p:nvSpPr>
        <p:spPr>
          <a:xfrm>
            <a:off x="784680" y="4560184"/>
            <a:ext cx="152400" cy="1524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E89BD44-FDAE-4A54-809F-C5A69BB06DC3}"/>
              </a:ext>
            </a:extLst>
          </p:cNvPr>
          <p:cNvSpPr/>
          <p:nvPr/>
        </p:nvSpPr>
        <p:spPr>
          <a:xfrm>
            <a:off x="784680" y="4560184"/>
            <a:ext cx="152400" cy="1524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9C4981C-C138-435B-A7FF-22D52829F1C6}"/>
              </a:ext>
            </a:extLst>
          </p:cNvPr>
          <p:cNvSpPr/>
          <p:nvPr/>
        </p:nvSpPr>
        <p:spPr>
          <a:xfrm>
            <a:off x="784680" y="4560184"/>
            <a:ext cx="152400" cy="1524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B3BDED5-FC2C-4586-BE9A-9629D56ABC41}"/>
              </a:ext>
            </a:extLst>
          </p:cNvPr>
          <p:cNvSpPr/>
          <p:nvPr/>
        </p:nvSpPr>
        <p:spPr>
          <a:xfrm>
            <a:off x="784680" y="4560184"/>
            <a:ext cx="152400" cy="1524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75B7A71-472B-4612-8C73-C2302617397F}"/>
              </a:ext>
            </a:extLst>
          </p:cNvPr>
          <p:cNvSpPr/>
          <p:nvPr/>
        </p:nvSpPr>
        <p:spPr>
          <a:xfrm>
            <a:off x="784680" y="4560184"/>
            <a:ext cx="152400" cy="1524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8629A14-B4DC-44FA-97C5-53720FECA0D5}"/>
              </a:ext>
            </a:extLst>
          </p:cNvPr>
          <p:cNvSpPr/>
          <p:nvPr/>
        </p:nvSpPr>
        <p:spPr>
          <a:xfrm>
            <a:off x="784680" y="4560184"/>
            <a:ext cx="152400" cy="1524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3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59259E-6 L 0.93333 2.59259E-6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667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77778E-6 2.59259E-6 L 0.93333 2.59259E-6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667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77778E-6 2.59259E-6 L 0.93333 2.59259E-6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667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2.77778E-6 2.59259E-6 L 0.93333 2.59259E-6 " pathEditMode="relative" rAng="0" ptsTypes="AA">
                                      <p:cBhvr>
                                        <p:cTn id="20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667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2.77778E-6 2.59259E-6 L 0.93333 2.59259E-6 " pathEditMode="relative" rAng="0" ptsTypes="AA">
                                      <p:cBhvr>
                                        <p:cTn id="24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667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2.77778E-6 2.59259E-6 L 0.93333 2.59259E-6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667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2.77778E-6 2.59259E-6 L 0.93333 2.59259E-6 " pathEditMode="relative" rAng="0" ptsTypes="AA">
                                      <p:cBhvr>
                                        <p:cTn id="32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667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accel="50000" decel="5000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2.77778E-6 2.59259E-6 L 0.93333 2.59259E-6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72200-B9CE-44F1-A549-8B0956FB0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Generators: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E6FE6-4192-4954-84AB-33031B135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66799"/>
            <a:ext cx="3962400" cy="199092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 def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natural_numbers</a:t>
            </a:r>
            <a:r>
              <a:rPr lang="en-US" sz="2000" dirty="0">
                <a:latin typeface="Consolas" panose="020B0609020204030204" pitchFamily="49" charset="0"/>
              </a:rPr>
              <a:t>():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...</a:t>
            </a:r>
            <a:r>
              <a:rPr lang="en-US" sz="2000" dirty="0">
                <a:latin typeface="Consolas" panose="020B0609020204030204" pitchFamily="49" charset="0"/>
              </a:rPr>
              <a:t>     n = 0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...</a:t>
            </a:r>
            <a:r>
              <a:rPr lang="en-US" sz="2000" dirty="0">
                <a:latin typeface="Consolas" panose="020B0609020204030204" pitchFamily="49" charset="0"/>
              </a:rPr>
              <a:t>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2000" dirty="0">
                <a:latin typeface="Consolas" panose="020B0609020204030204" pitchFamily="49" charset="0"/>
              </a:rPr>
              <a:t>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... </a:t>
            </a:r>
            <a:r>
              <a:rPr lang="en-US" sz="2000" dirty="0">
                <a:latin typeface="Consolas" panose="020B0609020204030204" pitchFamily="49" charset="0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yield</a:t>
            </a:r>
            <a:r>
              <a:rPr lang="en-US" sz="2000" dirty="0">
                <a:latin typeface="Consolas" panose="020B0609020204030204" pitchFamily="49" charset="0"/>
              </a:rPr>
              <a:t> n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...</a:t>
            </a:r>
            <a:r>
              <a:rPr lang="en-US" sz="2000" dirty="0">
                <a:latin typeface="Consolas" panose="020B0609020204030204" pitchFamily="49" charset="0"/>
              </a:rPr>
              <a:t>         n += 1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...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34823-68C6-49D3-98CC-C714488A6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5173A-9DFC-49BF-9399-02D7CEC93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F83E2-835D-4DEC-B15D-0D4724A14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11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C7F11AF-9787-47A6-B8C6-7DF2DA65A082}"/>
              </a:ext>
            </a:extLst>
          </p:cNvPr>
          <p:cNvSpPr txBox="1">
            <a:spLocks/>
          </p:cNvSpPr>
          <p:nvPr/>
        </p:nvSpPr>
        <p:spPr>
          <a:xfrm>
            <a:off x="228600" y="2960448"/>
            <a:ext cx="3962400" cy="3276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charset="0"/>
              <a:buNone/>
              <a:tabLst>
                <a:tab pos="0" algn="l"/>
              </a:tabLst>
              <a:defRPr sz="2400" b="1" kern="1200" baseline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 </a:t>
            </a:r>
            <a:r>
              <a:rPr lang="en-US" sz="2000" dirty="0">
                <a:latin typeface="Consolas" panose="020B0609020204030204" pitchFamily="49" charset="0"/>
              </a:rPr>
              <a:t>gen = </a:t>
            </a:r>
            <a:r>
              <a:rPr lang="en-US" sz="2000" dirty="0" err="1">
                <a:latin typeface="Consolas" panose="020B0609020204030204" pitchFamily="49" charset="0"/>
              </a:rPr>
              <a:t>natural_numbers</a:t>
            </a:r>
            <a:r>
              <a:rPr lang="en-US" sz="2000" dirty="0">
                <a:latin typeface="Consolas" panose="020B0609020204030204" pitchFamily="49" charset="0"/>
              </a:rPr>
              <a:t>()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sz="2000" dirty="0">
                <a:latin typeface="Consolas" panose="020B0609020204030204" pitchFamily="49" charset="0"/>
              </a:rPr>
              <a:t> next(gen)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0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sz="2000" dirty="0">
                <a:latin typeface="Consolas" panose="020B0609020204030204" pitchFamily="49" charset="0"/>
              </a:rPr>
              <a:t> next(gen)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1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sz="2000" dirty="0">
                <a:latin typeface="Consolas" panose="020B0609020204030204" pitchFamily="49" charset="0"/>
              </a:rPr>
              <a:t> next(gen)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2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sz="2000" dirty="0">
                <a:latin typeface="Consolas" panose="020B0609020204030204" pitchFamily="49" charset="0"/>
              </a:rPr>
              <a:t> next(gen)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3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...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D72C25D-F665-49B5-9255-DB092B3CDD1F}"/>
              </a:ext>
            </a:extLst>
          </p:cNvPr>
          <p:cNvSpPr txBox="1">
            <a:spLocks/>
          </p:cNvSpPr>
          <p:nvPr/>
        </p:nvSpPr>
        <p:spPr>
          <a:xfrm>
            <a:off x="4419600" y="1066800"/>
            <a:ext cx="4572000" cy="518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charset="0"/>
              <a:buNone/>
              <a:tabLst>
                <a:tab pos="0" algn="l"/>
              </a:tabLst>
              <a:defRPr sz="2400" b="1" kern="1200" baseline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 for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natural_numbers</a:t>
            </a:r>
            <a:r>
              <a:rPr lang="en-US" sz="2000" dirty="0">
                <a:latin typeface="Consolas" panose="020B0609020204030204" pitchFamily="49" charset="0"/>
              </a:rPr>
              <a:t>():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...</a:t>
            </a:r>
            <a:r>
              <a:rPr lang="en-US" sz="2000" dirty="0">
                <a:latin typeface="Consolas" panose="020B0609020204030204" pitchFamily="49" charset="0"/>
              </a:rPr>
              <a:t>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is_prime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):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...</a:t>
            </a:r>
            <a:r>
              <a:rPr lang="en-US" sz="2000" dirty="0">
                <a:latin typeface="Consolas" panose="020B0609020204030204" pitchFamily="49" charset="0"/>
              </a:rPr>
              <a:t>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    print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...</a:t>
            </a:r>
            <a:b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2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3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5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7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11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...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672131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672137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672143</a:t>
            </a: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^</a:t>
            </a:r>
            <a:r>
              <a:rPr lang="en-U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CTraceback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 (...)</a:t>
            </a:r>
            <a:b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...</a:t>
            </a:r>
          </a:p>
          <a:p>
            <a:r>
              <a:rPr lang="en-U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KeyboardInterrupt</a:t>
            </a:r>
            <a:endParaRPr lang="en-US" sz="20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 </a:t>
            </a:r>
          </a:p>
          <a:p>
            <a:endParaRPr lang="en-US" sz="2000" dirty="0">
              <a:solidFill>
                <a:srgbClr val="0000FF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28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FC1B7-A6AC-4898-B043-D2D02EE75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Hamming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9382D5-53DC-466B-B73E-D4B53BAB94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199"/>
                <a:ext cx="8229600" cy="5654675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Hamming numbers are those numbers whose only prime divisors are 2, 3, and 5.</a:t>
                </a:r>
              </a:p>
              <a:p>
                <a:endParaRPr lang="en-US" dirty="0"/>
              </a:p>
              <a:p>
                <a:r>
                  <a:rPr lang="en-US" dirty="0"/>
                  <a:t>Examples:</a:t>
                </a:r>
              </a:p>
              <a:p>
                <a:pPr lvl="1"/>
                <a:r>
                  <a:rPr lang="en-US" dirty="0"/>
                  <a:t>20 is a Hamming number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21 is not a Hamming number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3⋅7</m:t>
                    </m:r>
                  </m:oMath>
                </a14:m>
                <a:r>
                  <a:rPr lang="en-US" dirty="0"/>
                  <a:t>)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Exercise: design a program that prints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smallest Hamming numbers.</a:t>
                </a:r>
              </a:p>
              <a:p>
                <a:endParaRPr lang="en-US" dirty="0"/>
              </a:p>
              <a:p>
                <a:r>
                  <a:rPr lang="en-US" dirty="0"/>
                  <a:t>Strategy: for every Hamming number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/>
                  <a:t>, we can generate three new numbers by increasing each one of the exponents.</a:t>
                </a:r>
              </a:p>
              <a:p>
                <a:endParaRPr lang="en-US" dirty="0"/>
              </a:p>
              <a:p>
                <a:r>
                  <a:rPr lang="en-US" dirty="0"/>
                  <a:t>How to generate them in ascending order?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9382D5-53DC-466B-B73E-D4B53BAB94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199"/>
                <a:ext cx="8229600" cy="5654675"/>
              </a:xfrm>
              <a:blipFill>
                <a:blip r:embed="rId2"/>
                <a:stretch>
                  <a:fillRect l="-1037" t="-1940" r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EF7CB-9406-4B02-BC8B-589245CE6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BC214-B0BA-4D3F-B8A6-B7A66BAA5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7A6D4-CBA8-47BC-9545-B79039CFB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81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FC1B7-A6AC-4898-B043-D2D02EE75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Hamming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382D5-53DC-466B-B73E-D4B53BAB9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199"/>
            <a:ext cx="8382000" cy="5654675"/>
          </a:xfrm>
        </p:spPr>
        <p:txBody>
          <a:bodyPr>
            <a:normAutofit/>
          </a:bodyPr>
          <a:lstStyle/>
          <a:p>
            <a:r>
              <a:rPr lang="en-US" dirty="0"/>
              <a:t>Generating the next Hamming numbers: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to generate them in ascending order?</a:t>
            </a:r>
          </a:p>
          <a:p>
            <a:pPr lvl="1"/>
            <a:r>
              <a:rPr lang="en-US" dirty="0"/>
              <a:t>Use a priority queue to store the pending numbers</a:t>
            </a:r>
          </a:p>
          <a:p>
            <a:pPr lvl="1"/>
            <a:endParaRPr lang="en-US" dirty="0"/>
          </a:p>
          <a:p>
            <a:r>
              <a:rPr lang="en-US" dirty="0"/>
              <a:t>How to avoid repetitions?</a:t>
            </a:r>
          </a:p>
          <a:p>
            <a:pPr lvl="1"/>
            <a:r>
              <a:rPr lang="en-US" dirty="0"/>
              <a:t>Remember the last delivered number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EF7CB-9406-4B02-BC8B-589245CE6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BC214-B0BA-4D3F-B8A6-B7A66BAA5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7A6D4-CBA8-47BC-9545-B79039CFB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34D9B48-CFC7-43E8-886A-1DBAB3DFD067}"/>
                  </a:ext>
                </a:extLst>
              </p:cNvPr>
              <p:cNvSpPr txBox="1"/>
              <p:nvPr/>
            </p:nvSpPr>
            <p:spPr>
              <a:xfrm>
                <a:off x="685800" y="2891865"/>
                <a:ext cx="2178738" cy="53713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ca-E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34D9B48-CFC7-43E8-886A-1DBAB3DFD0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891865"/>
                <a:ext cx="2178738" cy="5371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6734409-A9C5-43FC-B357-C453054CEF1C}"/>
                  </a:ext>
                </a:extLst>
              </p:cNvPr>
              <p:cNvSpPr txBox="1"/>
              <p:nvPr/>
            </p:nvSpPr>
            <p:spPr>
              <a:xfrm>
                <a:off x="3488556" y="2891864"/>
                <a:ext cx="2178738" cy="53713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ca-E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6734409-A9C5-43FC-B357-C453054CEF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8556" y="2891864"/>
                <a:ext cx="2178738" cy="5371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E6A2CB1-19B3-45BA-B5AD-9502845E63CA}"/>
                  </a:ext>
                </a:extLst>
              </p:cNvPr>
              <p:cNvSpPr txBox="1"/>
              <p:nvPr/>
            </p:nvSpPr>
            <p:spPr>
              <a:xfrm>
                <a:off x="6203262" y="2891863"/>
                <a:ext cx="2178738" cy="53713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ca-ES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E6A2CB1-19B3-45BA-B5AD-9502845E63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3262" y="2891863"/>
                <a:ext cx="2178738" cy="5371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E0F193A-3275-4DB0-AE2B-15F201696CCA}"/>
              </a:ext>
            </a:extLst>
          </p:cNvPr>
          <p:cNvCxnSpPr>
            <a:stCxn id="7" idx="2"/>
            <a:endCxn id="9" idx="0"/>
          </p:cNvCxnSpPr>
          <p:nvPr/>
        </p:nvCxnSpPr>
        <p:spPr>
          <a:xfrm>
            <a:off x="4575448" y="2213535"/>
            <a:ext cx="2477" cy="67832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48F8523-A1A0-401C-90EB-746EEC849B15}"/>
              </a:ext>
            </a:extLst>
          </p:cNvPr>
          <p:cNvCxnSpPr>
            <a:cxnSpLocks/>
            <a:stCxn id="7" idx="0"/>
          </p:cNvCxnSpPr>
          <p:nvPr/>
        </p:nvCxnSpPr>
        <p:spPr>
          <a:xfrm flipH="1">
            <a:off x="2863246" y="1676400"/>
            <a:ext cx="1712202" cy="12154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9CE9C0E-9B08-40C8-AAC1-AC1E342B296B}"/>
              </a:ext>
            </a:extLst>
          </p:cNvPr>
          <p:cNvCxnSpPr>
            <a:cxnSpLocks/>
            <a:stCxn id="7" idx="0"/>
          </p:cNvCxnSpPr>
          <p:nvPr/>
        </p:nvCxnSpPr>
        <p:spPr>
          <a:xfrm>
            <a:off x="4575448" y="1676400"/>
            <a:ext cx="1625337" cy="12154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A72848F-6439-49A9-9AEC-636E3A983E9F}"/>
                  </a:ext>
                </a:extLst>
              </p:cNvPr>
              <p:cNvSpPr txBox="1"/>
              <p:nvPr/>
            </p:nvSpPr>
            <p:spPr>
              <a:xfrm>
                <a:off x="3657600" y="1676400"/>
                <a:ext cx="1835695" cy="53713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ca-E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A72848F-6439-49A9-9AEC-636E3A983E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1676400"/>
                <a:ext cx="1835695" cy="5371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4618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5513C-7C6C-4C34-8771-B758C433C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Hamming numbers: simulation</a:t>
            </a:r>
            <a:endParaRPr lang="ca-E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EF43C6-AF7B-47A2-BDFC-E335C2C2D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7E83E5-7329-499D-AE4A-2DCB667F9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83F092-EDCC-4E53-A5F3-0D152BEE4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D7DC68AB-CC8C-46B8-B5E0-5B2BCAF609E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96857108"/>
                  </p:ext>
                </p:extLst>
              </p:nvPr>
            </p:nvGraphicFramePr>
            <p:xfrm>
              <a:off x="571500" y="1143000"/>
              <a:ext cx="8039100" cy="482092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994528">
                      <a:extLst>
                        <a:ext uri="{9D8B030D-6E8A-4147-A177-3AD203B41FA5}">
                          <a16:colId xmlns:a16="http://schemas.microsoft.com/office/drawing/2014/main" val="726140882"/>
                        </a:ext>
                      </a:extLst>
                    </a:gridCol>
                    <a:gridCol w="7044572">
                      <a:extLst>
                        <a:ext uri="{9D8B030D-6E8A-4147-A177-3AD203B41FA5}">
                          <a16:colId xmlns:a16="http://schemas.microsoft.com/office/drawing/2014/main" val="34126733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Value</a:t>
                          </a:r>
                          <a:endParaRPr lang="ca-ES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Priority Queue</a:t>
                          </a:r>
                          <a:endParaRPr lang="ca-ES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456478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ca-ES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dirty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ca-ES" b="1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81545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ca-ES" b="1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2</a:t>
                          </a:r>
                          <a:r>
                            <a:rPr lang="en-US" b="1" dirty="0">
                              <a:latin typeface="Consolas" panose="020B0609020204030204" pitchFamily="49" charset="0"/>
                            </a:rPr>
                            <a:t>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3</a:t>
                          </a:r>
                          <a:r>
                            <a:rPr lang="en-US" b="1" dirty="0">
                              <a:latin typeface="Consolas" panose="020B0609020204030204" pitchFamily="49" charset="0"/>
                            </a:rPr>
                            <a:t>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5</a:t>
                          </a:r>
                          <a:endParaRPr lang="ca-ES" b="1" u="sng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29861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latin typeface="Consolas" panose="020B0609020204030204" pitchFamily="49" charset="0"/>
                            </a:rPr>
                            <a:t>2</a:t>
                          </a:r>
                          <a:endParaRPr lang="ca-ES" b="1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3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4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5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6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10</a:t>
                          </a:r>
                          <a:endParaRPr lang="ca-ES" b="1" u="sng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51402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latin typeface="Consolas" panose="020B0609020204030204" pitchFamily="49" charset="0"/>
                            </a:rPr>
                            <a:t>3</a:t>
                          </a:r>
                          <a:endParaRPr lang="ca-ES" b="1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4 5 6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6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9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10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15</a:t>
                          </a:r>
                          <a:endParaRPr lang="ca-ES" b="1" u="sng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130097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latin typeface="Consolas" panose="020B0609020204030204" pitchFamily="49" charset="0"/>
                            </a:rPr>
                            <a:t>4</a:t>
                          </a:r>
                          <a:endParaRPr lang="ca-ES" b="1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5 6 6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8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9 10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12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15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20</a:t>
                          </a:r>
                          <a:endParaRPr lang="ca-ES" b="1" u="sng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246205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latin typeface="Consolas" panose="020B0609020204030204" pitchFamily="49" charset="0"/>
                            </a:rPr>
                            <a:t>5</a:t>
                          </a:r>
                          <a:endParaRPr lang="ca-ES" b="1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6 6 8 9 10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10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12 15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15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20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25</a:t>
                          </a:r>
                          <a:endParaRPr lang="ca-ES" b="1" u="sng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1296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latin typeface="Consolas" panose="020B0609020204030204" pitchFamily="49" charset="0"/>
                            </a:rPr>
                            <a:t>6</a:t>
                          </a:r>
                          <a:endParaRPr lang="ca-ES" b="1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6 8 9 10 10 12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12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15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18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20 25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30</a:t>
                          </a:r>
                          <a:endParaRPr lang="ca-ES" b="1" u="sng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231278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onsolas" panose="020B0609020204030204" pitchFamily="49" charset="0"/>
                            </a:rPr>
                            <a:t>6</a:t>
                          </a:r>
                          <a:endParaRPr lang="ca-ES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8 9 10 10 12 12 15 18 20 25 30</a:t>
                          </a:r>
                          <a:endParaRPr lang="ca-ES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7798583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8</a:t>
                          </a:r>
                          <a:endParaRPr lang="ca-ES" b="1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9 10 10 12 12 15 </a:t>
                          </a:r>
                          <a:r>
                            <a:rPr lang="en-US" b="1" u="sng" dirty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16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18 20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24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25 30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40</a:t>
                          </a:r>
                          <a:endParaRPr lang="ca-ES" b="1" u="sng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97485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9</a:t>
                          </a:r>
                          <a:endParaRPr lang="ca-ES" b="1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10 10 12 12 15 16 18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18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20 24 25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27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30 40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45</a:t>
                          </a:r>
                          <a:endParaRPr lang="ca-ES" b="1" u="sng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666057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10</a:t>
                          </a:r>
                          <a:endParaRPr lang="ca-ES" b="1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10 12 12 15 16 18 18 20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20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24 25 27 30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30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40 45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50</a:t>
                          </a:r>
                          <a:endParaRPr lang="ca-ES" b="1" u="sng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3164971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ca-ES" b="1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ca-ES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325356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D7DC68AB-CC8C-46B8-B5E0-5B2BCAF609E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96857108"/>
                  </p:ext>
                </p:extLst>
              </p:nvPr>
            </p:nvGraphicFramePr>
            <p:xfrm>
              <a:off x="571500" y="1143000"/>
              <a:ext cx="8039100" cy="482092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994528">
                      <a:extLst>
                        <a:ext uri="{9D8B030D-6E8A-4147-A177-3AD203B41FA5}">
                          <a16:colId xmlns:a16="http://schemas.microsoft.com/office/drawing/2014/main" val="726140882"/>
                        </a:ext>
                      </a:extLst>
                    </a:gridCol>
                    <a:gridCol w="7044572">
                      <a:extLst>
                        <a:ext uri="{9D8B030D-6E8A-4147-A177-3AD203B41FA5}">
                          <a16:colId xmlns:a16="http://schemas.microsoft.com/office/drawing/2014/main" val="34126733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Value</a:t>
                          </a:r>
                          <a:endParaRPr lang="ca-ES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Priority Queue</a:t>
                          </a:r>
                          <a:endParaRPr lang="ca-ES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456478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ca-ES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dirty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ca-ES" b="1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81545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ca-ES" b="1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2</a:t>
                          </a:r>
                          <a:r>
                            <a:rPr lang="en-US" b="1" dirty="0">
                              <a:latin typeface="Consolas" panose="020B0609020204030204" pitchFamily="49" charset="0"/>
                            </a:rPr>
                            <a:t>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3</a:t>
                          </a:r>
                          <a:r>
                            <a:rPr lang="en-US" b="1" dirty="0">
                              <a:latin typeface="Consolas" panose="020B0609020204030204" pitchFamily="49" charset="0"/>
                            </a:rPr>
                            <a:t>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5</a:t>
                          </a:r>
                          <a:endParaRPr lang="ca-ES" b="1" u="sng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29861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latin typeface="Consolas" panose="020B0609020204030204" pitchFamily="49" charset="0"/>
                            </a:rPr>
                            <a:t>2</a:t>
                          </a:r>
                          <a:endParaRPr lang="ca-ES" b="1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3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4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5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6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10</a:t>
                          </a:r>
                          <a:endParaRPr lang="ca-ES" b="1" u="sng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51402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latin typeface="Consolas" panose="020B0609020204030204" pitchFamily="49" charset="0"/>
                            </a:rPr>
                            <a:t>3</a:t>
                          </a:r>
                          <a:endParaRPr lang="ca-ES" b="1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4 5 6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6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9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10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15</a:t>
                          </a:r>
                          <a:endParaRPr lang="ca-ES" b="1" u="sng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130097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latin typeface="Consolas" panose="020B0609020204030204" pitchFamily="49" charset="0"/>
                            </a:rPr>
                            <a:t>4</a:t>
                          </a:r>
                          <a:endParaRPr lang="ca-ES" b="1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5 6 6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8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9 10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12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15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20</a:t>
                          </a:r>
                          <a:endParaRPr lang="ca-ES" b="1" u="sng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246205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latin typeface="Consolas" panose="020B0609020204030204" pitchFamily="49" charset="0"/>
                            </a:rPr>
                            <a:t>5</a:t>
                          </a:r>
                          <a:endParaRPr lang="ca-ES" b="1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6 6 8 9 10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10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12 15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15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20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25</a:t>
                          </a:r>
                          <a:endParaRPr lang="ca-ES" b="1" u="sng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1296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latin typeface="Consolas" panose="020B0609020204030204" pitchFamily="49" charset="0"/>
                            </a:rPr>
                            <a:t>6</a:t>
                          </a:r>
                          <a:endParaRPr lang="ca-ES" b="1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6 8 9 10 10 12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12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15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18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20 25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30</a:t>
                          </a:r>
                          <a:endParaRPr lang="ca-ES" b="1" u="sng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231278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onsolas" panose="020B0609020204030204" pitchFamily="49" charset="0"/>
                            </a:rPr>
                            <a:t>6</a:t>
                          </a:r>
                          <a:endParaRPr lang="ca-ES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8 9 10 10 12 12 15 18 20 25 30</a:t>
                          </a:r>
                          <a:endParaRPr lang="ca-ES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7798583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8</a:t>
                          </a:r>
                          <a:endParaRPr lang="ca-ES" b="1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9 10 10 12 12 15 </a:t>
                          </a:r>
                          <a:r>
                            <a:rPr lang="en-US" b="1" u="sng" dirty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16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18 20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24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25 30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40</a:t>
                          </a:r>
                          <a:endParaRPr lang="ca-ES" b="1" u="sng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97485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9</a:t>
                          </a:r>
                          <a:endParaRPr lang="ca-ES" b="1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10 10 12 12 15 16 18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18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20 24 25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27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30 40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45</a:t>
                          </a:r>
                          <a:endParaRPr lang="ca-ES" b="1" u="sng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666057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10</a:t>
                          </a:r>
                          <a:endParaRPr lang="ca-ES" b="1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10 12 12 15 16 18 18 20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20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24 25 27 30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30</a:t>
                          </a:r>
                          <a:r>
                            <a:rPr lang="en-US" dirty="0">
                              <a:latin typeface="Consolas" panose="020B0609020204030204" pitchFamily="49" charset="0"/>
                            </a:rPr>
                            <a:t> 40 45 </a:t>
                          </a:r>
                          <a:r>
                            <a:rPr lang="en-US" b="1" u="sng" dirty="0">
                              <a:latin typeface="Consolas" panose="020B0609020204030204" pitchFamily="49" charset="0"/>
                            </a:rPr>
                            <a:t>50</a:t>
                          </a:r>
                          <a:endParaRPr lang="ca-ES" b="1" u="sng" dirty="0">
                            <a:latin typeface="Consolas" panose="020B06090202040302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3164971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ca-ES"/>
                        </a:p>
                      </a:txBody>
                      <a:tcPr>
                        <a:blipFill>
                          <a:blip r:embed="rId2"/>
                          <a:stretch>
                            <a:fillRect l="-613" t="-1206557" r="-711043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a-ES"/>
                        </a:p>
                      </a:txBody>
                      <a:tcPr>
                        <a:blipFill>
                          <a:blip r:embed="rId2"/>
                          <a:stretch>
                            <a:fillRect l="-14175" t="-1206557" r="-173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253564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6650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A47CB-7900-4B72-9906-6783B9F5F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Hamming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37F73-20EE-49AA-B028-890C2E4F0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199"/>
            <a:ext cx="8686800" cy="5654675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heapq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2000" dirty="0">
                <a:latin typeface="Consolas" panose="020B0609020204030204" pitchFamily="49" charset="0"/>
              </a:rPr>
              <a:t> typing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2000" dirty="0">
                <a:latin typeface="Consolas" panose="020B0609020204030204" pitchFamily="49" charset="0"/>
              </a:rPr>
              <a:t> Iterator</a:t>
            </a:r>
            <a:br>
              <a:rPr lang="en-US" sz="2000" dirty="0">
                <a:latin typeface="Consolas" panose="020B0609020204030204" pitchFamily="49" charset="0"/>
              </a:rPr>
            </a:br>
            <a:br>
              <a:rPr lang="en-US" sz="2000" dirty="0">
                <a:latin typeface="Consolas" panose="020B0609020204030204" pitchFamily="49" charset="0"/>
              </a:rPr>
            </a:b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hamming_numbers</a:t>
            </a:r>
            <a:r>
              <a:rPr lang="en-US" sz="2000" dirty="0">
                <a:latin typeface="Consolas" panose="020B0609020204030204" pitchFamily="49" charset="0"/>
              </a:rPr>
              <a:t>() -&gt; Iterator[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]: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"""Generates all Hamming numbers in ascending order"""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 err="1">
                <a:latin typeface="Consolas" panose="020B0609020204030204" pitchFamily="49" charset="0"/>
              </a:rPr>
              <a:t>pq</a:t>
            </a:r>
            <a:r>
              <a:rPr lang="en-US" sz="2000" dirty="0">
                <a:latin typeface="Consolas" panose="020B0609020204030204" pitchFamily="49" charset="0"/>
              </a:rPr>
              <a:t> = [1] 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# priority queue storing Hamming numbers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 err="1">
                <a:latin typeface="Consolas" panose="020B0609020204030204" pitchFamily="49" charset="0"/>
              </a:rPr>
              <a:t>prev</a:t>
            </a:r>
            <a:r>
              <a:rPr lang="en-US" sz="2000" dirty="0">
                <a:latin typeface="Consolas" panose="020B0609020204030204" pitchFamily="49" charset="0"/>
              </a:rPr>
              <a:t> = 0 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# the last delivered number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while True</a:t>
            </a:r>
            <a:r>
              <a:rPr lang="en-US" sz="2000" dirty="0">
                <a:latin typeface="Consolas" panose="020B0609020204030204" pitchFamily="49" charset="0"/>
              </a:rPr>
              <a:t>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value = </a:t>
            </a:r>
            <a:r>
              <a:rPr lang="en-US" sz="2000" dirty="0" err="1">
                <a:latin typeface="Consolas" panose="020B0609020204030204" pitchFamily="49" charset="0"/>
              </a:rPr>
              <a:t>heapq.heappop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pq</a:t>
            </a:r>
            <a:r>
              <a:rPr lang="en-US" sz="2000" dirty="0">
                <a:latin typeface="Consolas" panose="020B0609020204030204" pitchFamily="49" charset="0"/>
              </a:rPr>
              <a:t>)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 # get the smallest number 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000" dirty="0">
                <a:latin typeface="Consolas" panose="020B0609020204030204" pitchFamily="49" charset="0"/>
              </a:rPr>
              <a:t> value != </a:t>
            </a:r>
            <a:r>
              <a:rPr lang="en-US" sz="2000" dirty="0" err="1">
                <a:latin typeface="Consolas" panose="020B0609020204030204" pitchFamily="49" charset="0"/>
              </a:rPr>
              <a:t>prev</a:t>
            </a:r>
            <a:r>
              <a:rPr lang="en-US" sz="2000" dirty="0">
                <a:latin typeface="Consolas" panose="020B0609020204030204" pitchFamily="49" charset="0"/>
              </a:rPr>
              <a:t>: 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# avoid repetitions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yield</a:t>
            </a:r>
            <a:r>
              <a:rPr lang="en-US" sz="2000" dirty="0">
                <a:latin typeface="Consolas" panose="020B0609020204030204" pitchFamily="49" charset="0"/>
              </a:rPr>
              <a:t> value 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# deliver the value and wait (lazy)</a:t>
            </a:r>
            <a:b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 err="1">
                <a:latin typeface="Consolas" panose="020B0609020204030204" pitchFamily="49" charset="0"/>
              </a:rPr>
              <a:t>prev</a:t>
            </a:r>
            <a:r>
              <a:rPr lang="en-US" sz="2000" dirty="0">
                <a:latin typeface="Consolas" panose="020B0609020204030204" pitchFamily="49" charset="0"/>
              </a:rPr>
              <a:t> = value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latin typeface="Consolas" panose="020B0609020204030204" pitchFamily="49" charset="0"/>
              </a:rPr>
              <a:t> x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2000" dirty="0">
                <a:latin typeface="Consolas" panose="020B0609020204030204" pitchFamily="49" charset="0"/>
              </a:rPr>
              <a:t> 2, 3, 5: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# generate new numbers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        </a:t>
            </a:r>
            <a:r>
              <a:rPr lang="en-US" sz="2000" dirty="0" err="1">
                <a:latin typeface="Consolas" panose="020B0609020204030204" pitchFamily="49" charset="0"/>
              </a:rPr>
              <a:t>nxt</a:t>
            </a:r>
            <a:r>
              <a:rPr lang="en-US" sz="2000" dirty="0">
                <a:latin typeface="Consolas" panose="020B0609020204030204" pitchFamily="49" charset="0"/>
              </a:rPr>
              <a:t> = x*value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        </a:t>
            </a:r>
            <a:r>
              <a:rPr lang="en-US" sz="2000" dirty="0" err="1">
                <a:latin typeface="Consolas" panose="020B0609020204030204" pitchFamily="49" charset="0"/>
              </a:rPr>
              <a:t>heapq.heappush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pq</a:t>
            </a:r>
            <a:r>
              <a:rPr lang="en-US" sz="2000" dirty="0">
                <a:latin typeface="Consolas" panose="020B0609020204030204" pitchFamily="49" charset="0"/>
              </a:rPr>
              <a:t>, </a:t>
            </a:r>
            <a:r>
              <a:rPr lang="en-US" sz="2000" dirty="0" err="1">
                <a:latin typeface="Consolas" panose="020B0609020204030204" pitchFamily="49" charset="0"/>
              </a:rPr>
              <a:t>nxt</a:t>
            </a:r>
            <a:r>
              <a:rPr lang="en-US" sz="2000" dirty="0">
                <a:latin typeface="Consolas" panose="020B0609020204030204" pitchFamily="49" charset="0"/>
              </a:rPr>
              <a:t>)</a:t>
            </a:r>
            <a:br>
              <a:rPr lang="en-US" sz="2000" dirty="0">
                <a:latin typeface="Consolas" panose="020B0609020204030204" pitchFamily="49" charset="0"/>
              </a:rPr>
            </a:br>
            <a:endParaRPr lang="en-US" sz="2000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247E1-5E01-415F-9C53-AAA724B4E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7376F-ACBE-41D5-9F4E-7F3C9B52B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360FC-5DC6-479A-9AB3-ABD6A4129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73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A47CB-7900-4B72-9906-6783B9F5F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Hamming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37F73-20EE-49AA-B028-890C2E4F0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7010400" cy="29718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2000" dirty="0">
                <a:latin typeface="Consolas" panose="020B0609020204030204" pitchFamily="49" charset="0"/>
              </a:rPr>
              <a:t> main(n: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) -&gt;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None</a:t>
            </a:r>
            <a:r>
              <a:rPr lang="en-US" sz="2000" dirty="0">
                <a:latin typeface="Consolas" panose="020B0609020204030204" pitchFamily="49" charset="0"/>
              </a:rPr>
              <a:t>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"""Test to print first n hamming numbers"""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 err="1">
                <a:latin typeface="Consolas" panose="020B0609020204030204" pitchFamily="49" charset="0"/>
              </a:rPr>
              <a:t>hammings</a:t>
            </a:r>
            <a:r>
              <a:rPr lang="en-US" sz="2000" dirty="0">
                <a:latin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</a:rPr>
              <a:t>hamming_numbers</a:t>
            </a:r>
            <a:r>
              <a:rPr lang="en-US" sz="2000" dirty="0">
                <a:latin typeface="Consolas" panose="020B0609020204030204" pitchFamily="49" charset="0"/>
              </a:rPr>
              <a:t>()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# the generator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latin typeface="Consolas" panose="020B0609020204030204" pitchFamily="49" charset="0"/>
              </a:rPr>
              <a:t> _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range</a:t>
            </a:r>
            <a:r>
              <a:rPr lang="en-US" sz="2000" dirty="0">
                <a:latin typeface="Consolas" panose="020B0609020204030204" pitchFamily="49" charset="0"/>
              </a:rPr>
              <a:t>(n):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next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hammings</a:t>
            </a:r>
            <a:r>
              <a:rPr lang="en-US" sz="2000" dirty="0">
                <a:latin typeface="Consolas" panose="020B0609020204030204" pitchFamily="49" charset="0"/>
              </a:rPr>
              <a:t>))</a:t>
            </a:r>
            <a:br>
              <a:rPr lang="en-US" sz="2000" dirty="0">
                <a:latin typeface="Consolas" panose="020B0609020204030204" pitchFamily="49" charset="0"/>
              </a:rPr>
            </a:br>
            <a:br>
              <a:rPr lang="en-US" sz="2000" dirty="0">
                <a:latin typeface="Consolas" panose="020B0609020204030204" pitchFamily="49" charset="0"/>
              </a:rPr>
            </a:b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000" dirty="0">
                <a:latin typeface="Consolas" panose="020B0609020204030204" pitchFamily="49" charset="0"/>
              </a:rPr>
              <a:t> __name__ == '__main__':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main(20)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247E1-5E01-415F-9C53-AAA724B4E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7376F-ACBE-41D5-9F4E-7F3C9B52B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360FC-5DC6-479A-9AB3-ABD6A4129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EA54A0-3179-4D77-A0AA-05F622C3B4FB}"/>
              </a:ext>
            </a:extLst>
          </p:cNvPr>
          <p:cNvSpPr txBox="1"/>
          <p:nvPr/>
        </p:nvSpPr>
        <p:spPr>
          <a:xfrm>
            <a:off x="8077200" y="898192"/>
            <a:ext cx="418704" cy="56323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/>
              <a:t>1</a:t>
            </a:r>
          </a:p>
          <a:p>
            <a:r>
              <a:rPr lang="en-US" b="1"/>
              <a:t>2</a:t>
            </a:r>
          </a:p>
          <a:p>
            <a:r>
              <a:rPr lang="en-US" b="1"/>
              <a:t>3</a:t>
            </a:r>
          </a:p>
          <a:p>
            <a:r>
              <a:rPr lang="en-US" b="1"/>
              <a:t>4</a:t>
            </a:r>
          </a:p>
          <a:p>
            <a:r>
              <a:rPr lang="en-US" b="1"/>
              <a:t>5</a:t>
            </a:r>
          </a:p>
          <a:p>
            <a:r>
              <a:rPr lang="en-US" b="1"/>
              <a:t>6</a:t>
            </a:r>
          </a:p>
          <a:p>
            <a:r>
              <a:rPr lang="en-US" b="1"/>
              <a:t>8</a:t>
            </a:r>
          </a:p>
          <a:p>
            <a:r>
              <a:rPr lang="en-US" b="1"/>
              <a:t>9</a:t>
            </a:r>
          </a:p>
          <a:p>
            <a:r>
              <a:rPr lang="en-US" b="1"/>
              <a:t>10</a:t>
            </a:r>
          </a:p>
          <a:p>
            <a:r>
              <a:rPr lang="en-US" b="1"/>
              <a:t>12</a:t>
            </a:r>
          </a:p>
          <a:p>
            <a:r>
              <a:rPr lang="en-US" b="1"/>
              <a:t>15</a:t>
            </a:r>
          </a:p>
          <a:p>
            <a:r>
              <a:rPr lang="en-US" b="1"/>
              <a:t>16</a:t>
            </a:r>
          </a:p>
          <a:p>
            <a:r>
              <a:rPr lang="en-US" b="1"/>
              <a:t>18</a:t>
            </a:r>
          </a:p>
          <a:p>
            <a:r>
              <a:rPr lang="en-US" b="1"/>
              <a:t>20</a:t>
            </a:r>
          </a:p>
          <a:p>
            <a:r>
              <a:rPr lang="en-US" b="1"/>
              <a:t>24</a:t>
            </a:r>
          </a:p>
          <a:p>
            <a:r>
              <a:rPr lang="en-US" b="1"/>
              <a:t>25</a:t>
            </a:r>
          </a:p>
          <a:p>
            <a:r>
              <a:rPr lang="en-US" b="1"/>
              <a:t>27</a:t>
            </a:r>
          </a:p>
          <a:p>
            <a:r>
              <a:rPr lang="en-US" b="1"/>
              <a:t>30</a:t>
            </a:r>
          </a:p>
          <a:p>
            <a:r>
              <a:rPr lang="en-US" b="1"/>
              <a:t>32</a:t>
            </a:r>
          </a:p>
          <a:p>
            <a:r>
              <a:rPr lang="en-US" b="1"/>
              <a:t>36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4485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52F99-97E2-4610-B3A3-221CC10D9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Merging sequences</a:t>
            </a:r>
            <a:endParaRPr lang="ca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2827B-FB1A-4FF5-AA9D-4BB6D75EE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3426768"/>
          </a:xfrm>
        </p:spPr>
        <p:txBody>
          <a:bodyPr/>
          <a:lstStyle/>
          <a:p>
            <a:r>
              <a:rPr lang="en-US" dirty="0"/>
              <a:t>Functions can receive iterators as parameters and generate iterators as results</a:t>
            </a:r>
          </a:p>
          <a:p>
            <a:endParaRPr lang="en-US" dirty="0"/>
          </a:p>
          <a:p>
            <a:r>
              <a:rPr lang="en-US" dirty="0"/>
              <a:t>Let us design a function that merges two sorted iterators and generated a sorted iterator</a:t>
            </a:r>
            <a:endParaRPr lang="ca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F54CB-EDD4-4A36-8B05-300978A12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9C10D-E1EF-491F-8DEA-44C551C57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630E2-45F7-49AE-9CCD-8D531667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17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9FEEAFE-1CAC-4751-BFBF-64AC31E9CBC4}"/>
              </a:ext>
            </a:extLst>
          </p:cNvPr>
          <p:cNvSpPr/>
          <p:nvPr/>
        </p:nvSpPr>
        <p:spPr>
          <a:xfrm>
            <a:off x="3243089" y="4572000"/>
            <a:ext cx="1600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merge</a:t>
            </a:r>
            <a:endParaRPr lang="ca-E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48FD28F-7C11-4799-A65F-2E5FFD00AA48}"/>
                  </a:ext>
                </a:extLst>
              </p:cNvPr>
              <p:cNvSpPr txBox="1"/>
              <p:nvPr/>
            </p:nvSpPr>
            <p:spPr>
              <a:xfrm>
                <a:off x="457200" y="4646648"/>
                <a:ext cx="21467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⋯</m:t>
                    </m:r>
                  </m:oMath>
                </a14:m>
                <a:r>
                  <a:rPr lang="ca-ES" sz="2400" dirty="0">
                    <a:latin typeface="Consolas" panose="020B0609020204030204" pitchFamily="49" charset="0"/>
                  </a:rPr>
                  <a:t> 15 10 8 1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48FD28F-7C11-4799-A65F-2E5FFD00AA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646648"/>
                <a:ext cx="2146742" cy="461665"/>
              </a:xfrm>
              <a:prstGeom prst="rect">
                <a:avLst/>
              </a:prstGeom>
              <a:blipFill>
                <a:blip r:embed="rId2"/>
                <a:stretch>
                  <a:fillRect t="-10526" r="-3409" b="-28947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F2F3620-7729-4991-9784-7C1DB885C022}"/>
                  </a:ext>
                </a:extLst>
              </p:cNvPr>
              <p:cNvSpPr txBox="1"/>
              <p:nvPr/>
            </p:nvSpPr>
            <p:spPr>
              <a:xfrm>
                <a:off x="627121" y="5100935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⋯</m:t>
                    </m:r>
                  </m:oMath>
                </a14:m>
                <a:r>
                  <a:rPr lang="ca-ES" sz="2400" dirty="0">
                    <a:latin typeface="Consolas" panose="020B0609020204030204" pitchFamily="49" charset="0"/>
                  </a:rPr>
                  <a:t> 11 6 5 3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F2F3620-7729-4991-9784-7C1DB885C0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121" y="5100935"/>
                <a:ext cx="1976823" cy="461665"/>
              </a:xfrm>
              <a:prstGeom prst="rect">
                <a:avLst/>
              </a:prstGeom>
              <a:blipFill>
                <a:blip r:embed="rId3"/>
                <a:stretch>
                  <a:fillRect t="-10526" r="-3704" b="-28947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row: Right 9">
            <a:extLst>
              <a:ext uri="{FF2B5EF4-FFF2-40B4-BE49-F238E27FC236}">
                <a16:creationId xmlns:a16="http://schemas.microsoft.com/office/drawing/2014/main" id="{23BF7E0C-2A72-4770-BBDB-A9A6C9F8BE87}"/>
              </a:ext>
            </a:extLst>
          </p:cNvPr>
          <p:cNvSpPr/>
          <p:nvPr/>
        </p:nvSpPr>
        <p:spPr>
          <a:xfrm>
            <a:off x="2633489" y="4802832"/>
            <a:ext cx="609600" cy="150168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248646BB-8DBE-4EAF-808C-45685FC9A97E}"/>
              </a:ext>
            </a:extLst>
          </p:cNvPr>
          <p:cNvSpPr/>
          <p:nvPr/>
        </p:nvSpPr>
        <p:spPr>
          <a:xfrm>
            <a:off x="2633489" y="5260032"/>
            <a:ext cx="609600" cy="150168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9DCE478-00AE-4E58-963D-F160670A9B8F}"/>
                  </a:ext>
                </a:extLst>
              </p:cNvPr>
              <p:cNvSpPr txBox="1"/>
              <p:nvPr/>
            </p:nvSpPr>
            <p:spPr>
              <a:xfrm>
                <a:off x="5473103" y="4892549"/>
                <a:ext cx="316625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⋯</m:t>
                    </m:r>
                  </m:oMath>
                </a14:m>
                <a:r>
                  <a:rPr lang="ca-ES" sz="2400" dirty="0">
                    <a:latin typeface="Consolas" panose="020B0609020204030204" pitchFamily="49" charset="0"/>
                  </a:rPr>
                  <a:t> 11 10 8 6 5 3 1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9DCE478-00AE-4E58-963D-F160670A9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3103" y="4892549"/>
                <a:ext cx="3166251" cy="461665"/>
              </a:xfrm>
              <a:prstGeom prst="rect">
                <a:avLst/>
              </a:prstGeom>
              <a:blipFill>
                <a:blip r:embed="rId4"/>
                <a:stretch>
                  <a:fillRect t="-10667" r="-2119" b="-30667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row: Right 12">
            <a:extLst>
              <a:ext uri="{FF2B5EF4-FFF2-40B4-BE49-F238E27FC236}">
                <a16:creationId xmlns:a16="http://schemas.microsoft.com/office/drawing/2014/main" id="{1879DA39-37D9-4CAD-AF25-B2696C38F421}"/>
              </a:ext>
            </a:extLst>
          </p:cNvPr>
          <p:cNvSpPr/>
          <p:nvPr/>
        </p:nvSpPr>
        <p:spPr>
          <a:xfrm>
            <a:off x="4858138" y="5070308"/>
            <a:ext cx="609600" cy="150168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80934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2E003-AB21-4D5F-9D2E-380943767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Merging sequences: typing</a:t>
            </a:r>
            <a:endParaRPr lang="ca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C072B-8BBB-4499-AF72-BED60C4E8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a-E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ca-ES" sz="2000" dirty="0">
                <a:latin typeface="Consolas" panose="020B0609020204030204" pitchFamily="49" charset="0"/>
              </a:rPr>
              <a:t> </a:t>
            </a:r>
            <a:r>
              <a:rPr lang="ca-ES" sz="2000" dirty="0" err="1">
                <a:latin typeface="Consolas" panose="020B0609020204030204" pitchFamily="49" charset="0"/>
              </a:rPr>
              <a:t>typing</a:t>
            </a:r>
            <a:r>
              <a:rPr lang="ca-ES" sz="2000" dirty="0">
                <a:latin typeface="Consolas" panose="020B0609020204030204" pitchFamily="49" charset="0"/>
              </a:rPr>
              <a:t> </a:t>
            </a:r>
            <a:r>
              <a:rPr lang="ca-ES" sz="20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ca-ES" sz="2000" dirty="0">
                <a:latin typeface="Consolas" panose="020B0609020204030204" pitchFamily="49" charset="0"/>
              </a:rPr>
              <a:t> </a:t>
            </a:r>
            <a:r>
              <a:rPr lang="ca-ES" sz="2000" dirty="0" err="1">
                <a:latin typeface="Consolas" panose="020B0609020204030204" pitchFamily="49" charset="0"/>
              </a:rPr>
              <a:t>Iterator</a:t>
            </a:r>
            <a:r>
              <a:rPr lang="ca-ES" sz="2000" dirty="0">
                <a:latin typeface="Consolas" panose="020B0609020204030204" pitchFamily="49" charset="0"/>
              </a:rPr>
              <a:t>, </a:t>
            </a:r>
            <a:r>
              <a:rPr lang="ca-ES" sz="2000" dirty="0" err="1">
                <a:latin typeface="Consolas" panose="020B0609020204030204" pitchFamily="49" charset="0"/>
              </a:rPr>
              <a:t>TypeVar</a:t>
            </a:r>
            <a:r>
              <a:rPr lang="ca-ES" sz="2000" dirty="0">
                <a:latin typeface="Consolas" panose="020B0609020204030204" pitchFamily="49" charset="0"/>
              </a:rPr>
              <a:t>, Protocol</a:t>
            </a:r>
            <a:br>
              <a:rPr lang="ca-ES" sz="2000" dirty="0">
                <a:latin typeface="Consolas" panose="020B0609020204030204" pitchFamily="49" charset="0"/>
              </a:rPr>
            </a:br>
            <a:br>
              <a:rPr lang="ca-ES" sz="2000" dirty="0">
                <a:latin typeface="Consolas" panose="020B0609020204030204" pitchFamily="49" charset="0"/>
              </a:rPr>
            </a:b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#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This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is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an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abstract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class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that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contains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the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__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lt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__</a:t>
            </a:r>
            <a:b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#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operator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(&lt;). No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need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to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implement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it.</a:t>
            </a:r>
            <a:br>
              <a:rPr lang="ca-ES" sz="2000" dirty="0">
                <a:latin typeface="Consolas" panose="020B0609020204030204" pitchFamily="49" charset="0"/>
              </a:rPr>
            </a:br>
            <a:r>
              <a:rPr lang="ca-E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ca-ES" sz="2000" dirty="0">
                <a:latin typeface="Consolas" panose="020B0609020204030204" pitchFamily="49" charset="0"/>
              </a:rPr>
              <a:t> Comparable(Protocol):</a:t>
            </a:r>
            <a:br>
              <a:rPr lang="ca-ES" sz="2000" dirty="0">
                <a:latin typeface="Consolas" panose="020B0609020204030204" pitchFamily="49" charset="0"/>
              </a:rPr>
            </a:br>
            <a:r>
              <a:rPr lang="ca-ES" sz="2000" dirty="0">
                <a:latin typeface="Consolas" panose="020B0609020204030204" pitchFamily="49" charset="0"/>
              </a:rPr>
              <a:t>    </a:t>
            </a:r>
            <a:r>
              <a:rPr lang="ca-E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ca-ES" sz="2000" dirty="0">
                <a:latin typeface="Consolas" panose="020B0609020204030204" pitchFamily="49" charset="0"/>
              </a:rPr>
              <a:t> __</a:t>
            </a:r>
            <a:r>
              <a:rPr lang="ca-ES" sz="2000" dirty="0" err="1">
                <a:latin typeface="Consolas" panose="020B0609020204030204" pitchFamily="49" charset="0"/>
              </a:rPr>
              <a:t>lt</a:t>
            </a:r>
            <a:r>
              <a:rPr lang="ca-ES" sz="2000" dirty="0">
                <a:latin typeface="Consolas" panose="020B0609020204030204" pitchFamily="49" charset="0"/>
              </a:rPr>
              <a:t>__(</a:t>
            </a:r>
            <a:r>
              <a:rPr lang="ca-ES" sz="2000" dirty="0">
                <a:solidFill>
                  <a:srgbClr val="00B050"/>
                </a:solidFill>
                <a:latin typeface="Consolas" panose="020B0609020204030204" pitchFamily="49" charset="0"/>
              </a:rPr>
              <a:t>self</a:t>
            </a:r>
            <a:r>
              <a:rPr lang="ca-ES" sz="2000" dirty="0">
                <a:latin typeface="Consolas" panose="020B0609020204030204" pitchFamily="49" charset="0"/>
              </a:rPr>
              <a:t>: 'T', </a:t>
            </a:r>
            <a:r>
              <a:rPr lang="ca-ES" sz="2000" dirty="0" err="1">
                <a:latin typeface="Consolas" panose="020B0609020204030204" pitchFamily="49" charset="0"/>
              </a:rPr>
              <a:t>other</a:t>
            </a:r>
            <a:r>
              <a:rPr lang="ca-ES" sz="2000" dirty="0">
                <a:latin typeface="Consolas" panose="020B0609020204030204" pitchFamily="49" charset="0"/>
              </a:rPr>
              <a:t>: 'T') -&gt; </a:t>
            </a:r>
            <a:r>
              <a:rPr lang="ca-E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ca-ES" sz="2000" dirty="0">
                <a:latin typeface="Consolas" panose="020B0609020204030204" pitchFamily="49" charset="0"/>
              </a:rPr>
              <a:t>: ...</a:t>
            </a:r>
            <a:br>
              <a:rPr lang="ca-ES" sz="2000" dirty="0">
                <a:latin typeface="Consolas" panose="020B0609020204030204" pitchFamily="49" charset="0"/>
              </a:rPr>
            </a:br>
            <a:br>
              <a:rPr lang="ca-ES" sz="2000" dirty="0">
                <a:latin typeface="Consolas" panose="020B0609020204030204" pitchFamily="49" charset="0"/>
              </a:rPr>
            </a:b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#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This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is a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generic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type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.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The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bound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attribute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indicates</a:t>
            </a:r>
            <a:b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#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that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the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type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must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contain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the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operators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of Comparable.</a:t>
            </a:r>
            <a:br>
              <a:rPr lang="ca-ES" sz="2000" dirty="0">
                <a:latin typeface="Consolas" panose="020B0609020204030204" pitchFamily="49" charset="0"/>
              </a:rPr>
            </a:br>
            <a:r>
              <a:rPr lang="ca-ES" sz="2000" dirty="0">
                <a:latin typeface="Consolas" panose="020B0609020204030204" pitchFamily="49" charset="0"/>
              </a:rPr>
              <a:t>T = </a:t>
            </a:r>
            <a:r>
              <a:rPr lang="ca-ES" sz="2000" dirty="0" err="1">
                <a:latin typeface="Consolas" panose="020B0609020204030204" pitchFamily="49" charset="0"/>
              </a:rPr>
              <a:t>TypeVar</a:t>
            </a:r>
            <a:r>
              <a:rPr lang="ca-ES" sz="2000" dirty="0">
                <a:latin typeface="Consolas" panose="020B0609020204030204" pitchFamily="49" charset="0"/>
              </a:rPr>
              <a:t>('T', </a:t>
            </a:r>
            <a:r>
              <a:rPr lang="ca-ES" sz="2000" dirty="0" err="1">
                <a:latin typeface="Consolas" panose="020B0609020204030204" pitchFamily="49" charset="0"/>
              </a:rPr>
              <a:t>bound</a:t>
            </a:r>
            <a:r>
              <a:rPr lang="ca-ES" sz="2000" dirty="0">
                <a:latin typeface="Consolas" panose="020B0609020204030204" pitchFamily="49" charset="0"/>
              </a:rPr>
              <a:t>=Comparable)</a:t>
            </a:r>
            <a:br>
              <a:rPr lang="ca-ES" sz="2000" dirty="0">
                <a:latin typeface="Consolas" panose="020B0609020204030204" pitchFamily="49" charset="0"/>
              </a:rPr>
            </a:br>
            <a:br>
              <a:rPr lang="ca-ES" sz="2000" dirty="0">
                <a:latin typeface="Consolas" panose="020B0609020204030204" pitchFamily="49" charset="0"/>
              </a:rPr>
            </a:b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#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The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merge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function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dealing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with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sequences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of elements</a:t>
            </a:r>
            <a:b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#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that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are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"Comparable" (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i.e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.,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the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type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contains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the</a:t>
            </a:r>
            <a:b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#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the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operator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&lt;).</a:t>
            </a:r>
            <a:br>
              <a:rPr lang="ca-ES" sz="2000" dirty="0">
                <a:solidFill>
                  <a:srgbClr val="0000FF"/>
                </a:solidFill>
                <a:latin typeface="Consolas" panose="020B0609020204030204" pitchFamily="49" charset="0"/>
              </a:rPr>
            </a:br>
            <a:r>
              <a:rPr lang="ca-E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ca-ES" sz="2000" dirty="0">
                <a:latin typeface="Consolas" panose="020B0609020204030204" pitchFamily="49" charset="0"/>
              </a:rPr>
              <a:t> </a:t>
            </a:r>
            <a:r>
              <a:rPr lang="ca-ES" sz="2000" dirty="0" err="1">
                <a:latin typeface="Consolas" panose="020B0609020204030204" pitchFamily="49" charset="0"/>
              </a:rPr>
              <a:t>merge</a:t>
            </a:r>
            <a:r>
              <a:rPr lang="ca-ES" sz="2000" dirty="0">
                <a:latin typeface="Consolas" panose="020B0609020204030204" pitchFamily="49" charset="0"/>
              </a:rPr>
              <a:t>(a: </a:t>
            </a:r>
            <a:r>
              <a:rPr lang="ca-ES" sz="2000" dirty="0" err="1">
                <a:latin typeface="Consolas" panose="020B0609020204030204" pitchFamily="49" charset="0"/>
              </a:rPr>
              <a:t>Iterator</a:t>
            </a:r>
            <a:r>
              <a:rPr lang="ca-ES" sz="2000" dirty="0">
                <a:latin typeface="Consolas" panose="020B0609020204030204" pitchFamily="49" charset="0"/>
              </a:rPr>
              <a:t>[T], b: </a:t>
            </a:r>
            <a:r>
              <a:rPr lang="ca-ES" sz="2000" dirty="0" err="1">
                <a:latin typeface="Consolas" panose="020B0609020204030204" pitchFamily="49" charset="0"/>
              </a:rPr>
              <a:t>Iterator</a:t>
            </a:r>
            <a:r>
              <a:rPr lang="ca-ES" sz="2000" dirty="0">
                <a:latin typeface="Consolas" panose="020B0609020204030204" pitchFamily="49" charset="0"/>
              </a:rPr>
              <a:t>[T]) -&gt; </a:t>
            </a:r>
            <a:r>
              <a:rPr lang="ca-ES" sz="2000" dirty="0" err="1">
                <a:latin typeface="Consolas" panose="020B0609020204030204" pitchFamily="49" charset="0"/>
              </a:rPr>
              <a:t>Iterator</a:t>
            </a:r>
            <a:r>
              <a:rPr lang="ca-ES" sz="2000" dirty="0">
                <a:latin typeface="Consolas" panose="020B0609020204030204" pitchFamily="49" charset="0"/>
              </a:rPr>
              <a:t>[T]:</a:t>
            </a:r>
            <a:br>
              <a:rPr lang="ca-ES" sz="2000" dirty="0">
                <a:latin typeface="Consolas" panose="020B0609020204030204" pitchFamily="49" charset="0"/>
              </a:rPr>
            </a:br>
            <a:r>
              <a:rPr lang="ca-ES" sz="2000" dirty="0">
                <a:latin typeface="Consolas" panose="020B0609020204030204" pitchFamily="49" charset="0"/>
              </a:rPr>
              <a:t>    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"""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reads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two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sorted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iterators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and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generates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a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sorted</a:t>
            </a:r>
            <a:b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     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iterator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by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merging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them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"""</a:t>
            </a:r>
            <a:b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   </a:t>
            </a:r>
            <a:r>
              <a:rPr lang="ca-ES" sz="2000" dirty="0">
                <a:latin typeface="Consolas" panose="020B0609020204030204" pitchFamily="49" charset="0"/>
              </a:rPr>
              <a:t>...</a:t>
            </a:r>
          </a:p>
          <a:p>
            <a:r>
              <a:rPr lang="ca-ES" sz="2000" dirty="0">
                <a:latin typeface="Consolas" panose="020B0609020204030204" pitchFamily="49" charset="0"/>
              </a:rPr>
              <a:t>    </a:t>
            </a:r>
          </a:p>
          <a:p>
            <a:endParaRPr lang="ca-ES" sz="2000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BD217-8A5A-423D-9547-A3B887009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A44FC-68F5-4433-A508-F214D467B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6573F-79D1-41FF-9340-D267CC000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29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2E003-AB21-4D5F-9D2E-380943767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Merging sequences: code</a:t>
            </a:r>
            <a:endParaRPr lang="ca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C072B-8BBB-4499-AF72-BED60C4E8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199"/>
            <a:ext cx="8458200" cy="5654675"/>
          </a:xfrm>
        </p:spPr>
        <p:txBody>
          <a:bodyPr>
            <a:normAutofit fontScale="77500" lnSpcReduction="20000"/>
          </a:bodyPr>
          <a:lstStyle/>
          <a:p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ca-ES" dirty="0">
                <a:latin typeface="Consolas" panose="020B0609020204030204" pitchFamily="49" charset="0"/>
              </a:rPr>
              <a:t> </a:t>
            </a:r>
            <a:r>
              <a:rPr lang="ca-ES" dirty="0" err="1">
                <a:latin typeface="Consolas" panose="020B0609020204030204" pitchFamily="49" charset="0"/>
              </a:rPr>
              <a:t>merge</a:t>
            </a:r>
            <a:r>
              <a:rPr lang="ca-ES" dirty="0">
                <a:latin typeface="Consolas" panose="020B0609020204030204" pitchFamily="49" charset="0"/>
              </a:rPr>
              <a:t>(a: </a:t>
            </a:r>
            <a:r>
              <a:rPr lang="ca-ES" dirty="0" err="1">
                <a:latin typeface="Consolas" panose="020B0609020204030204" pitchFamily="49" charset="0"/>
              </a:rPr>
              <a:t>Iterator</a:t>
            </a:r>
            <a:r>
              <a:rPr lang="ca-ES" dirty="0">
                <a:latin typeface="Consolas" panose="020B0609020204030204" pitchFamily="49" charset="0"/>
              </a:rPr>
              <a:t>[T], b: </a:t>
            </a:r>
            <a:r>
              <a:rPr lang="ca-ES" dirty="0" err="1">
                <a:latin typeface="Consolas" panose="020B0609020204030204" pitchFamily="49" charset="0"/>
              </a:rPr>
              <a:t>Iterator</a:t>
            </a:r>
            <a:r>
              <a:rPr lang="ca-ES" dirty="0">
                <a:latin typeface="Consolas" panose="020B0609020204030204" pitchFamily="49" charset="0"/>
              </a:rPr>
              <a:t>[T]) -&gt; </a:t>
            </a:r>
            <a:r>
              <a:rPr lang="ca-ES" dirty="0" err="1">
                <a:latin typeface="Consolas" panose="020B0609020204030204" pitchFamily="49" charset="0"/>
              </a:rPr>
              <a:t>Iterator</a:t>
            </a:r>
            <a:r>
              <a:rPr lang="ca-ES" dirty="0">
                <a:latin typeface="Consolas" panose="020B0609020204030204" pitchFamily="49" charset="0"/>
              </a:rPr>
              <a:t>[T]:</a:t>
            </a:r>
            <a:br>
              <a:rPr lang="ca-ES" dirty="0">
                <a:latin typeface="Consolas" panose="020B0609020204030204" pitchFamily="49" charset="0"/>
              </a:rPr>
            </a:br>
            <a:r>
              <a:rPr lang="ca-ES" dirty="0">
                <a:latin typeface="Consolas" panose="020B0609020204030204" pitchFamily="49" charset="0"/>
              </a:rPr>
              <a:t>    </a:t>
            </a:r>
            <a:r>
              <a:rPr lang="ca-ES" dirty="0">
                <a:solidFill>
                  <a:srgbClr val="C00000"/>
                </a:solidFill>
                <a:latin typeface="Consolas" panose="020B0609020204030204" pitchFamily="49" charset="0"/>
              </a:rPr>
              <a:t>"""</a:t>
            </a:r>
            <a:r>
              <a:rPr lang="ca-ES" dirty="0" err="1">
                <a:solidFill>
                  <a:srgbClr val="C00000"/>
                </a:solidFill>
                <a:latin typeface="Consolas" panose="020B0609020204030204" pitchFamily="49" charset="0"/>
              </a:rPr>
              <a:t>reads</a:t>
            </a:r>
            <a:r>
              <a:rPr lang="ca-ES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dirty="0" err="1">
                <a:solidFill>
                  <a:srgbClr val="C00000"/>
                </a:solidFill>
                <a:latin typeface="Consolas" panose="020B0609020204030204" pitchFamily="49" charset="0"/>
              </a:rPr>
              <a:t>two</a:t>
            </a:r>
            <a:r>
              <a:rPr lang="ca-ES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dirty="0" err="1">
                <a:solidFill>
                  <a:srgbClr val="C00000"/>
                </a:solidFill>
                <a:latin typeface="Consolas" panose="020B0609020204030204" pitchFamily="49" charset="0"/>
              </a:rPr>
              <a:t>sorted</a:t>
            </a:r>
            <a:r>
              <a:rPr lang="ca-ES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dirty="0" err="1">
                <a:solidFill>
                  <a:srgbClr val="C00000"/>
                </a:solidFill>
                <a:latin typeface="Consolas" panose="020B0609020204030204" pitchFamily="49" charset="0"/>
              </a:rPr>
              <a:t>iterators</a:t>
            </a:r>
            <a:r>
              <a:rPr lang="ca-ES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dirty="0" err="1">
                <a:solidFill>
                  <a:srgbClr val="C00000"/>
                </a:solidFill>
                <a:latin typeface="Consolas" panose="020B0609020204030204" pitchFamily="49" charset="0"/>
              </a:rPr>
              <a:t>and</a:t>
            </a:r>
            <a:r>
              <a:rPr lang="ca-ES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dirty="0" err="1">
                <a:solidFill>
                  <a:srgbClr val="C00000"/>
                </a:solidFill>
                <a:latin typeface="Consolas" panose="020B0609020204030204" pitchFamily="49" charset="0"/>
              </a:rPr>
              <a:t>generates</a:t>
            </a:r>
            <a:r>
              <a:rPr lang="ca-ES" dirty="0">
                <a:solidFill>
                  <a:srgbClr val="C00000"/>
                </a:solidFill>
                <a:latin typeface="Consolas" panose="020B0609020204030204" pitchFamily="49" charset="0"/>
              </a:rPr>
              <a:t> a </a:t>
            </a:r>
            <a:r>
              <a:rPr lang="ca-ES" dirty="0" err="1">
                <a:solidFill>
                  <a:srgbClr val="C00000"/>
                </a:solidFill>
                <a:latin typeface="Consolas" panose="020B0609020204030204" pitchFamily="49" charset="0"/>
              </a:rPr>
              <a:t>sorted</a:t>
            </a:r>
            <a:br>
              <a:rPr lang="ca-ES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ca-ES" dirty="0">
                <a:solidFill>
                  <a:srgbClr val="C00000"/>
                </a:solidFill>
                <a:latin typeface="Consolas" panose="020B0609020204030204" pitchFamily="49" charset="0"/>
              </a:rPr>
              <a:t>       </a:t>
            </a:r>
            <a:r>
              <a:rPr lang="ca-ES" dirty="0" err="1">
                <a:solidFill>
                  <a:srgbClr val="C00000"/>
                </a:solidFill>
                <a:latin typeface="Consolas" panose="020B0609020204030204" pitchFamily="49" charset="0"/>
              </a:rPr>
              <a:t>iterator</a:t>
            </a:r>
            <a:r>
              <a:rPr lang="ca-ES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dirty="0" err="1">
                <a:solidFill>
                  <a:srgbClr val="C00000"/>
                </a:solidFill>
                <a:latin typeface="Consolas" panose="020B0609020204030204" pitchFamily="49" charset="0"/>
              </a:rPr>
              <a:t>by</a:t>
            </a:r>
            <a:r>
              <a:rPr lang="ca-ES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dirty="0" err="1">
                <a:solidFill>
                  <a:srgbClr val="C00000"/>
                </a:solidFill>
                <a:latin typeface="Consolas" panose="020B0609020204030204" pitchFamily="49" charset="0"/>
              </a:rPr>
              <a:t>merging</a:t>
            </a:r>
            <a:r>
              <a:rPr lang="ca-ES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dirty="0" err="1">
                <a:solidFill>
                  <a:srgbClr val="C00000"/>
                </a:solidFill>
                <a:latin typeface="Consolas" panose="020B0609020204030204" pitchFamily="49" charset="0"/>
              </a:rPr>
              <a:t>them</a:t>
            </a:r>
            <a:r>
              <a:rPr lang="ca-ES" dirty="0">
                <a:solidFill>
                  <a:srgbClr val="C00000"/>
                </a:solidFill>
                <a:latin typeface="Consolas" panose="020B0609020204030204" pitchFamily="49" charset="0"/>
              </a:rPr>
              <a:t>"""</a:t>
            </a:r>
          </a:p>
          <a:p>
            <a:r>
              <a:rPr lang="ca-ES" dirty="0">
                <a:latin typeface="Consolas" panose="020B0609020204030204" pitchFamily="49" charset="0"/>
              </a:rPr>
              <a:t>    x, y = </a:t>
            </a:r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next</a:t>
            </a:r>
            <a:r>
              <a:rPr lang="ca-ES" dirty="0">
                <a:latin typeface="Consolas" panose="020B0609020204030204" pitchFamily="49" charset="0"/>
              </a:rPr>
              <a:t>(a, </a:t>
            </a:r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None</a:t>
            </a:r>
            <a:r>
              <a:rPr lang="ca-ES" dirty="0">
                <a:latin typeface="Consolas" panose="020B0609020204030204" pitchFamily="49" charset="0"/>
              </a:rPr>
              <a:t>), </a:t>
            </a:r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next</a:t>
            </a:r>
            <a:r>
              <a:rPr lang="ca-ES" dirty="0">
                <a:latin typeface="Consolas" panose="020B0609020204030204" pitchFamily="49" charset="0"/>
              </a:rPr>
              <a:t>(b,</a:t>
            </a:r>
            <a:r>
              <a:rPr lang="ca-E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None</a:t>
            </a:r>
            <a:r>
              <a:rPr lang="ca-ES" dirty="0">
                <a:latin typeface="Consolas" panose="020B0609020204030204" pitchFamily="49" charset="0"/>
              </a:rPr>
              <a:t>)</a:t>
            </a:r>
          </a:p>
          <a:p>
            <a:r>
              <a:rPr lang="ca-ES" dirty="0">
                <a:latin typeface="Consolas" panose="020B0609020204030204" pitchFamily="49" charset="0"/>
              </a:rPr>
              <a:t>    </a:t>
            </a:r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ca-ES" dirty="0">
                <a:latin typeface="Consolas" panose="020B0609020204030204" pitchFamily="49" charset="0"/>
              </a:rPr>
              <a:t> x </a:t>
            </a:r>
            <a:r>
              <a:rPr lang="ca-ES" dirty="0">
                <a:solidFill>
                  <a:srgbClr val="0000FF"/>
                </a:solidFill>
                <a:latin typeface="Consolas" panose="020B0609020204030204" pitchFamily="49" charset="0"/>
              </a:rPr>
              <a:t>is </a:t>
            </a:r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not</a:t>
            </a:r>
            <a:r>
              <a:rPr lang="ca-E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None</a:t>
            </a:r>
            <a:r>
              <a:rPr lang="ca-E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and</a:t>
            </a:r>
            <a:r>
              <a:rPr lang="ca-ES" dirty="0">
                <a:latin typeface="Consolas" panose="020B0609020204030204" pitchFamily="49" charset="0"/>
              </a:rPr>
              <a:t> y </a:t>
            </a:r>
            <a:r>
              <a:rPr lang="ca-ES" dirty="0">
                <a:solidFill>
                  <a:srgbClr val="0000FF"/>
                </a:solidFill>
                <a:latin typeface="Consolas" panose="020B0609020204030204" pitchFamily="49" charset="0"/>
              </a:rPr>
              <a:t>is </a:t>
            </a:r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not</a:t>
            </a:r>
            <a:r>
              <a:rPr lang="ca-E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None</a:t>
            </a:r>
            <a:r>
              <a:rPr lang="ca-ES" dirty="0">
                <a:latin typeface="Consolas" panose="020B0609020204030204" pitchFamily="49" charset="0"/>
              </a:rPr>
              <a:t>:</a:t>
            </a:r>
          </a:p>
          <a:p>
            <a:r>
              <a:rPr lang="ca-ES" dirty="0">
                <a:latin typeface="Consolas" panose="020B0609020204030204" pitchFamily="49" charset="0"/>
              </a:rPr>
              <a:t>        </a:t>
            </a:r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ca-ES" dirty="0">
                <a:latin typeface="Consolas" panose="020B0609020204030204" pitchFamily="49" charset="0"/>
              </a:rPr>
              <a:t> x &lt; y:</a:t>
            </a:r>
          </a:p>
          <a:p>
            <a:r>
              <a:rPr lang="ca-ES" dirty="0">
                <a:latin typeface="Consolas" panose="020B0609020204030204" pitchFamily="49" charset="0"/>
              </a:rPr>
              <a:t>            </a:t>
            </a:r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yield</a:t>
            </a:r>
            <a:r>
              <a:rPr lang="ca-ES" dirty="0">
                <a:latin typeface="Consolas" panose="020B0609020204030204" pitchFamily="49" charset="0"/>
              </a:rPr>
              <a:t> x</a:t>
            </a:r>
          </a:p>
          <a:p>
            <a:r>
              <a:rPr lang="ca-ES" dirty="0">
                <a:latin typeface="Consolas" panose="020B0609020204030204" pitchFamily="49" charset="0"/>
              </a:rPr>
              <a:t>            x = </a:t>
            </a:r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next</a:t>
            </a:r>
            <a:r>
              <a:rPr lang="ca-ES" dirty="0">
                <a:latin typeface="Consolas" panose="020B0609020204030204" pitchFamily="49" charset="0"/>
              </a:rPr>
              <a:t>(a,</a:t>
            </a:r>
            <a:r>
              <a:rPr lang="ca-E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None</a:t>
            </a:r>
            <a:r>
              <a:rPr lang="ca-ES" dirty="0">
                <a:latin typeface="Consolas" panose="020B0609020204030204" pitchFamily="49" charset="0"/>
              </a:rPr>
              <a:t>)</a:t>
            </a:r>
          </a:p>
          <a:p>
            <a:r>
              <a:rPr lang="ca-ES" dirty="0">
                <a:latin typeface="Consolas" panose="020B0609020204030204" pitchFamily="49" charset="0"/>
              </a:rPr>
              <a:t>        </a:t>
            </a:r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ca-ES" dirty="0">
                <a:latin typeface="Consolas" panose="020B0609020204030204" pitchFamily="49" charset="0"/>
              </a:rPr>
              <a:t>:</a:t>
            </a:r>
          </a:p>
          <a:p>
            <a:r>
              <a:rPr lang="ca-ES" dirty="0">
                <a:latin typeface="Consolas" panose="020B0609020204030204" pitchFamily="49" charset="0"/>
              </a:rPr>
              <a:t>            </a:t>
            </a:r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yield</a:t>
            </a:r>
            <a:r>
              <a:rPr lang="ca-ES" dirty="0">
                <a:latin typeface="Consolas" panose="020B0609020204030204" pitchFamily="49" charset="0"/>
              </a:rPr>
              <a:t> y</a:t>
            </a:r>
          </a:p>
          <a:p>
            <a:r>
              <a:rPr lang="ca-ES" dirty="0">
                <a:latin typeface="Consolas" panose="020B0609020204030204" pitchFamily="49" charset="0"/>
              </a:rPr>
              <a:t>            y = </a:t>
            </a:r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next</a:t>
            </a:r>
            <a:r>
              <a:rPr lang="ca-ES" dirty="0">
                <a:latin typeface="Consolas" panose="020B0609020204030204" pitchFamily="49" charset="0"/>
              </a:rPr>
              <a:t>(b, </a:t>
            </a:r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None</a:t>
            </a:r>
            <a:r>
              <a:rPr lang="ca-ES" dirty="0">
                <a:latin typeface="Consolas" panose="020B0609020204030204" pitchFamily="49" charset="0"/>
              </a:rPr>
              <a:t>)</a:t>
            </a:r>
          </a:p>
          <a:p>
            <a:endParaRPr lang="ca-ES" dirty="0">
              <a:latin typeface="Consolas" panose="020B0609020204030204" pitchFamily="49" charset="0"/>
            </a:endParaRPr>
          </a:p>
          <a:p>
            <a:r>
              <a:rPr lang="ca-ES" dirty="0">
                <a:latin typeface="Consolas" panose="020B0609020204030204" pitchFamily="49" charset="0"/>
              </a:rPr>
              <a:t>    </a:t>
            </a:r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ca-ES" dirty="0">
                <a:latin typeface="Consolas" panose="020B0609020204030204" pitchFamily="49" charset="0"/>
              </a:rPr>
              <a:t> x </a:t>
            </a:r>
            <a:r>
              <a:rPr lang="ca-ES" dirty="0">
                <a:solidFill>
                  <a:srgbClr val="0000FF"/>
                </a:solidFill>
                <a:latin typeface="Consolas" panose="020B0609020204030204" pitchFamily="49" charset="0"/>
              </a:rPr>
              <a:t>is </a:t>
            </a:r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not</a:t>
            </a:r>
            <a:r>
              <a:rPr lang="ca-E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None</a:t>
            </a:r>
            <a:r>
              <a:rPr lang="ca-ES" dirty="0">
                <a:latin typeface="Consolas" panose="020B0609020204030204" pitchFamily="49" charset="0"/>
              </a:rPr>
              <a:t>:</a:t>
            </a:r>
          </a:p>
          <a:p>
            <a:r>
              <a:rPr lang="ca-ES" dirty="0">
                <a:latin typeface="Consolas" panose="020B0609020204030204" pitchFamily="49" charset="0"/>
              </a:rPr>
              <a:t>        </a:t>
            </a:r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yield</a:t>
            </a:r>
            <a:r>
              <a:rPr lang="ca-ES" dirty="0">
                <a:latin typeface="Consolas" panose="020B0609020204030204" pitchFamily="49" charset="0"/>
              </a:rPr>
              <a:t> x</a:t>
            </a:r>
          </a:p>
          <a:p>
            <a:r>
              <a:rPr lang="ca-ES" dirty="0">
                <a:latin typeface="Consolas" panose="020B0609020204030204" pitchFamily="49" charset="0"/>
              </a:rPr>
              <a:t>        </a:t>
            </a:r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yield</a:t>
            </a:r>
            <a:r>
              <a:rPr lang="ca-ES" dirty="0">
                <a:latin typeface="Consolas" panose="020B0609020204030204" pitchFamily="49" charset="0"/>
              </a:rPr>
              <a:t> </a:t>
            </a:r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ca-ES" dirty="0">
                <a:latin typeface="Consolas" panose="020B0609020204030204" pitchFamily="49" charset="0"/>
              </a:rPr>
              <a:t> a  </a:t>
            </a:r>
            <a:r>
              <a:rPr lang="ca-ES" dirty="0">
                <a:solidFill>
                  <a:srgbClr val="C00000"/>
                </a:solidFill>
                <a:latin typeface="Consolas" panose="020B0609020204030204" pitchFamily="49" charset="0"/>
              </a:rPr>
              <a:t># </a:t>
            </a:r>
            <a:r>
              <a:rPr lang="ca-ES" dirty="0" err="1">
                <a:solidFill>
                  <a:srgbClr val="C00000"/>
                </a:solidFill>
                <a:latin typeface="Consolas" panose="020B0609020204030204" pitchFamily="49" charset="0"/>
              </a:rPr>
              <a:t>delivers</a:t>
            </a:r>
            <a:r>
              <a:rPr lang="ca-ES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dirty="0" err="1">
                <a:solidFill>
                  <a:srgbClr val="C00000"/>
                </a:solidFill>
                <a:latin typeface="Consolas" panose="020B0609020204030204" pitchFamily="49" charset="0"/>
              </a:rPr>
              <a:t>values</a:t>
            </a:r>
            <a:r>
              <a:rPr lang="ca-ES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dirty="0" err="1">
                <a:solidFill>
                  <a:srgbClr val="C00000"/>
                </a:solidFill>
                <a:latin typeface="Consolas" panose="020B0609020204030204" pitchFamily="49" charset="0"/>
              </a:rPr>
              <a:t>from</a:t>
            </a:r>
            <a:r>
              <a:rPr lang="ca-ES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dirty="0" err="1">
                <a:solidFill>
                  <a:srgbClr val="C00000"/>
                </a:solidFill>
                <a:latin typeface="Consolas" panose="020B0609020204030204" pitchFamily="49" charset="0"/>
              </a:rPr>
              <a:t>another</a:t>
            </a:r>
            <a:r>
              <a:rPr lang="ca-ES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dirty="0" err="1">
                <a:solidFill>
                  <a:srgbClr val="C00000"/>
                </a:solidFill>
                <a:latin typeface="Consolas" panose="020B0609020204030204" pitchFamily="49" charset="0"/>
              </a:rPr>
              <a:t>iterator</a:t>
            </a:r>
            <a:endParaRPr lang="ca-ES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endParaRPr lang="ca-ES" dirty="0">
              <a:latin typeface="Consolas" panose="020B0609020204030204" pitchFamily="49" charset="0"/>
            </a:endParaRPr>
          </a:p>
          <a:p>
            <a:r>
              <a:rPr lang="ca-ES" dirty="0">
                <a:latin typeface="Consolas" panose="020B0609020204030204" pitchFamily="49" charset="0"/>
              </a:rPr>
              <a:t>    </a:t>
            </a:r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ca-ES" dirty="0">
                <a:latin typeface="Consolas" panose="020B0609020204030204" pitchFamily="49" charset="0"/>
              </a:rPr>
              <a:t> y </a:t>
            </a:r>
            <a:r>
              <a:rPr lang="ca-ES" dirty="0">
                <a:solidFill>
                  <a:srgbClr val="0000FF"/>
                </a:solidFill>
                <a:latin typeface="Consolas" panose="020B0609020204030204" pitchFamily="49" charset="0"/>
              </a:rPr>
              <a:t>is </a:t>
            </a:r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not</a:t>
            </a:r>
            <a:r>
              <a:rPr lang="ca-E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None</a:t>
            </a:r>
            <a:r>
              <a:rPr lang="ca-ES" dirty="0">
                <a:latin typeface="Consolas" panose="020B0609020204030204" pitchFamily="49" charset="0"/>
              </a:rPr>
              <a:t>:</a:t>
            </a:r>
          </a:p>
          <a:p>
            <a:r>
              <a:rPr lang="ca-ES" dirty="0">
                <a:latin typeface="Consolas" panose="020B0609020204030204" pitchFamily="49" charset="0"/>
              </a:rPr>
              <a:t>        </a:t>
            </a:r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yield</a:t>
            </a:r>
            <a:r>
              <a:rPr lang="ca-ES" dirty="0">
                <a:latin typeface="Consolas" panose="020B0609020204030204" pitchFamily="49" charset="0"/>
              </a:rPr>
              <a:t> y</a:t>
            </a:r>
          </a:p>
          <a:p>
            <a:r>
              <a:rPr lang="ca-ES" dirty="0">
                <a:latin typeface="Consolas" panose="020B0609020204030204" pitchFamily="49" charset="0"/>
              </a:rPr>
              <a:t>        </a:t>
            </a:r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yield</a:t>
            </a:r>
            <a:r>
              <a:rPr lang="ca-ES" dirty="0">
                <a:latin typeface="Consolas" panose="020B0609020204030204" pitchFamily="49" charset="0"/>
              </a:rPr>
              <a:t> </a:t>
            </a:r>
            <a:r>
              <a:rPr lang="ca-ES" dirty="0" err="1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ca-ES" dirty="0">
                <a:latin typeface="Consolas" panose="020B0609020204030204" pitchFamily="49" charset="0"/>
              </a:rPr>
              <a:t> b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BD217-8A5A-423D-9547-A3B887009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A44FC-68F5-4433-A508-F214D467B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6573F-79D1-41FF-9340-D267CC000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5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6BF1A-18C5-4BC8-9AA7-C37FF62D3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2EF613-A54E-4A55-A1CA-24DB410994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43000" y="1219200"/>
                <a:ext cx="7543800" cy="5029200"/>
              </a:xfrm>
            </p:spPr>
            <p:txBody>
              <a:bodyPr/>
              <a:lstStyle/>
              <a:p>
                <a:r>
                  <a:rPr lang="en-US" dirty="0" err="1"/>
                  <a:t>Iterables</a:t>
                </a:r>
                <a:r>
                  <a:rPr lang="en-US" dirty="0"/>
                  <a:t> and iterators</a:t>
                </a:r>
              </a:p>
              <a:p>
                <a:r>
                  <a:rPr lang="en-US" dirty="0"/>
                  <a:t>Generators</a:t>
                </a:r>
              </a:p>
              <a:p>
                <a:r>
                  <a:rPr lang="en-US" dirty="0"/>
                  <a:t>Comprehensions</a:t>
                </a:r>
              </a:p>
              <a:p>
                <a:r>
                  <a:rPr lang="en-US" dirty="0"/>
                  <a:t>Enumerate and Zip</a:t>
                </a:r>
              </a:p>
              <a:p>
                <a:r>
                  <a:rPr lang="en-US" dirty="0"/>
                  <a:t>Map, Filter and Reduce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/>
                  <a:t>-functions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2EF613-A54E-4A55-A1CA-24DB410994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1219200"/>
                <a:ext cx="7543800" cy="5029200"/>
              </a:xfrm>
              <a:blipFill>
                <a:blip r:embed="rId2"/>
                <a:stretch>
                  <a:fillRect l="-1859" t="-1576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D7A90-72C5-4A5E-B04C-26B88FFEE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CD9A9-DE87-4861-9DE9-F72404257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5BB60-796C-4D1C-B313-EA00DDC2F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68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3EECF-2A20-4C5C-9B19-2A518FA4D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6A319-F5F4-4EA6-9248-136ED6F777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B1226-48C8-4638-8929-10270BA0B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4166E-B4A5-4782-858B-997FE742D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7DB4E-6B55-4F2D-ACC2-5E4632858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17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Comprehensions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382000" cy="54102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GB" dirty="0"/>
                  <a:t>Set builder notation. Example:</a:t>
                </a:r>
                <a:br>
                  <a:rPr lang="en-GB" dirty="0"/>
                </a:br>
                <a:br>
                  <a:rPr lang="en-GB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&lt;1000,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is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prime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br>
                  <a:rPr lang="en-US" dirty="0"/>
                </a:br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Conventional Python using a </a:t>
                </a:r>
                <a:r>
                  <a:rPr lang="en-GB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for</a:t>
                </a:r>
                <a:r>
                  <a:rPr lang="en-GB" dirty="0"/>
                  <a:t> loop:</a:t>
                </a:r>
                <a:br>
                  <a:rPr lang="en-GB" dirty="0"/>
                </a:br>
                <a:br>
                  <a:rPr lang="en-GB" dirty="0"/>
                </a:br>
                <a:r>
                  <a:rPr lang="en-GB" sz="2400" b="1" dirty="0">
                    <a:latin typeface="Consolas" panose="020B0609020204030204" pitchFamily="49" charset="0"/>
                  </a:rPr>
                  <a:t>s = {}</a:t>
                </a:r>
                <a:br>
                  <a:rPr lang="en-GB" sz="2400" b="1" dirty="0">
                    <a:latin typeface="Consolas" panose="020B0609020204030204" pitchFamily="49" charset="0"/>
                  </a:rPr>
                </a:br>
                <a:r>
                  <a:rPr lang="en-GB" sz="2400" b="1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for</a:t>
                </a:r>
                <a:r>
                  <a:rPr lang="en-GB" sz="2400" b="1" dirty="0">
                    <a:latin typeface="Consolas" panose="020B0609020204030204" pitchFamily="49" charset="0"/>
                  </a:rPr>
                  <a:t> x </a:t>
                </a:r>
                <a:r>
                  <a:rPr lang="en-GB" sz="2400" b="1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in</a:t>
                </a:r>
                <a:r>
                  <a:rPr lang="en-GB" sz="2400" b="1" dirty="0">
                    <a:latin typeface="Consolas" panose="020B0609020204030204" pitchFamily="49" charset="0"/>
                  </a:rPr>
                  <a:t> </a:t>
                </a:r>
                <a:r>
                  <a:rPr lang="en-GB" sz="2400" b="1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range</a:t>
                </a:r>
                <a:r>
                  <a:rPr lang="en-GB" sz="2400" b="1" dirty="0">
                    <a:latin typeface="Consolas" panose="020B0609020204030204" pitchFamily="49" charset="0"/>
                  </a:rPr>
                  <a:t>(1000):</a:t>
                </a:r>
                <a:br>
                  <a:rPr lang="en-GB" sz="2400" b="1" dirty="0">
                    <a:latin typeface="Consolas" panose="020B0609020204030204" pitchFamily="49" charset="0"/>
                  </a:rPr>
                </a:br>
                <a:r>
                  <a:rPr lang="en-GB" sz="2400" b="1" dirty="0">
                    <a:latin typeface="Consolas" panose="020B0609020204030204" pitchFamily="49" charset="0"/>
                  </a:rPr>
                  <a:t>    </a:t>
                </a:r>
                <a:r>
                  <a:rPr lang="en-GB" sz="2400" b="1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if</a:t>
                </a:r>
                <a:r>
                  <a:rPr lang="en-GB" sz="2400" b="1" dirty="0">
                    <a:latin typeface="Consolas" panose="020B0609020204030204" pitchFamily="49" charset="0"/>
                  </a:rPr>
                  <a:t> </a:t>
                </a:r>
                <a:r>
                  <a:rPr lang="en-GB" sz="2400" b="1" dirty="0" err="1">
                    <a:latin typeface="Consolas" panose="020B0609020204030204" pitchFamily="49" charset="0"/>
                  </a:rPr>
                  <a:t>is_prime</a:t>
                </a:r>
                <a:r>
                  <a:rPr lang="en-GB" sz="2400" b="1" dirty="0">
                    <a:latin typeface="Consolas" panose="020B0609020204030204" pitchFamily="49" charset="0"/>
                  </a:rPr>
                  <a:t>(x):</a:t>
                </a:r>
                <a:br>
                  <a:rPr lang="en-GB" sz="2400" b="1" dirty="0">
                    <a:latin typeface="Consolas" panose="020B0609020204030204" pitchFamily="49" charset="0"/>
                  </a:rPr>
                </a:br>
                <a:r>
                  <a:rPr lang="en-GB" sz="2400" b="1" dirty="0">
                    <a:latin typeface="Consolas" panose="020B0609020204030204" pitchFamily="49" charset="0"/>
                  </a:rPr>
                  <a:t>        </a:t>
                </a:r>
                <a:r>
                  <a:rPr lang="en-GB" sz="2400" b="1" dirty="0" err="1">
                    <a:latin typeface="Consolas" panose="020B0609020204030204" pitchFamily="49" charset="0"/>
                  </a:rPr>
                  <a:t>s.add</a:t>
                </a:r>
                <a:r>
                  <a:rPr lang="en-GB" sz="2400" b="1" dirty="0">
                    <a:latin typeface="Consolas" panose="020B0609020204030204" pitchFamily="49" charset="0"/>
                  </a:rPr>
                  <a:t>(x**2)</a:t>
                </a:r>
              </a:p>
              <a:p>
                <a:endParaRPr lang="en-GB" dirty="0">
                  <a:latin typeface="Consolas" panose="020B0609020204030204" pitchFamily="49" charset="0"/>
                </a:endParaRPr>
              </a:p>
              <a:p>
                <a:r>
                  <a:rPr lang="en-GB" dirty="0"/>
                  <a:t>Using comprehensions</a:t>
                </a:r>
                <a:r>
                  <a:rPr lang="en-US" dirty="0"/>
                  <a:t>:</a:t>
                </a:r>
                <a:br>
                  <a:rPr lang="en-US" dirty="0"/>
                </a:br>
                <a:br>
                  <a:rPr lang="en-US" dirty="0"/>
                </a:br>
                <a:r>
                  <a:rPr lang="en-US" sz="2400" b="1" dirty="0">
                    <a:latin typeface="Consolas" panose="020B0609020204030204" pitchFamily="49" charset="0"/>
                  </a:rPr>
                  <a:t>s = {x**2 </a:t>
                </a:r>
                <a:r>
                  <a:rPr lang="en-US" sz="2400" b="1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for</a:t>
                </a:r>
                <a:r>
                  <a:rPr lang="en-US" sz="2400" b="1" dirty="0">
                    <a:latin typeface="Consolas" panose="020B0609020204030204" pitchFamily="49" charset="0"/>
                  </a:rPr>
                  <a:t> x in </a:t>
                </a:r>
                <a:r>
                  <a:rPr lang="en-US" sz="2400" b="1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range</a:t>
                </a:r>
                <a:r>
                  <a:rPr lang="en-US" sz="2400" b="1" dirty="0">
                    <a:latin typeface="Consolas" panose="020B0609020204030204" pitchFamily="49" charset="0"/>
                  </a:rPr>
                  <a:t>(1000) </a:t>
                </a:r>
                <a:r>
                  <a:rPr lang="en-US" sz="2400" b="1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if</a:t>
                </a:r>
                <a:r>
                  <a:rPr lang="en-US" sz="2400" b="1" dirty="0">
                    <a:latin typeface="Consolas" panose="020B0609020204030204" pitchFamily="49" charset="0"/>
                  </a:rPr>
                  <a:t> </a:t>
                </a:r>
                <a:r>
                  <a:rPr lang="en-US" sz="2400" b="1" dirty="0" err="1">
                    <a:latin typeface="Consolas" panose="020B0609020204030204" pitchFamily="49" charset="0"/>
                  </a:rPr>
                  <a:t>is_prime</a:t>
                </a:r>
                <a:r>
                  <a:rPr lang="en-US" sz="2400" b="1" dirty="0">
                    <a:latin typeface="Consolas" panose="020B0609020204030204" pitchFamily="49" charset="0"/>
                  </a:rPr>
                  <a:t>(x)}</a:t>
                </a:r>
                <a:endParaRPr lang="en-GB" sz="2400" b="1" dirty="0">
                  <a:latin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382000" cy="5410200"/>
              </a:xfrm>
              <a:blipFill>
                <a:blip r:embed="rId2"/>
                <a:stretch>
                  <a:fillRect l="-1455" t="-2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DDADC64-6942-4683-A85E-772429E1A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D71C4F-B2D5-4DB3-A77D-B787DAFB6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Nested comprehensions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181600"/>
          </a:xfrm>
        </p:spPr>
        <p:txBody>
          <a:bodyPr>
            <a:normAutofit/>
          </a:bodyPr>
          <a:lstStyle/>
          <a:p>
            <a:r>
              <a:rPr lang="en-GB" sz="1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# Given a list of words, create a dictionary with the key-value</a:t>
            </a:r>
            <a:br>
              <a:rPr lang="en-GB" sz="1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GB" sz="1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# pairs &lt;word: number of vowels&gt;</a:t>
            </a:r>
            <a:br>
              <a:rPr lang="en-GB" sz="1800" dirty="0">
                <a:latin typeface="Consolas" pitchFamily="49" charset="0"/>
                <a:cs typeface="Consolas" pitchFamily="49" charset="0"/>
              </a:rPr>
            </a:br>
            <a:r>
              <a:rPr lang="en-GB" sz="1800" dirty="0">
                <a:latin typeface="Consolas" pitchFamily="49" charset="0"/>
                <a:cs typeface="Consolas" pitchFamily="49" charset="0"/>
              </a:rPr>
              <a:t>words = ['cat', 'kangaroo', 'lion', 'dog', '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hippopotamus</a:t>
            </a:r>
            <a:r>
              <a:rPr lang="en-GB" sz="1800" dirty="0">
                <a:latin typeface="Consolas" pitchFamily="49" charset="0"/>
                <a:cs typeface="Consolas" pitchFamily="49" charset="0"/>
              </a:rPr>
              <a:t>'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]</a:t>
            </a:r>
          </a:p>
          <a:p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# We can use </a:t>
            </a:r>
            <a:r>
              <a:rPr lang="en-US" sz="18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s.count</a:t>
            </a:r>
            <a:r>
              <a:rPr lang="en-US" sz="1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(x) to count the number of occurrences</a:t>
            </a:r>
            <a:br>
              <a:rPr lang="en-US" sz="1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# of x in the string s, e.g., </a:t>
            </a:r>
            <a:r>
              <a:rPr lang="en-GB" sz="1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kangaroo</a:t>
            </a:r>
            <a:r>
              <a:rPr lang="en-GB" sz="1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.count(</a:t>
            </a:r>
            <a:r>
              <a:rPr lang="en-GB" sz="1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o</a:t>
            </a:r>
            <a:r>
              <a:rPr lang="en-GB" sz="1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) is 2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>
                <a:latin typeface="Consolas" pitchFamily="49" charset="0"/>
                <a:cs typeface="Consolas" pitchFamily="49" charset="0"/>
              </a:rPr>
              <a:t>vowels = {w: </a:t>
            </a:r>
            <a:r>
              <a:rPr lang="en-US" sz="18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sum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w.count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(x) </a:t>
            </a:r>
            <a:r>
              <a:rPr lang="en-US" sz="18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x </a:t>
            </a:r>
            <a:r>
              <a:rPr lang="en-US" sz="18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1800" dirty="0">
                <a:latin typeface="Consolas" pitchFamily="49" charset="0"/>
                <a:cs typeface="Consolas" pitchFamily="49" charset="0"/>
              </a:rPr>
              <a:t>'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aeiou</a:t>
            </a:r>
            <a:r>
              <a:rPr lang="en-GB" sz="1800" dirty="0">
                <a:latin typeface="Consolas" pitchFamily="49" charset="0"/>
                <a:cs typeface="Consolas" pitchFamily="49" charset="0"/>
              </a:rPr>
              <a:t>'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18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w </a:t>
            </a:r>
            <a:r>
              <a:rPr lang="en-US" sz="18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words}</a:t>
            </a:r>
          </a:p>
          <a:p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1800" dirty="0">
                <a:latin typeface="Consolas" panose="020B0609020204030204" pitchFamily="49" charset="0"/>
              </a:rPr>
              <a:t>(vowels)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</a:rPr>
              <a:t>{'cat': 1, 'kangaroo': 4, 'lion': 2, 'dog': 1, 'hippopotamus': 5}</a:t>
            </a:r>
          </a:p>
          <a:p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  <a:t># Let us print a list of the words with more than 3 vowels</a:t>
            </a:r>
          </a:p>
          <a:p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1800" dirty="0">
                <a:latin typeface="Consolas" panose="020B0609020204030204" pitchFamily="49" charset="0"/>
              </a:rPr>
              <a:t>([w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800" dirty="0">
                <a:latin typeface="Consolas" panose="020B0609020204030204" pitchFamily="49" charset="0"/>
              </a:rPr>
              <a:t> w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vowels.keys</a:t>
            </a:r>
            <a:r>
              <a:rPr lang="en-US" sz="1800" dirty="0">
                <a:latin typeface="Consolas" panose="020B0609020204030204" pitchFamily="49" charset="0"/>
              </a:rPr>
              <a:t>()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800" dirty="0">
                <a:latin typeface="Consolas" panose="020B0609020204030204" pitchFamily="49" charset="0"/>
              </a:rPr>
              <a:t> vowels[w] &gt; 3])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</a:rPr>
              <a:t>['kangaroo', 'hippopotamus']</a:t>
            </a:r>
          </a:p>
          <a:p>
            <a:endParaRPr lang="en-US" sz="18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AEC2150-7E1C-4AE0-9DB3-709DFAA85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867B9D-8AC4-4675-B5E7-AB3E75DF0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GB" dirty="0"/>
              <a:t>Creating matrices with comprehensions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334000"/>
          </a:xfrm>
        </p:spPr>
        <p:txBody>
          <a:bodyPr>
            <a:normAutofit/>
          </a:bodyPr>
          <a:lstStyle/>
          <a:p>
            <a:r>
              <a:rPr lang="en-GB" sz="1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# Let us create a 4x4 identity matrix</a:t>
            </a:r>
            <a:br>
              <a:rPr lang="en-GB" sz="1800" dirty="0">
                <a:latin typeface="Consolas" pitchFamily="49" charset="0"/>
                <a:cs typeface="Consolas" pitchFamily="49" charset="0"/>
              </a:rPr>
            </a:br>
            <a:r>
              <a:rPr lang="en-GB" sz="1800" dirty="0">
                <a:latin typeface="Consolas" pitchFamily="49" charset="0"/>
                <a:cs typeface="Consolas" pitchFamily="49" charset="0"/>
              </a:rPr>
              <a:t>matrix = [[0]*4]*4</a:t>
            </a:r>
            <a:br>
              <a:rPr lang="en-GB" sz="1800" dirty="0">
                <a:latin typeface="Consolas" pitchFamily="49" charset="0"/>
                <a:cs typeface="Consolas" pitchFamily="49" charset="0"/>
              </a:rPr>
            </a:br>
            <a:r>
              <a:rPr lang="en-GB" sz="18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GB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GB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18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 range</a:t>
            </a:r>
            <a:r>
              <a:rPr lang="en-GB" sz="1800" dirty="0">
                <a:latin typeface="Consolas" pitchFamily="49" charset="0"/>
                <a:cs typeface="Consolas" pitchFamily="49" charset="0"/>
              </a:rPr>
              <a:t>(4):</a:t>
            </a:r>
            <a:br>
              <a:rPr lang="en-GB" sz="1800" dirty="0">
                <a:latin typeface="Consolas" pitchFamily="49" charset="0"/>
                <a:cs typeface="Consolas" pitchFamily="49" charset="0"/>
              </a:rPr>
            </a:br>
            <a:r>
              <a:rPr lang="en-GB" sz="1800" dirty="0">
                <a:latin typeface="Consolas" pitchFamily="49" charset="0"/>
                <a:cs typeface="Consolas" pitchFamily="49" charset="0"/>
              </a:rPr>
              <a:t>    matrix[</a:t>
            </a:r>
            <a:r>
              <a:rPr lang="en-GB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GB" sz="1800" dirty="0">
                <a:latin typeface="Consolas" pitchFamily="49" charset="0"/>
                <a:cs typeface="Consolas" pitchFamily="49" charset="0"/>
              </a:rPr>
              <a:t>][</a:t>
            </a:r>
            <a:r>
              <a:rPr lang="en-GB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GB" sz="1800" dirty="0">
                <a:latin typeface="Consolas" pitchFamily="49" charset="0"/>
                <a:cs typeface="Consolas" pitchFamily="49" charset="0"/>
              </a:rPr>
              <a:t>] = 1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# Surprise! What’s wrong?</a:t>
            </a:r>
            <a:br>
              <a:rPr lang="en-US" sz="1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8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(matrix)</a:t>
            </a:r>
            <a:br>
              <a:rPr lang="en-US" sz="1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[[1, 1, 1, 1], [1, 1, 1, 1], [1, 1, 1, 1], [1, 1, 1, 1]]</a:t>
            </a:r>
            <a:endParaRPr lang="en-US" sz="1800" dirty="0">
              <a:solidFill>
                <a:srgbClr val="00B050"/>
              </a:solidFill>
              <a:latin typeface="Consolas" panose="020B0609020204030204" pitchFamily="49" charset="0"/>
            </a:endParaRPr>
          </a:p>
          <a:p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  <a:t># Let us use comprehensions</a:t>
            </a:r>
            <a:b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matrix = [[1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</a:rPr>
              <a:t>==j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en-US" sz="1800" dirty="0">
                <a:latin typeface="Consolas" panose="020B0609020204030204" pitchFamily="49" charset="0"/>
              </a:rPr>
              <a:t> 0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800" dirty="0">
                <a:latin typeface="Consolas" panose="020B0609020204030204" pitchFamily="49" charset="0"/>
              </a:rPr>
              <a:t> j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range</a:t>
            </a:r>
            <a:r>
              <a:rPr lang="en-US" sz="1800" dirty="0">
                <a:latin typeface="Consolas" panose="020B0609020204030204" pitchFamily="49" charset="0"/>
              </a:rPr>
              <a:t>(4)]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in range</a:t>
            </a:r>
            <a:r>
              <a:rPr lang="en-US" sz="1800" dirty="0">
                <a:latin typeface="Consolas" panose="020B0609020204030204" pitchFamily="49" charset="0"/>
              </a:rPr>
              <a:t>(4)]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(matrix)</a:t>
            </a:r>
            <a:br>
              <a:rPr lang="en-US" sz="1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[[1, 0, 0, 0], [0, 1, 0, 0], [0, 0, 1, 0], [0, 0, 0, 1]]</a:t>
            </a:r>
          </a:p>
          <a:p>
            <a:endParaRPr lang="en-US" sz="1800" dirty="0">
              <a:solidFill>
                <a:srgbClr val="00B050"/>
              </a:solidFill>
              <a:latin typeface="Consolas" pitchFamily="49" charset="0"/>
            </a:endParaRPr>
          </a:p>
          <a:p>
            <a:r>
              <a:rPr lang="en-GB" sz="1800" dirty="0">
                <a:solidFill>
                  <a:srgbClr val="C00000"/>
                </a:solidFill>
                <a:latin typeface="Consolas" pitchFamily="49" charset="0"/>
              </a:rPr>
              <a:t># How to create a zero matrix with n rows and m columns</a:t>
            </a:r>
            <a:br>
              <a:rPr lang="en-GB" sz="1800" dirty="0">
                <a:solidFill>
                  <a:srgbClr val="00B050"/>
                </a:solidFill>
                <a:latin typeface="Consolas" pitchFamily="49" charset="0"/>
              </a:rPr>
            </a:br>
            <a:r>
              <a:rPr lang="en-GB" sz="1800" dirty="0">
                <a:latin typeface="Consolas" pitchFamily="49" charset="0"/>
              </a:rPr>
              <a:t>matrix = [[0]*m </a:t>
            </a:r>
            <a:r>
              <a:rPr lang="en-GB" sz="1800" dirty="0">
                <a:solidFill>
                  <a:srgbClr val="0000FF"/>
                </a:solidFill>
                <a:latin typeface="Consolas" pitchFamily="49" charset="0"/>
              </a:rPr>
              <a:t>for</a:t>
            </a:r>
            <a:r>
              <a:rPr lang="en-GB" sz="1800" dirty="0">
                <a:latin typeface="Consolas" pitchFamily="49" charset="0"/>
              </a:rPr>
              <a:t> _ </a:t>
            </a:r>
            <a:r>
              <a:rPr lang="en-GB" sz="1800" dirty="0">
                <a:solidFill>
                  <a:srgbClr val="0000FF"/>
                </a:solidFill>
                <a:latin typeface="Consolas" pitchFamily="49" charset="0"/>
              </a:rPr>
              <a:t>in range</a:t>
            </a:r>
            <a:r>
              <a:rPr lang="en-GB" sz="1800" dirty="0">
                <a:latin typeface="Consolas" pitchFamily="49" charset="0"/>
              </a:rPr>
              <a:t>(n)]</a:t>
            </a:r>
            <a:br>
              <a:rPr lang="en-GB" sz="1800" dirty="0">
                <a:solidFill>
                  <a:srgbClr val="00B050"/>
                </a:solidFill>
                <a:latin typeface="Consolas" pitchFamily="49" charset="0"/>
              </a:rPr>
            </a:br>
            <a:endParaRPr lang="en-US" sz="1800" dirty="0">
              <a:latin typeface="Consolas" panose="020B0609020204030204" pitchFamily="49" charset="0"/>
            </a:endParaRPr>
          </a:p>
          <a:p>
            <a:endParaRPr lang="en-US" sz="18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C3308EF-B275-4F2A-9B02-C39BCAD31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C6B102E-F6CC-493C-BF19-68F8F7B49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5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A0E64-5A29-401F-81A0-C58083446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Generator expressions: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D072B-5698-4EF7-B14C-3D07B1273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914400"/>
            <a:ext cx="7924800" cy="54102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2000" dirty="0">
                <a:latin typeface="Consolas" panose="020B0609020204030204" pitchFamily="49" charset="0"/>
              </a:rPr>
              <a:t> sys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# A list comprehension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squares_lc</a:t>
            </a:r>
            <a:r>
              <a:rPr lang="en-US" sz="2000" dirty="0">
                <a:latin typeface="Consolas" panose="020B0609020204030204" pitchFamily="49" charset="0"/>
              </a:rPr>
              <a:t> = [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**2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 range</a:t>
            </a:r>
            <a:r>
              <a:rPr lang="en-US" sz="2000" dirty="0">
                <a:latin typeface="Consolas" panose="020B0609020204030204" pitchFamily="49" charset="0"/>
              </a:rPr>
              <a:t>(10**6)]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# It generates a long list (larger than 8Mb)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sys.getsizeof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squares_lc</a:t>
            </a:r>
            <a:r>
              <a:rPr lang="en-US" sz="2000" dirty="0">
                <a:latin typeface="Consolas" panose="020B0609020204030204" pitchFamily="49" charset="0"/>
              </a:rPr>
              <a:t>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8448728</a:t>
            </a: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# But we can also create a generator using (…)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squares_gc</a:t>
            </a:r>
            <a:r>
              <a:rPr lang="en-US" sz="2000" dirty="0">
                <a:latin typeface="Consolas" panose="020B0609020204030204" pitchFamily="49" charset="0"/>
              </a:rPr>
              <a:t> = (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**2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 range</a:t>
            </a:r>
            <a:r>
              <a:rPr lang="en-US" sz="2000" dirty="0">
                <a:latin typeface="Consolas" panose="020B0609020204030204" pitchFamily="49" charset="0"/>
              </a:rPr>
              <a:t>(10**6))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sys.getsizeof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squares_gc</a:t>
            </a:r>
            <a:r>
              <a:rPr lang="en-US" sz="2000" dirty="0">
                <a:latin typeface="Consolas" panose="020B0609020204030204" pitchFamily="49" charset="0"/>
              </a:rPr>
              <a:t>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104</a:t>
            </a: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# and we can iterate over the generator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latin typeface="Consolas" panose="020B0609020204030204" pitchFamily="49" charset="0"/>
              </a:rPr>
              <a:t> n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squares_gc</a:t>
            </a:r>
            <a:r>
              <a:rPr lang="en-US" sz="2000" dirty="0">
                <a:latin typeface="Consolas" panose="020B0609020204030204" pitchFamily="49" charset="0"/>
              </a:rPr>
              <a:t>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...</a:t>
            </a:r>
            <a:r>
              <a:rPr lang="en-US" sz="2000" dirty="0">
                <a:latin typeface="Consolas" panose="020B0609020204030204" pitchFamily="49" charset="0"/>
              </a:rPr>
              <a:t>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is_prime</a:t>
            </a:r>
            <a:r>
              <a:rPr lang="en-US" sz="2000" dirty="0">
                <a:latin typeface="Consolas" panose="020B0609020204030204" pitchFamily="49" charset="0"/>
              </a:rPr>
              <a:t>(n+1):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...</a:t>
            </a:r>
            <a:r>
              <a:rPr lang="en-US" sz="2000" dirty="0">
                <a:latin typeface="Consolas" panose="020B0609020204030204" pitchFamily="49" charset="0"/>
              </a:rPr>
              <a:t>    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2000" dirty="0">
                <a:latin typeface="Consolas" panose="020B0609020204030204" pitchFamily="49" charset="0"/>
              </a:rPr>
              <a:t>(n+1)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...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05221-4B91-4EAA-870B-5CD94D671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76816-AD3B-454B-9C51-3005FEE80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B5D7B-0EF8-42E4-A595-D867D6BA9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4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496DF-109B-4285-A408-4C1491E52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Enumerate and Zip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6514E3-6541-46BA-8BC3-83AC354304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3585F-ACD7-4A17-9DD4-F09169D34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24FDB-E095-4B20-A5B4-E1046160F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2997E-9AC8-4568-9585-C175EEAF0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534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22D36-472C-4982-BC5F-B2C334FEE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enumerate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60C7-86F3-4070-BB97-6CC73F20B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199"/>
            <a:ext cx="8229600" cy="5654675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# Different ways of printing indices and values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 err="1">
                <a:latin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</a:rPr>
              <a:t> = [x**2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latin typeface="Consolas" panose="020B0609020204030204" pitchFamily="49" charset="0"/>
              </a:rPr>
              <a:t> x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range</a:t>
            </a:r>
            <a:r>
              <a:rPr lang="en-US" sz="2000" dirty="0">
                <a:latin typeface="Consolas" panose="020B0609020204030204" pitchFamily="49" charset="0"/>
              </a:rPr>
              <a:t>(100)]</a:t>
            </a:r>
            <a:br>
              <a:rPr lang="en-US" sz="2000" dirty="0">
                <a:latin typeface="Consolas" panose="020B0609020204030204" pitchFamily="49" charset="0"/>
              </a:rPr>
            </a:br>
            <a:endParaRPr lang="en-US" sz="2000" dirty="0">
              <a:latin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 range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len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</a:rPr>
              <a:t>)):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, </a:t>
            </a:r>
            <a:r>
              <a:rPr lang="en-US" sz="2000" dirty="0" err="1">
                <a:latin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</a:rPr>
              <a:t>[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])</a:t>
            </a:r>
            <a:br>
              <a:rPr lang="en-US" sz="2000" dirty="0">
                <a:latin typeface="Consolas" panose="020B0609020204030204" pitchFamily="49" charset="0"/>
              </a:rPr>
            </a:br>
            <a:endParaRPr lang="en-US" sz="2000" dirty="0">
              <a:latin typeface="Consolas" panose="020B0609020204030204" pitchFamily="49" charset="0"/>
            </a:endParaRPr>
          </a:p>
          <a:p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 = 0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latin typeface="Consolas" panose="020B0609020204030204" pitchFamily="49" charset="0"/>
              </a:rPr>
              <a:t> v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</a:rPr>
              <a:t>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, v)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 += 1</a:t>
            </a:r>
          </a:p>
          <a:p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, v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 enumerate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</a:rPr>
              <a:t>):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, v)</a:t>
            </a:r>
            <a:br>
              <a:rPr lang="en-US" sz="2000" dirty="0">
                <a:latin typeface="Consolas" panose="020B0609020204030204" pitchFamily="49" charset="0"/>
              </a:rPr>
            </a:br>
            <a:endParaRPr lang="en-US" sz="2000" dirty="0">
              <a:latin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# It also works for generators!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 err="1">
                <a:latin typeface="Consolas" panose="020B0609020204030204" pitchFamily="49" charset="0"/>
              </a:rPr>
              <a:t>lst_gen</a:t>
            </a:r>
            <a:r>
              <a:rPr lang="en-US" sz="2000" dirty="0">
                <a:latin typeface="Consolas" panose="020B0609020204030204" pitchFamily="49" charset="0"/>
              </a:rPr>
              <a:t> = (x**2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latin typeface="Consolas" panose="020B0609020204030204" pitchFamily="49" charset="0"/>
              </a:rPr>
              <a:t> x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range</a:t>
            </a:r>
            <a:r>
              <a:rPr lang="en-US" sz="2000" dirty="0">
                <a:latin typeface="Consolas" panose="020B0609020204030204" pitchFamily="49" charset="0"/>
              </a:rPr>
              <a:t>(100))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, v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 enumerate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lst_gen</a:t>
            </a:r>
            <a:r>
              <a:rPr lang="en-US" sz="2000" dirty="0">
                <a:latin typeface="Consolas" panose="020B0609020204030204" pitchFamily="49" charset="0"/>
              </a:rPr>
              <a:t>):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, v)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AC2E9-C0A4-4F81-9006-F3BE6741B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8C95B-2E25-4E8C-9791-EB40BE1E9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C8EE1-09A5-4205-A0D5-431331DA2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6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A47CB-7900-4B72-9906-6783B9F5F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Hamming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37F73-20EE-49AA-B028-890C2E4F0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7010400" cy="34290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2000" dirty="0">
                <a:latin typeface="Consolas" panose="020B0609020204030204" pitchFamily="49" charset="0"/>
              </a:rPr>
              <a:t> main(n: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) -&gt;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None</a:t>
            </a:r>
            <a:r>
              <a:rPr lang="en-US" sz="2000" dirty="0">
                <a:latin typeface="Consolas" panose="020B0609020204030204" pitchFamily="49" charset="0"/>
              </a:rPr>
              <a:t>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"""Test to print first n hamming numbers"""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, x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enumerate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hamming_numbers</a:t>
            </a:r>
            <a:r>
              <a:rPr lang="en-US" sz="2000" dirty="0">
                <a:latin typeface="Consolas" panose="020B0609020204030204" pitchFamily="49" charset="0"/>
              </a:rPr>
              <a:t>()):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 == n: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2000" dirty="0">
                <a:latin typeface="Consolas" panose="020B0609020204030204" pitchFamily="49" charset="0"/>
              </a:rPr>
              <a:t>(x)</a:t>
            </a:r>
            <a:br>
              <a:rPr lang="en-US" sz="2000" dirty="0">
                <a:latin typeface="Consolas" panose="020B0609020204030204" pitchFamily="49" charset="0"/>
              </a:rPr>
            </a:br>
            <a:br>
              <a:rPr lang="en-US" sz="2000" dirty="0">
                <a:latin typeface="Consolas" panose="020B0609020204030204" pitchFamily="49" charset="0"/>
              </a:rPr>
            </a:b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000" dirty="0">
                <a:latin typeface="Consolas" panose="020B0609020204030204" pitchFamily="49" charset="0"/>
              </a:rPr>
              <a:t> __name__ == '__main__':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main(20)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247E1-5E01-415F-9C53-AAA724B4E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7376F-ACBE-41D5-9F4E-7F3C9B52B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360FC-5DC6-479A-9AB3-ABD6A4129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EA54A0-3179-4D77-A0AA-05F622C3B4FB}"/>
              </a:ext>
            </a:extLst>
          </p:cNvPr>
          <p:cNvSpPr txBox="1"/>
          <p:nvPr/>
        </p:nvSpPr>
        <p:spPr>
          <a:xfrm>
            <a:off x="8077200" y="898192"/>
            <a:ext cx="418704" cy="56323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/>
              <a:t>1</a:t>
            </a:r>
          </a:p>
          <a:p>
            <a:r>
              <a:rPr lang="en-US" b="1"/>
              <a:t>2</a:t>
            </a:r>
          </a:p>
          <a:p>
            <a:r>
              <a:rPr lang="en-US" b="1"/>
              <a:t>3</a:t>
            </a:r>
          </a:p>
          <a:p>
            <a:r>
              <a:rPr lang="en-US" b="1"/>
              <a:t>4</a:t>
            </a:r>
          </a:p>
          <a:p>
            <a:r>
              <a:rPr lang="en-US" b="1"/>
              <a:t>5</a:t>
            </a:r>
          </a:p>
          <a:p>
            <a:r>
              <a:rPr lang="en-US" b="1"/>
              <a:t>6</a:t>
            </a:r>
          </a:p>
          <a:p>
            <a:r>
              <a:rPr lang="en-US" b="1"/>
              <a:t>8</a:t>
            </a:r>
          </a:p>
          <a:p>
            <a:r>
              <a:rPr lang="en-US" b="1"/>
              <a:t>9</a:t>
            </a:r>
          </a:p>
          <a:p>
            <a:r>
              <a:rPr lang="en-US" b="1"/>
              <a:t>10</a:t>
            </a:r>
          </a:p>
          <a:p>
            <a:r>
              <a:rPr lang="en-US" b="1"/>
              <a:t>12</a:t>
            </a:r>
          </a:p>
          <a:p>
            <a:r>
              <a:rPr lang="en-US" b="1"/>
              <a:t>15</a:t>
            </a:r>
          </a:p>
          <a:p>
            <a:r>
              <a:rPr lang="en-US" b="1"/>
              <a:t>16</a:t>
            </a:r>
          </a:p>
          <a:p>
            <a:r>
              <a:rPr lang="en-US" b="1"/>
              <a:t>18</a:t>
            </a:r>
          </a:p>
          <a:p>
            <a:r>
              <a:rPr lang="en-US" b="1"/>
              <a:t>20</a:t>
            </a:r>
          </a:p>
          <a:p>
            <a:r>
              <a:rPr lang="en-US" b="1"/>
              <a:t>24</a:t>
            </a:r>
          </a:p>
          <a:p>
            <a:r>
              <a:rPr lang="en-US" b="1"/>
              <a:t>25</a:t>
            </a:r>
          </a:p>
          <a:p>
            <a:r>
              <a:rPr lang="en-US" b="1"/>
              <a:t>27</a:t>
            </a:r>
          </a:p>
          <a:p>
            <a:r>
              <a:rPr lang="en-US" b="1"/>
              <a:t>30</a:t>
            </a:r>
          </a:p>
          <a:p>
            <a:r>
              <a:rPr lang="en-US" b="1"/>
              <a:t>32</a:t>
            </a:r>
          </a:p>
          <a:p>
            <a:r>
              <a:rPr lang="en-US" b="1"/>
              <a:t>36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474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13E49-94F5-4F80-916B-DCF1BB70A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zip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5A00EA09-D8A0-439C-86C1-4930C35EDB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438400"/>
            <a:ext cx="1619250" cy="28194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F66FB-454D-4587-9974-4ED829BF2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6CFA9-383B-4BD2-AC1A-926038AEB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371CB-3FFD-4910-8605-A30330DA0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28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BF85DF0-8322-4221-A873-8BE393C718A7}"/>
              </a:ext>
            </a:extLst>
          </p:cNvPr>
          <p:cNvSpPr txBox="1">
            <a:spLocks/>
          </p:cNvSpPr>
          <p:nvPr/>
        </p:nvSpPr>
        <p:spPr>
          <a:xfrm>
            <a:off x="457200" y="838199"/>
            <a:ext cx="8229600" cy="5654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charset="0"/>
              <a:buNone/>
              <a:tabLst>
                <a:tab pos="0" algn="l"/>
              </a:tabLst>
              <a:defRPr sz="2400" b="1" kern="1200" baseline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 # Zipping lists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sz="2000" dirty="0">
                <a:latin typeface="Consolas" panose="020B0609020204030204" pitchFamily="49" charset="0"/>
              </a:rPr>
              <a:t> lst1 = [x**2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latin typeface="Consolas" panose="020B0609020204030204" pitchFamily="49" charset="0"/>
              </a:rPr>
              <a:t> x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range</a:t>
            </a:r>
            <a:r>
              <a:rPr lang="en-US" sz="2000" dirty="0">
                <a:latin typeface="Consolas" panose="020B0609020204030204" pitchFamily="49" charset="0"/>
              </a:rPr>
              <a:t>(100)]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sz="2000" dirty="0">
                <a:latin typeface="Consolas" panose="020B0609020204030204" pitchFamily="49" charset="0"/>
              </a:rPr>
              <a:t> lst2 = [2*x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latin typeface="Consolas" panose="020B0609020204030204" pitchFamily="49" charset="0"/>
              </a:rPr>
              <a:t> x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range</a:t>
            </a:r>
            <a:r>
              <a:rPr lang="en-US" sz="2000" dirty="0">
                <a:latin typeface="Consolas" panose="020B0609020204030204" pitchFamily="49" charset="0"/>
              </a:rPr>
              <a:t>(100)]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sz="2000" dirty="0">
                <a:latin typeface="Consolas" panose="020B0609020204030204" pitchFamily="49" charset="0"/>
              </a:rPr>
              <a:t> lst3 = zip(lst1, lst2)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# lst3 is an iterator!</a:t>
            </a:r>
            <a:b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 print</a:t>
            </a:r>
            <a:r>
              <a:rPr lang="en-US" sz="2000" dirty="0">
                <a:latin typeface="Consolas" panose="020B0609020204030204" pitchFamily="49" charset="0"/>
              </a:rPr>
              <a:t>(lst3)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</a:rPr>
              <a:t>&lt;zip object at 0x7fd8d8beacc0&gt;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latin typeface="Consolas" panose="020B0609020204030204" pitchFamily="49" charset="0"/>
              </a:rPr>
              <a:t> x, y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2000" dirty="0">
                <a:latin typeface="Consolas" panose="020B0609020204030204" pitchFamily="49" charset="0"/>
              </a:rPr>
              <a:t> lst3: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...</a:t>
            </a:r>
            <a:r>
              <a:rPr lang="en-US" sz="2000" dirty="0">
                <a:latin typeface="Consolas" panose="020B0609020204030204" pitchFamily="49" charset="0"/>
              </a:rPr>
              <a:t>     print(x, y)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...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</a:rPr>
              <a:t>0 0</a:t>
            </a:r>
            <a:b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</a:rPr>
              <a:t>1 2</a:t>
            </a:r>
            <a:b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</a:rPr>
              <a:t>4 4</a:t>
            </a:r>
            <a:b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</a:rPr>
              <a:t>9 6</a:t>
            </a:r>
            <a:b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</a:rPr>
              <a:t>16 8</a:t>
            </a:r>
            <a:b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</a:rPr>
              <a:t>25 10</a:t>
            </a:r>
            <a:b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</a:rPr>
              <a:t>36 12</a:t>
            </a:r>
            <a:b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</a:rPr>
              <a:t>49 14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657441-6F93-40DC-8AC3-09DBC67E9406}"/>
              </a:ext>
            </a:extLst>
          </p:cNvPr>
          <p:cNvSpPr txBox="1"/>
          <p:nvPr/>
        </p:nvSpPr>
        <p:spPr>
          <a:xfrm>
            <a:off x="6705600" y="1962091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</a:rPr>
              <a:t>lst1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779498-DED9-4695-9508-DB9809BB3C89}"/>
              </a:ext>
            </a:extLst>
          </p:cNvPr>
          <p:cNvSpPr txBox="1"/>
          <p:nvPr/>
        </p:nvSpPr>
        <p:spPr>
          <a:xfrm>
            <a:off x="7861677" y="1962090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</a:rPr>
              <a:t>lst2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A5BB54-94A3-48BF-B536-488F51D0C2F9}"/>
              </a:ext>
            </a:extLst>
          </p:cNvPr>
          <p:cNvSpPr txBox="1"/>
          <p:nvPr/>
        </p:nvSpPr>
        <p:spPr>
          <a:xfrm>
            <a:off x="7315200" y="5238690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</a:rPr>
              <a:t>lst3</a:t>
            </a:r>
          </a:p>
        </p:txBody>
      </p:sp>
    </p:spTree>
    <p:extLst>
      <p:ext uri="{BB962C8B-B14F-4D97-AF65-F5344CB8AC3E}">
        <p14:creationId xmlns:p14="http://schemas.microsoft.com/office/powerpoint/2010/main" val="14348559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92DDF-1210-4C5B-8B24-92D62EBA6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zipping and unzipping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E039B-2B5B-4557-B798-03842F60A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295400"/>
            <a:ext cx="7696200" cy="49530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# Let us zip two lists</a:t>
            </a:r>
            <a:b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sz="2000" dirty="0">
                <a:latin typeface="Consolas" panose="020B0609020204030204" pitchFamily="49" charset="0"/>
              </a:rPr>
              <a:t> letters = ['a', 'b', 'c', 'd']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sz="2000" dirty="0">
                <a:latin typeface="Consolas" panose="020B0609020204030204" pitchFamily="49" charset="0"/>
              </a:rPr>
              <a:t> numbers = [1, 2, 3, 4]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ln_zip</a:t>
            </a:r>
            <a:r>
              <a:rPr lang="en-US" sz="2000" dirty="0"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zip</a:t>
            </a:r>
            <a:r>
              <a:rPr lang="en-US" sz="2000" dirty="0">
                <a:latin typeface="Consolas" panose="020B0609020204030204" pitchFamily="49" charset="0"/>
              </a:rPr>
              <a:t>(letters, numbers)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list_ln</a:t>
            </a:r>
            <a:r>
              <a:rPr lang="en-US" sz="2000" dirty="0"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list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ln_zip</a:t>
            </a:r>
            <a:r>
              <a:rPr lang="en-US" sz="2000" dirty="0">
                <a:latin typeface="Consolas" panose="020B0609020204030204" pitchFamily="49" charset="0"/>
              </a:rPr>
              <a:t>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 print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list_ln</a:t>
            </a:r>
            <a:r>
              <a:rPr lang="en-US" sz="2000" dirty="0">
                <a:latin typeface="Consolas" panose="020B0609020204030204" pitchFamily="49" charset="0"/>
              </a:rPr>
              <a:t>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</a:rPr>
              <a:t>[('a', 1), ('b', 2), ('c', 3), ('d', 4)]</a:t>
            </a:r>
          </a:p>
          <a:p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# Now we can unzip the list of tuples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lett</a:t>
            </a:r>
            <a:r>
              <a:rPr lang="en-US" sz="2000" dirty="0">
                <a:latin typeface="Consolas" panose="020B0609020204030204" pitchFamily="49" charset="0"/>
              </a:rPr>
              <a:t>, numb =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zip</a:t>
            </a:r>
            <a:r>
              <a:rPr lang="en-US" sz="2000" dirty="0">
                <a:latin typeface="Consolas" panose="020B0609020204030204" pitchFamily="49" charset="0"/>
              </a:rPr>
              <a:t>(*</a:t>
            </a:r>
            <a:r>
              <a:rPr lang="en-US" sz="2000" dirty="0" err="1">
                <a:latin typeface="Consolas" panose="020B0609020204030204" pitchFamily="49" charset="0"/>
              </a:rPr>
              <a:t>list_ln</a:t>
            </a:r>
            <a:r>
              <a:rPr lang="en-US" sz="2000" dirty="0">
                <a:latin typeface="Consolas" panose="020B0609020204030204" pitchFamily="49" charset="0"/>
              </a:rPr>
              <a:t>)</a:t>
            </a: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2000" dirty="0">
                <a:latin typeface="Consolas" panose="020B0609020204030204" pitchFamily="49" charset="0"/>
              </a:rPr>
              <a:t>('letters =', </a:t>
            </a:r>
            <a:r>
              <a:rPr lang="en-US" sz="2000" dirty="0" err="1">
                <a:latin typeface="Consolas" panose="020B0609020204030204" pitchFamily="49" charset="0"/>
              </a:rPr>
              <a:t>lett</a:t>
            </a:r>
            <a:r>
              <a:rPr lang="en-US" sz="2000" dirty="0">
                <a:latin typeface="Consolas" panose="020B0609020204030204" pitchFamily="49" charset="0"/>
              </a:rPr>
              <a:t>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</a:rPr>
              <a:t>letters = ('a', 'b', 'c', 'd')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2000" dirty="0">
                <a:latin typeface="Consolas" panose="020B0609020204030204" pitchFamily="49" charset="0"/>
              </a:rPr>
              <a:t>('numbers =', numb)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</a:rPr>
              <a:t>numbers = (1, 2, 3, 4)</a:t>
            </a:r>
            <a:br>
              <a:rPr lang="en-US" sz="2000" dirty="0">
                <a:latin typeface="Consolas" panose="020B0609020204030204" pitchFamily="49" charset="0"/>
              </a:rPr>
            </a:br>
            <a:endParaRPr lang="en-US" sz="2000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BD453-BF2C-4E4E-B567-6FF65B3AC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B7107-669E-4EC6-94D5-F6C1E0F72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A4F23-E6D2-40E9-A5DF-01337FE8C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5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3EECF-2A20-4C5C-9B19-2A518FA4D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ITERABLES and iterators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6A319-F5F4-4EA6-9248-136ED6F777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B1226-48C8-4638-8929-10270BA0B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4166E-B4A5-4782-858B-997FE742D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7DB4E-6B55-4F2D-ACC2-5E4632858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628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3EECF-2A20-4C5C-9B19-2A518FA4D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MAP, FILTER and REDUCE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6A319-F5F4-4EA6-9248-136ED6F777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B1226-48C8-4638-8929-10270BA0B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4166E-B4A5-4782-858B-997FE742D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7DB4E-6B55-4F2D-ACC2-5E4632858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662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A57AEEE-C405-4394-A867-8CC79CF05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map, filter and reduce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0590175C-F340-4567-AAF1-6C69B6AD1C4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1000" y="990599"/>
                <a:ext cx="8382000" cy="5029201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Loops, comprehensions and generators are techniques used to process data in </a:t>
                </a:r>
                <a:r>
                  <a:rPr lang="en-US" dirty="0" err="1"/>
                  <a:t>iterable</a:t>
                </a:r>
                <a:r>
                  <a:rPr lang="en-US" dirty="0"/>
                  <a:t> objects.</a:t>
                </a:r>
              </a:p>
              <a:p>
                <a:endParaRPr lang="en-US" dirty="0"/>
              </a:p>
              <a:p>
                <a:r>
                  <a:rPr lang="en-US" dirty="0"/>
                  <a:t>The functions </a:t>
                </a:r>
                <a:r>
                  <a:rPr lang="en-US" b="1" dirty="0">
                    <a:latin typeface="Consolas" panose="020B0609020204030204" pitchFamily="49" charset="0"/>
                  </a:rPr>
                  <a:t>map()</a:t>
                </a:r>
                <a:r>
                  <a:rPr lang="en-US" dirty="0"/>
                  <a:t>, </a:t>
                </a:r>
                <a:r>
                  <a:rPr lang="en-US" b="1" dirty="0">
                    <a:latin typeface="Consolas" panose="020B0609020204030204" pitchFamily="49" charset="0"/>
                  </a:rPr>
                  <a:t>filter()</a:t>
                </a:r>
                <a:r>
                  <a:rPr lang="en-US" dirty="0"/>
                  <a:t> and </a:t>
                </a:r>
                <a:r>
                  <a:rPr lang="en-US" b="1" dirty="0">
                    <a:latin typeface="Consolas" panose="020B0609020204030204" pitchFamily="49" charset="0"/>
                  </a:rPr>
                  <a:t>reduce()</a:t>
                </a:r>
                <a:r>
                  <a:rPr lang="en-US" dirty="0"/>
                  <a:t> provide a functional programming approach to achieve similar goals.</a:t>
                </a:r>
              </a:p>
              <a:p>
                <a:endParaRPr lang="en-US" dirty="0"/>
              </a:p>
              <a:p>
                <a:r>
                  <a:rPr lang="en-US" dirty="0"/>
                  <a:t>They can be applied to any </a:t>
                </a:r>
                <a:r>
                  <a:rPr lang="en-US" dirty="0" err="1"/>
                  <a:t>iterable</a:t>
                </a:r>
                <a:r>
                  <a:rPr lang="en-US" dirty="0"/>
                  <a:t> object (list, tuple, set, …)</a:t>
                </a:r>
              </a:p>
              <a:p>
                <a:endParaRPr lang="en-US" dirty="0"/>
              </a:p>
              <a:p>
                <a:r>
                  <a:rPr lang="en-US" dirty="0"/>
                  <a:t>These functions can provide a very elegant solution to compute expressions like this:</a:t>
                </a:r>
                <a:br>
                  <a:rPr lang="en-US" dirty="0"/>
                </a:br>
                <a:br>
                  <a:rPr lang="en-US" dirty="0"/>
                </a:b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35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35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m:rPr>
                            <m:brk m:alnAt="7"/>
                          </m:rPr>
                          <a:rPr lang="en-US" sz="35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35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3500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sz="35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m:rPr>
                            <m:brk m:alnAt="7"/>
                          </m:rPr>
                          <a:rPr lang="en-US" sz="35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5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5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500" b="0" i="0" smtClean="0">
                            <a:latin typeface="Cambria Math" panose="02040503050406030204" pitchFamily="18" charset="0"/>
                          </a:rPr>
                          <m:t>is</m:t>
                        </m:r>
                        <m:r>
                          <a:rPr lang="en-US" sz="3500" b="0" i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m:rPr>
                            <m:sty m:val="p"/>
                          </m:rPr>
                          <a:rPr lang="en-US" sz="3500" b="0" i="0" smtClean="0">
                            <a:latin typeface="Cambria Math" panose="02040503050406030204" pitchFamily="18" charset="0"/>
                          </a:rPr>
                          <m:t>prime</m:t>
                        </m:r>
                        <m:r>
                          <a:rPr lang="en-US" sz="35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5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35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35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5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sz="35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0590175C-F340-4567-AAF1-6C69B6AD1C4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990599"/>
                <a:ext cx="8382000" cy="5029201"/>
              </a:xfrm>
              <a:blipFill>
                <a:blip r:embed="rId2"/>
                <a:stretch>
                  <a:fillRect l="-1091" t="-2179" r="-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E4D38-4E4C-4BF0-8DF4-AD6F99A63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901C0-53CC-4CDE-B125-CCCB43758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E2042-F219-44C4-9327-2E5D0A784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75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2C60C-B977-4302-B3AD-960C9D597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map, filter, reduce: auxiliary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75B1F-A83E-4320-8B97-8EC81B065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990600"/>
            <a:ext cx="7772400" cy="49530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2000" dirty="0">
                <a:latin typeface="Consolas" panose="020B0609020204030204" pitchFamily="49" charset="0"/>
              </a:rPr>
              <a:t> square(x: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) -&gt;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000" dirty="0">
                <a:latin typeface="Consolas" panose="020B0609020204030204" pitchFamily="49" charset="0"/>
              </a:rPr>
              <a:t> x*x</a:t>
            </a:r>
          </a:p>
          <a:p>
            <a:endParaRPr lang="en-US" sz="2000" dirty="0">
              <a:latin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2000" dirty="0">
                <a:latin typeface="Consolas" panose="020B0609020204030204" pitchFamily="49" charset="0"/>
              </a:rPr>
              <a:t> add(x: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, y: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) -&gt;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000" dirty="0">
                <a:latin typeface="Consolas" panose="020B0609020204030204" pitchFamily="49" charset="0"/>
              </a:rPr>
              <a:t> x + y</a:t>
            </a:r>
          </a:p>
          <a:p>
            <a:endParaRPr lang="en-US" sz="2000" dirty="0">
              <a:latin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is_prime</a:t>
            </a:r>
            <a:r>
              <a:rPr lang="en-US" sz="2000" dirty="0">
                <a:latin typeface="Consolas" panose="020B0609020204030204" pitchFamily="49" charset="0"/>
              </a:rPr>
              <a:t>(n: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) -&gt;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2000" dirty="0">
                <a:latin typeface="Consolas" panose="020B0609020204030204" pitchFamily="49" charset="0"/>
              </a:rPr>
              <a:t>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000" dirty="0">
                <a:latin typeface="Consolas" panose="020B0609020204030204" pitchFamily="49" charset="0"/>
              </a:rPr>
              <a:t> n &lt;= 1: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return False</a:t>
            </a:r>
            <a:b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d = 2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2000" dirty="0">
                <a:latin typeface="Consolas" panose="020B0609020204030204" pitchFamily="49" charset="0"/>
              </a:rPr>
              <a:t> d*d &lt;= n: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n%d</a:t>
            </a:r>
            <a:r>
              <a:rPr lang="en-US" sz="2000" dirty="0">
                <a:latin typeface="Consolas" panose="020B0609020204030204" pitchFamily="49" charset="0"/>
              </a:rPr>
              <a:t> == 0: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return False</a:t>
            </a:r>
            <a:b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d += 1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return True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76266-A55A-4CF1-9E05-C867B4E77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FBCC7-8C6A-49D4-B8E2-2E984A0D9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1DD0D-553D-4850-A67D-D274C3FC9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687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0AB2B-EDC5-47C8-8B36-FEDE49B1E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69CAA-B8F4-4E99-8367-EE4F2F134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648200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lst</a:t>
            </a:r>
            <a:r>
              <a:rPr lang="en-US" dirty="0">
                <a:latin typeface="Consolas" panose="020B0609020204030204" pitchFamily="49" charset="0"/>
              </a:rPr>
              <a:t> = [1, 2, 3, 4, 5, 6]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# map creates an iterator that applies a function</a:t>
            </a:r>
            <a:b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# to all elements of the 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</a:rPr>
              <a:t>iterable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 object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result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map</a:t>
            </a:r>
            <a:r>
              <a:rPr lang="en-US" dirty="0">
                <a:latin typeface="Consolas" panose="020B0609020204030204" pitchFamily="49" charset="0"/>
              </a:rPr>
              <a:t>(square, </a:t>
            </a:r>
            <a:r>
              <a:rPr lang="en-US" dirty="0" err="1">
                <a:latin typeface="Consolas" panose="020B0609020204030204" pitchFamily="49" charset="0"/>
              </a:rPr>
              <a:t>lst</a:t>
            </a:r>
            <a:r>
              <a:rPr lang="en-US" dirty="0">
                <a:latin typeface="Consolas" panose="020B0609020204030204" pitchFamily="49" charset="0"/>
              </a:rPr>
              <a:t>)</a:t>
            </a:r>
            <a:br>
              <a:rPr lang="en-US" dirty="0">
                <a:latin typeface="Consolas" panose="020B0609020204030204" pitchFamily="49" charset="0"/>
              </a:rPr>
            </a:b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list</a:t>
            </a:r>
            <a:r>
              <a:rPr lang="en-US" dirty="0">
                <a:latin typeface="Consolas" panose="020B0609020204030204" pitchFamily="49" charset="0"/>
              </a:rPr>
              <a:t>(result)</a:t>
            </a:r>
            <a:br>
              <a:rPr lang="en-US" dirty="0">
                <a:latin typeface="Consolas" panose="020B0609020204030204" pitchFamily="49" charset="0"/>
              </a:rPr>
            </a:b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# Output: [1, 4, 9, 16, 25, 36]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B3C25-EDA6-4A9F-90C0-7F766C6F3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1AD8C-00CE-444D-9949-5033EBCAA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08231-9FED-4528-8496-0BEE8A1D3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646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0AB2B-EDC5-47C8-8B36-FEDE49B1E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filter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69CAA-B8F4-4E99-8367-EE4F2F134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8229600" cy="4648200"/>
          </a:xfrm>
        </p:spPr>
        <p:txBody>
          <a:bodyPr/>
          <a:lstStyle/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# filter creates an iterator that selects the</a:t>
            </a:r>
            <a:b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# elements that satisfy the filtering condition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result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filter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is_prime</a:t>
            </a:r>
            <a:r>
              <a:rPr lang="en-US" dirty="0">
                <a:latin typeface="Consolas" panose="020B0609020204030204" pitchFamily="49" charset="0"/>
              </a:rPr>
              <a:t>, range(30))</a:t>
            </a:r>
            <a:br>
              <a:rPr lang="en-US" dirty="0">
                <a:latin typeface="Consolas" panose="020B0609020204030204" pitchFamily="49" charset="0"/>
              </a:rPr>
            </a:b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list</a:t>
            </a:r>
            <a:r>
              <a:rPr lang="en-US" dirty="0">
                <a:latin typeface="Consolas" panose="020B0609020204030204" pitchFamily="49" charset="0"/>
              </a:rPr>
              <a:t>(result)</a:t>
            </a:r>
            <a:br>
              <a:rPr lang="en-US" dirty="0">
                <a:latin typeface="Consolas" panose="020B0609020204030204" pitchFamily="49" charset="0"/>
              </a:rPr>
            </a:b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# Output: [2, 3, 5, 7, 11, 13, 17, 19, 23, 29]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B3C25-EDA6-4A9F-90C0-7F766C6F3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1AD8C-00CE-444D-9949-5033EBCAA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08231-9FED-4528-8496-0BEE8A1D3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322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0AB2B-EDC5-47C8-8B36-FEDE49B1E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69CAA-B8F4-4E99-8367-EE4F2F134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90600"/>
            <a:ext cx="8229600" cy="48768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functools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latin typeface="Consolas" panose="020B0609020204030204" pitchFamily="49" charset="0"/>
              </a:rPr>
              <a:t> reduce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# reduce visits all elements and executes a</a:t>
            </a:r>
            <a:b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# function that "accumulates" their values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result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reduce</a:t>
            </a:r>
            <a:r>
              <a:rPr lang="en-US" dirty="0">
                <a:latin typeface="Consolas" panose="020B0609020204030204" pitchFamily="49" charset="0"/>
              </a:rPr>
              <a:t>(add, range(10))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result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# Output: 45</a:t>
            </a:r>
          </a:p>
          <a:p>
            <a:endParaRPr lang="en-US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# An initial value can also be specified</a:t>
            </a:r>
            <a:b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result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reduce</a:t>
            </a:r>
            <a:r>
              <a:rPr lang="en-US" dirty="0">
                <a:latin typeface="Consolas" panose="020B0609020204030204" pitchFamily="49" charset="0"/>
              </a:rPr>
              <a:t>(add, range(10), 5)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result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# Output: 50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B3C25-EDA6-4A9F-90C0-7F766C6F3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1AD8C-00CE-444D-9949-5033EBCAA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08231-9FED-4528-8496-0BEE8A1D3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489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0AB2B-EDC5-47C8-8B36-FEDE49B1E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 to our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69CAA-B8F4-4E99-8367-EE4F2F134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038601"/>
            <a:ext cx="8534400" cy="1451034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n = 10**7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r =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reduce</a:t>
            </a:r>
            <a:r>
              <a:rPr lang="en-US" sz="2000" dirty="0">
                <a:latin typeface="Consolas" panose="020B0609020204030204" pitchFamily="49" charset="0"/>
              </a:rPr>
              <a:t>(add,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map</a:t>
            </a:r>
            <a:r>
              <a:rPr lang="en-US" sz="2000" dirty="0">
                <a:latin typeface="Consolas" panose="020B0609020204030204" pitchFamily="49" charset="0"/>
              </a:rPr>
              <a:t>(square,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filter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is_prime</a:t>
            </a:r>
            <a:r>
              <a:rPr lang="en-US" sz="2000" dirty="0">
                <a:latin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range</a:t>
            </a:r>
            <a:r>
              <a:rPr lang="en-US" sz="2000" dirty="0">
                <a:latin typeface="Consolas" panose="020B0609020204030204" pitchFamily="49" charset="0"/>
              </a:rPr>
              <a:t>(n))))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2000" dirty="0">
                <a:latin typeface="Consolas" panose="020B0609020204030204" pitchFamily="49" charset="0"/>
              </a:rPr>
              <a:t>(r)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# Output: 21113978675102768574</a:t>
            </a:r>
          </a:p>
          <a:p>
            <a:endParaRPr lang="en-US" sz="2000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B3C25-EDA6-4A9F-90C0-7F766C6F3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1AD8C-00CE-444D-9949-5033EBCAA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08231-9FED-4528-8496-0BEE8A1D3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7">
                <a:extLst>
                  <a:ext uri="{FF2B5EF4-FFF2-40B4-BE49-F238E27FC236}">
                    <a16:creationId xmlns:a16="http://schemas.microsoft.com/office/drawing/2014/main" id="{B13526DE-D7E6-4DD9-8DF6-5C31A0CD76F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81000" y="990599"/>
                <a:ext cx="8382000" cy="137160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charset="0"/>
                  <a:buNone/>
                  <a:tabLst>
                    <a:tab pos="0" algn="l"/>
                  </a:tabLst>
                  <a:defRPr sz="2400" b="1" kern="1200" baseline="0">
                    <a:solidFill>
                      <a:schemeClr val="tx1"/>
                    </a:solidFill>
                    <a:latin typeface="Courier New" pitchFamily="49" charset="0"/>
                    <a:ea typeface="+mn-ea"/>
                    <a:cs typeface="Courier New" pitchFamily="49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charset="0"/>
                  <a:buNone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35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3500" b="0" i="1" smtClean="0">
                              <a:latin typeface="Cambria Math" panose="02040503050406030204" pitchFamily="18" charset="0"/>
                            </a:rPr>
                            <m:t>0≤</m:t>
                          </m:r>
                          <m:r>
                            <a:rPr lang="en-US" sz="35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500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35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m:rPr>
                              <m:brk m:alnAt="7"/>
                            </m:rPr>
                            <a:rPr lang="en-US" sz="35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5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500" b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500" b="0" smtClean="0">
                              <a:latin typeface="Cambria Math" panose="02040503050406030204" pitchFamily="18" charset="0"/>
                            </a:rPr>
                            <m:t>is</m:t>
                          </m:r>
                          <m:r>
                            <a:rPr lang="en-US" sz="3500" b="0" smtClean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m:rPr>
                              <m:sty m:val="p"/>
                            </m:rPr>
                            <a:rPr lang="en-US" sz="3500" b="0" smtClean="0">
                              <a:latin typeface="Cambria Math" panose="02040503050406030204" pitchFamily="18" charset="0"/>
                            </a:rPr>
                            <m:t>prime</m:t>
                          </m:r>
                          <m:r>
                            <a:rPr lang="en-US" sz="35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5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5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35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5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35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Content Placeholder 7">
                <a:extLst>
                  <a:ext uri="{FF2B5EF4-FFF2-40B4-BE49-F238E27FC236}">
                    <a16:creationId xmlns:a16="http://schemas.microsoft.com/office/drawing/2014/main" id="{B13526DE-D7E6-4DD9-8DF6-5C31A0CD76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990599"/>
                <a:ext cx="8382000" cy="13716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62994AB5-1905-4F97-8B87-1CDA9A6868DB}"/>
              </a:ext>
            </a:extLst>
          </p:cNvPr>
          <p:cNvGrpSpPr/>
          <p:nvPr/>
        </p:nvGrpSpPr>
        <p:grpSpPr>
          <a:xfrm>
            <a:off x="475182" y="2895600"/>
            <a:ext cx="2209800" cy="762000"/>
            <a:chOff x="475182" y="3048000"/>
            <a:chExt cx="2209800" cy="762000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4B361D68-D7E4-43B9-BDB6-66B2A0A38953}"/>
                </a:ext>
              </a:extLst>
            </p:cNvPr>
            <p:cNvSpPr/>
            <p:nvPr/>
          </p:nvSpPr>
          <p:spPr>
            <a:xfrm>
              <a:off x="475182" y="3048000"/>
              <a:ext cx="1447800" cy="762000"/>
            </a:xfrm>
            <a:prstGeom prst="roundRect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</a:rPr>
                <a:t>generator:</a:t>
              </a:r>
              <a:br>
                <a:rPr lang="en-US" sz="1600" b="1" dirty="0">
                  <a:latin typeface="Consolas" panose="020B0609020204030204" pitchFamily="49" charset="0"/>
                </a:rPr>
              </a:br>
              <a:r>
                <a:rPr lang="en-US" sz="1600" b="1" dirty="0">
                  <a:latin typeface="Consolas" panose="020B0609020204030204" pitchFamily="49" charset="0"/>
                </a:rPr>
                <a:t>range(n)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DC1E75C-B5B5-441A-B322-1B6A0D62057D}"/>
                </a:ext>
              </a:extLst>
            </p:cNvPr>
            <p:cNvCxnSpPr>
              <a:stCxn id="8" idx="3"/>
              <a:endCxn id="9" idx="1"/>
            </p:cNvCxnSpPr>
            <p:nvPr/>
          </p:nvCxnSpPr>
          <p:spPr>
            <a:xfrm>
              <a:off x="1922982" y="3429000"/>
              <a:ext cx="762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1E026C0-289F-4424-9727-D7FD7B89FF0B}"/>
              </a:ext>
            </a:extLst>
          </p:cNvPr>
          <p:cNvGrpSpPr/>
          <p:nvPr/>
        </p:nvGrpSpPr>
        <p:grpSpPr>
          <a:xfrm>
            <a:off x="2684982" y="2895600"/>
            <a:ext cx="2133600" cy="762000"/>
            <a:chOff x="2684982" y="3048000"/>
            <a:chExt cx="2133600" cy="762000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106C85BB-AEF7-432F-BE7C-D1D47798E4F0}"/>
                </a:ext>
              </a:extLst>
            </p:cNvPr>
            <p:cNvSpPr/>
            <p:nvPr/>
          </p:nvSpPr>
          <p:spPr>
            <a:xfrm>
              <a:off x="2684982" y="3048000"/>
              <a:ext cx="1371600" cy="762000"/>
            </a:xfrm>
            <a:prstGeom prst="roundRect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</a:rPr>
                <a:t>filter:</a:t>
              </a:r>
              <a:br>
                <a:rPr lang="en-US" sz="1600" b="1" dirty="0">
                  <a:latin typeface="Consolas" panose="020B0609020204030204" pitchFamily="49" charset="0"/>
                </a:rPr>
              </a:br>
              <a:r>
                <a:rPr lang="en-US" sz="1600" b="1" dirty="0" err="1">
                  <a:latin typeface="Consolas" panose="020B0609020204030204" pitchFamily="49" charset="0"/>
                </a:rPr>
                <a:t>is_prime</a:t>
              </a:r>
              <a:r>
                <a:rPr lang="en-US" sz="1600" b="1" dirty="0">
                  <a:latin typeface="Consolas" panose="020B0609020204030204" pitchFamily="49" charset="0"/>
                </a:rPr>
                <a:t>(</a:t>
              </a:r>
              <a:r>
                <a:rPr lang="en-US" sz="1600" b="1" dirty="0" err="1">
                  <a:latin typeface="Consolas" panose="020B0609020204030204" pitchFamily="49" charset="0"/>
                </a:rPr>
                <a:t>i</a:t>
              </a:r>
              <a:r>
                <a:rPr lang="en-US" sz="1600" b="1" dirty="0">
                  <a:latin typeface="Consolas" panose="020B0609020204030204" pitchFamily="49" charset="0"/>
                </a:rPr>
                <a:t>)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3DFDDB25-0A70-4BAE-B95B-D8D70DBCB025}"/>
                </a:ext>
              </a:extLst>
            </p:cNvPr>
            <p:cNvCxnSpPr>
              <a:stCxn id="9" idx="3"/>
              <a:endCxn id="10" idx="1"/>
            </p:cNvCxnSpPr>
            <p:nvPr/>
          </p:nvCxnSpPr>
          <p:spPr>
            <a:xfrm>
              <a:off x="4056582" y="3429000"/>
              <a:ext cx="762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4DBA5DC-2663-4FAE-8453-955245F3FB94}"/>
              </a:ext>
            </a:extLst>
          </p:cNvPr>
          <p:cNvGrpSpPr/>
          <p:nvPr/>
        </p:nvGrpSpPr>
        <p:grpSpPr>
          <a:xfrm>
            <a:off x="4818582" y="2895600"/>
            <a:ext cx="1981200" cy="762000"/>
            <a:chOff x="4818582" y="3048000"/>
            <a:chExt cx="1981200" cy="762000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FF70AC4A-B57A-4A1A-B421-F015A7772BA0}"/>
                </a:ext>
              </a:extLst>
            </p:cNvPr>
            <p:cNvSpPr/>
            <p:nvPr/>
          </p:nvSpPr>
          <p:spPr>
            <a:xfrm>
              <a:off x="4818582" y="3048000"/>
              <a:ext cx="1219200" cy="762000"/>
            </a:xfrm>
            <a:prstGeom prst="roundRect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</a:rPr>
                <a:t>map:</a:t>
              </a:r>
              <a:br>
                <a:rPr lang="en-US" sz="1600" b="1" dirty="0">
                  <a:latin typeface="Consolas" panose="020B0609020204030204" pitchFamily="49" charset="0"/>
                </a:rPr>
              </a:br>
              <a:r>
                <a:rPr lang="en-US" sz="1600" b="1" dirty="0">
                  <a:latin typeface="Consolas" panose="020B0609020204030204" pitchFamily="49" charset="0"/>
                </a:rPr>
                <a:t>square(x)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548A1FBF-A9D5-480F-A4E4-9CB5F2155FDF}"/>
                </a:ext>
              </a:extLst>
            </p:cNvPr>
            <p:cNvCxnSpPr>
              <a:cxnSpLocks/>
              <a:stCxn id="10" idx="3"/>
              <a:endCxn id="11" idx="1"/>
            </p:cNvCxnSpPr>
            <p:nvPr/>
          </p:nvCxnSpPr>
          <p:spPr>
            <a:xfrm>
              <a:off x="6037782" y="3429000"/>
              <a:ext cx="762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DC3B14B-3DB6-4630-8422-B9EE93488774}"/>
              </a:ext>
            </a:extLst>
          </p:cNvPr>
          <p:cNvGrpSpPr/>
          <p:nvPr/>
        </p:nvGrpSpPr>
        <p:grpSpPr>
          <a:xfrm>
            <a:off x="6799782" y="2895600"/>
            <a:ext cx="1963218" cy="762000"/>
            <a:chOff x="6799782" y="3048000"/>
            <a:chExt cx="1963218" cy="762000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538D4322-FB75-4A9E-BB24-2BCB235529CC}"/>
                </a:ext>
              </a:extLst>
            </p:cNvPr>
            <p:cNvSpPr/>
            <p:nvPr/>
          </p:nvSpPr>
          <p:spPr>
            <a:xfrm>
              <a:off x="6799782" y="3048000"/>
              <a:ext cx="1219200" cy="762000"/>
            </a:xfrm>
            <a:prstGeom prst="roundRect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</a:rPr>
                <a:t>reduce:</a:t>
              </a:r>
              <a:br>
                <a:rPr lang="en-US" sz="1600" b="1" dirty="0">
                  <a:latin typeface="Consolas" panose="020B0609020204030204" pitchFamily="49" charset="0"/>
                </a:rPr>
              </a:br>
              <a:r>
                <a:rPr lang="en-US" sz="1600" b="1" dirty="0">
                  <a:latin typeface="Consolas" panose="020B0609020204030204" pitchFamily="49" charset="0"/>
                </a:rPr>
                <a:t>add(</a:t>
              </a:r>
              <a:r>
                <a:rPr lang="en-US" sz="1600" b="1" dirty="0" err="1">
                  <a:latin typeface="Consolas" panose="020B0609020204030204" pitchFamily="49" charset="0"/>
                </a:rPr>
                <a:t>x,y</a:t>
              </a:r>
              <a:r>
                <a:rPr lang="en-US" sz="1600" b="1" dirty="0">
                  <a:latin typeface="Consolas" panose="020B0609020204030204" pitchFamily="49" charset="0"/>
                </a:rPr>
                <a:t>)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8DA0CB74-96B2-48EA-9338-8C66587A313B}"/>
                </a:ext>
              </a:extLst>
            </p:cNvPr>
            <p:cNvCxnSpPr>
              <a:stCxn id="11" idx="3"/>
            </p:cNvCxnSpPr>
            <p:nvPr/>
          </p:nvCxnSpPr>
          <p:spPr>
            <a:xfrm>
              <a:off x="8018982" y="3429000"/>
              <a:ext cx="457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FD6E05B-3938-4D28-9117-EC35BC8DAD54}"/>
                </a:ext>
              </a:extLst>
            </p:cNvPr>
            <p:cNvSpPr txBox="1"/>
            <p:nvPr/>
          </p:nvSpPr>
          <p:spPr>
            <a:xfrm>
              <a:off x="8437270" y="3209489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latin typeface="Consolas" panose="020B0609020204030204" pitchFamily="49" charset="0"/>
                </a:rPr>
                <a:t>r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1FD48900-326B-4AC4-8DE5-FCA1C35D3692}"/>
              </a:ext>
            </a:extLst>
          </p:cNvPr>
          <p:cNvSpPr txBox="1"/>
          <p:nvPr/>
        </p:nvSpPr>
        <p:spPr>
          <a:xfrm>
            <a:off x="187498" y="5678269"/>
            <a:ext cx="872790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Important:</a:t>
            </a:r>
            <a:r>
              <a:rPr lang="en-US" dirty="0"/>
              <a:t> no intermediate lists are generated. Very low storage is required (&lt; 1000 bytes).</a:t>
            </a:r>
            <a:br>
              <a:rPr lang="en-US" dirty="0"/>
            </a:br>
            <a:r>
              <a:rPr lang="en-US" dirty="0"/>
              <a:t>By using lists to store the intermediate results, about 400Mb of storage would be required. </a:t>
            </a:r>
          </a:p>
        </p:txBody>
      </p:sp>
    </p:spTree>
    <p:extLst>
      <p:ext uri="{BB962C8B-B14F-4D97-AF65-F5344CB8AC3E}">
        <p14:creationId xmlns:p14="http://schemas.microsoft.com/office/powerpoint/2010/main" val="20908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65DA-6A70-49B8-82BD-0E5FD9251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Pythonic Boolean reductions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1969E-3383-489E-BBC4-33C2E6EC7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8540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>
                <a:latin typeface="Consolas" panose="020B0609020204030204" pitchFamily="49" charset="0"/>
              </a:rPr>
              <a:t>any()</a:t>
            </a:r>
            <a:r>
              <a:rPr lang="en-US" sz="2800" dirty="0"/>
              <a:t> and </a:t>
            </a:r>
            <a:r>
              <a:rPr lang="en-US" sz="2800" b="1" dirty="0">
                <a:latin typeface="Consolas" panose="020B0609020204030204" pitchFamily="49" charset="0"/>
              </a:rPr>
              <a:t>all()</a:t>
            </a:r>
            <a:r>
              <a:rPr lang="en-US" sz="2800" dirty="0">
                <a:latin typeface="Consolas" panose="020B0609020204030204" pitchFamily="49" charset="0"/>
              </a:rPr>
              <a:t> </a:t>
            </a:r>
            <a:r>
              <a:rPr lang="en-US" sz="2800" dirty="0"/>
              <a:t>are particular cases of reduce functions with Boolean results.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6E9FE-A940-4880-A893-4D446A2FD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B2CA8-8401-4B63-B4EF-F898E6B4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7A45F-48A4-45B6-B338-D185A6B06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396778-8739-4A58-845F-6177E565BC02}"/>
              </a:ext>
            </a:extLst>
          </p:cNvPr>
          <p:cNvSpPr txBox="1"/>
          <p:nvPr/>
        </p:nvSpPr>
        <p:spPr>
          <a:xfrm>
            <a:off x="498226" y="1905000"/>
            <a:ext cx="8188574" cy="45243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b="1" dirty="0">
                <a:latin typeface="Consolas" panose="020B0609020204030204" pitchFamily="49" charset="0"/>
              </a:rPr>
              <a:t> numbers = [2, 3, 7, 11, 13, 23]</a:t>
            </a:r>
          </a:p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&gt;&gt;&gt; all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is_prime</a:t>
            </a:r>
            <a:r>
              <a:rPr lang="en-US" b="1" dirty="0">
                <a:latin typeface="Consolas" panose="020B0609020204030204" pitchFamily="49" charset="0"/>
              </a:rPr>
              <a:t>(x)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b="1" dirty="0">
                <a:latin typeface="Consolas" panose="020B0609020204030204" pitchFamily="49" charset="0"/>
              </a:rPr>
              <a:t> x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b="1" dirty="0">
                <a:latin typeface="Consolas" panose="020B0609020204030204" pitchFamily="49" charset="0"/>
              </a:rPr>
              <a:t> numbers)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</a:rPr>
              <a:t>True</a:t>
            </a:r>
          </a:p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all</a:t>
            </a:r>
            <a:r>
              <a:rPr lang="en-US" b="1" dirty="0">
                <a:latin typeface="Consolas" panose="020B0609020204030204" pitchFamily="49" charset="0"/>
              </a:rPr>
              <a:t>(x%2 == 1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b="1" dirty="0">
                <a:latin typeface="Consolas" panose="020B0609020204030204" pitchFamily="49" charset="0"/>
              </a:rPr>
              <a:t> x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b="1" dirty="0">
                <a:latin typeface="Consolas" panose="020B0609020204030204" pitchFamily="49" charset="0"/>
              </a:rPr>
              <a:t> numbers)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</a:rPr>
              <a:t>False</a:t>
            </a:r>
          </a:p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&gt;&gt;&gt; any</a:t>
            </a:r>
            <a:r>
              <a:rPr lang="en-US" b="1" dirty="0">
                <a:latin typeface="Consolas" panose="020B0609020204030204" pitchFamily="49" charset="0"/>
              </a:rPr>
              <a:t>(6 &lt; x &lt; 12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b="1" dirty="0">
                <a:latin typeface="Consolas" panose="020B0609020204030204" pitchFamily="49" charset="0"/>
              </a:rPr>
              <a:t> x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b="1" dirty="0">
                <a:latin typeface="Consolas" panose="020B0609020204030204" pitchFamily="49" charset="0"/>
              </a:rPr>
              <a:t> numbers)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</a:rPr>
              <a:t>True</a:t>
            </a:r>
          </a:p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b="1" dirty="0">
                <a:latin typeface="Consolas" panose="020B0609020204030204" pitchFamily="49" charset="0"/>
              </a:rPr>
              <a:t> words = ['cat', 'kangaroo', 'lion', 'dog', 'hippopotamus']</a:t>
            </a:r>
            <a:endParaRPr lang="en-US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&gt;&gt;&gt; all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len</a:t>
            </a:r>
            <a:r>
              <a:rPr lang="en-US" b="1" dirty="0">
                <a:latin typeface="Consolas" panose="020B0609020204030204" pitchFamily="49" charset="0"/>
              </a:rPr>
              <a:t>(w) &gt; 10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b="1" dirty="0">
                <a:latin typeface="Consolas" panose="020B0609020204030204" pitchFamily="49" charset="0"/>
              </a:rPr>
              <a:t> w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b="1" dirty="0">
                <a:latin typeface="Consolas" panose="020B0609020204030204" pitchFamily="49" charset="0"/>
              </a:rPr>
              <a:t> words)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</a:rPr>
              <a:t>False</a:t>
            </a:r>
          </a:p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any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len</a:t>
            </a:r>
            <a:r>
              <a:rPr lang="en-US" b="1" dirty="0">
                <a:latin typeface="Consolas" panose="020B0609020204030204" pitchFamily="49" charset="0"/>
              </a:rPr>
              <a:t>(w) &gt; 10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b="1" dirty="0">
                <a:latin typeface="Consolas" panose="020B0609020204030204" pitchFamily="49" charset="0"/>
              </a:rPr>
              <a:t> w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b="1" dirty="0">
                <a:latin typeface="Consolas" panose="020B0609020204030204" pitchFamily="49" charset="0"/>
              </a:rPr>
              <a:t> words)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</a:rPr>
              <a:t>True</a:t>
            </a:r>
          </a:p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all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len</a:t>
            </a:r>
            <a:r>
              <a:rPr lang="en-US" b="1" dirty="0">
                <a:latin typeface="Consolas" panose="020B0609020204030204" pitchFamily="49" charset="0"/>
              </a:rPr>
              <a:t>(w) &lt; 15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b="1" dirty="0">
                <a:latin typeface="Consolas" panose="020B0609020204030204" pitchFamily="49" charset="0"/>
              </a:rPr>
              <a:t> w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b="1" dirty="0">
                <a:latin typeface="Consolas" panose="020B0609020204030204" pitchFamily="49" charset="0"/>
              </a:rPr>
              <a:t> words)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</a:rPr>
              <a:t>True</a:t>
            </a:r>
          </a:p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any</a:t>
            </a:r>
            <a:r>
              <a:rPr lang="en-US" b="1" dirty="0">
                <a:latin typeface="Consolas" panose="020B0609020204030204" pitchFamily="49" charset="0"/>
              </a:rPr>
              <a:t>(w[0] == 'h'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b="1" dirty="0">
                <a:latin typeface="Consolas" panose="020B0609020204030204" pitchFamily="49" charset="0"/>
              </a:rPr>
              <a:t> w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b="1" dirty="0">
                <a:latin typeface="Consolas" panose="020B0609020204030204" pitchFamily="49" charset="0"/>
              </a:rPr>
              <a:t> words)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224967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65DA-6A70-49B8-82BD-0E5FD9251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Pythonic numerical reductions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1969E-3383-489E-BBC4-33C2E6EC7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8540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>
                <a:latin typeface="Consolas" panose="020B0609020204030204" pitchFamily="49" charset="0"/>
              </a:rPr>
              <a:t>sum()</a:t>
            </a:r>
            <a:r>
              <a:rPr lang="en-US" sz="2800" dirty="0">
                <a:cs typeface="Calibri" panose="020F0502020204030204" pitchFamily="34" charset="0"/>
              </a:rPr>
              <a:t>,</a:t>
            </a:r>
            <a:r>
              <a:rPr lang="en-US" sz="2800" dirty="0"/>
              <a:t> </a:t>
            </a:r>
            <a:r>
              <a:rPr lang="en-US" sz="2800" b="1" dirty="0">
                <a:latin typeface="Consolas" panose="020B0609020204030204" pitchFamily="49" charset="0"/>
              </a:rPr>
              <a:t>min()</a:t>
            </a:r>
            <a:r>
              <a:rPr lang="en-US" sz="2800" dirty="0"/>
              <a:t> and </a:t>
            </a:r>
            <a:r>
              <a:rPr lang="en-US" sz="2800" b="1" dirty="0">
                <a:latin typeface="Consolas" panose="020B0609020204030204" pitchFamily="49" charset="0"/>
              </a:rPr>
              <a:t>max()</a:t>
            </a:r>
            <a:r>
              <a:rPr lang="en-US" sz="2800" dirty="0"/>
              <a:t> are particular cases of reduce functions with numerical parameters.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6E9FE-A940-4880-A893-4D446A2FD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B2CA8-8401-4B63-B4EF-F898E6B4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7A45F-48A4-45B6-B338-D185A6B06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396778-8739-4A58-845F-6177E565BC02}"/>
              </a:ext>
            </a:extLst>
          </p:cNvPr>
          <p:cNvSpPr txBox="1"/>
          <p:nvPr/>
        </p:nvSpPr>
        <p:spPr>
          <a:xfrm>
            <a:off x="498226" y="1676400"/>
            <a:ext cx="8188574" cy="480131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b="1" dirty="0">
                <a:latin typeface="Consolas" panose="020B0609020204030204" pitchFamily="49" charset="0"/>
              </a:rPr>
              <a:t> numbers = [5, 8, -2, 6, 0]</a:t>
            </a:r>
          </a:p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&gt;&gt;&gt; sum</a:t>
            </a:r>
            <a:r>
              <a:rPr lang="en-US" b="1" dirty="0">
                <a:latin typeface="Consolas" panose="020B0609020204030204" pitchFamily="49" charset="0"/>
              </a:rPr>
              <a:t>(numbers)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</a:rPr>
              <a:t>17</a:t>
            </a:r>
          </a:p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sum</a:t>
            </a:r>
            <a:r>
              <a:rPr lang="en-US" b="1" dirty="0">
                <a:latin typeface="Consolas" panose="020B0609020204030204" pitchFamily="49" charset="0"/>
              </a:rPr>
              <a:t>(numbers, start=10)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# with an initial value of the sum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</a:rPr>
              <a:t>27</a:t>
            </a:r>
          </a:p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&gt;&gt;&gt; min</a:t>
            </a:r>
            <a:r>
              <a:rPr lang="en-US" b="1" dirty="0">
                <a:latin typeface="Consolas" panose="020B0609020204030204" pitchFamily="49" charset="0"/>
              </a:rPr>
              <a:t>(numbers)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</a:rPr>
              <a:t>-2</a:t>
            </a:r>
          </a:p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max</a:t>
            </a:r>
            <a:r>
              <a:rPr lang="en-US" b="1" dirty="0">
                <a:latin typeface="Consolas" panose="020B0609020204030204" pitchFamily="49" charset="0"/>
              </a:rPr>
              <a:t>(numbers)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</a:rPr>
              <a:t>8</a:t>
            </a:r>
          </a:p>
          <a:p>
            <a:r>
              <a:rPr lang="en-US" b="1" dirty="0">
                <a:latin typeface="Consolas" panose="020B0609020204030204" pitchFamily="49" charset="0"/>
              </a:rPr>
              <a:t>&gt;&gt;&gt;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sum</a:t>
            </a:r>
            <a:r>
              <a:rPr lang="en-US" b="1" dirty="0">
                <a:latin typeface="Consolas" panose="020B0609020204030204" pitchFamily="49" charset="0"/>
              </a:rPr>
              <a:t>(numbers)/</a:t>
            </a:r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len</a:t>
            </a:r>
            <a:r>
              <a:rPr lang="en-US" b="1" dirty="0">
                <a:latin typeface="Consolas" panose="020B0609020204030204" pitchFamily="49" charset="0"/>
              </a:rPr>
              <a:t>(numbers)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# mean</a:t>
            </a:r>
            <a:b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</a:rPr>
              <a:t>3.4</a:t>
            </a:r>
          </a:p>
          <a:p>
            <a:r>
              <a:rPr lang="en-US" b="1" dirty="0">
                <a:latin typeface="Consolas" panose="020B0609020204030204" pitchFamily="49" charset="0"/>
              </a:rPr>
              <a:t>&gt;&gt;&gt; a, b = [3, -4, 2], [1, 3, -1]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# two vectors</a:t>
            </a:r>
            <a:endParaRPr lang="en-US" b="1" dirty="0">
              <a:latin typeface="Consolas" panose="020B0609020204030204" pitchFamily="49" charset="0"/>
            </a:endParaRPr>
          </a:p>
          <a:p>
            <a:r>
              <a:rPr lang="en-US" b="1" dirty="0">
                <a:latin typeface="Consolas" panose="020B0609020204030204" pitchFamily="49" charset="0"/>
              </a:rPr>
              <a:t>&gt;&gt;&gt;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sum</a:t>
            </a:r>
            <a:r>
              <a:rPr lang="en-US" b="1" dirty="0">
                <a:latin typeface="Consolas" panose="020B0609020204030204" pitchFamily="49" charset="0"/>
              </a:rPr>
              <a:t>([x*y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b="1" dirty="0">
                <a:latin typeface="Consolas" panose="020B0609020204030204" pitchFamily="49" charset="0"/>
              </a:rPr>
              <a:t> x, y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zip</a:t>
            </a:r>
            <a:r>
              <a:rPr lang="en-US" b="1" dirty="0">
                <a:latin typeface="Consolas" panose="020B0609020204030204" pitchFamily="49" charset="0"/>
              </a:rPr>
              <a:t>(a, b)])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# dot product of a and b</a:t>
            </a:r>
            <a:b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</a:rPr>
              <a:t>-11</a:t>
            </a:r>
          </a:p>
          <a:p>
            <a:r>
              <a:rPr lang="en-US" b="1" dirty="0">
                <a:latin typeface="Consolas" panose="020B0609020204030204" pitchFamily="49" charset="0"/>
              </a:rPr>
              <a:t>&gt;&gt;&gt;</a:t>
            </a:r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# a more </a:t>
            </a:r>
            <a:r>
              <a:rPr lang="en-US" b="1">
                <a:solidFill>
                  <a:srgbClr val="C00000"/>
                </a:solidFill>
                <a:latin typeface="Consolas" panose="020B0609020204030204" pitchFamily="49" charset="0"/>
              </a:rPr>
              <a:t>memory-efficient solution, why?</a:t>
            </a:r>
            <a:b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en-US" b="1">
                <a:solidFill>
                  <a:prstClr val="black"/>
                </a:solidFill>
                <a:latin typeface="Consolas" panose="020B0609020204030204" pitchFamily="49" charset="0"/>
              </a:rPr>
              <a:t>&gt;&gt;&gt;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sum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</a:rPr>
              <a:t>(x*y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</a:rPr>
              <a:t> x, y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zip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</a:rPr>
              <a:t>(a, b))</a:t>
            </a:r>
            <a:b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</a:rPr>
              <a:t>-11</a:t>
            </a:r>
          </a:p>
        </p:txBody>
      </p:sp>
    </p:spTree>
    <p:extLst>
      <p:ext uri="{BB962C8B-B14F-4D97-AF65-F5344CB8AC3E}">
        <p14:creationId xmlns:p14="http://schemas.microsoft.com/office/powerpoint/2010/main" val="420444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65DA-6A70-49B8-82BD-0E5FD9251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Generate or list?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6E9FE-A940-4880-A893-4D446A2FD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B2CA8-8401-4B63-B4EF-F898E6B4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7A45F-48A4-45B6-B338-D185A6B06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396778-8739-4A58-845F-6177E565BC02}"/>
              </a:ext>
            </a:extLst>
          </p:cNvPr>
          <p:cNvSpPr txBox="1"/>
          <p:nvPr/>
        </p:nvSpPr>
        <p:spPr>
          <a:xfrm>
            <a:off x="498226" y="762000"/>
            <a:ext cx="8188574" cy="5016758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600" b="1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latin typeface="Consolas" panose="020B0609020204030204" pitchFamily="49" charset="0"/>
              </a:rPr>
              <a:t>random, sys, time</a:t>
            </a:r>
            <a:br>
              <a:rPr lang="en-US" sz="1600" b="1" dirty="0">
                <a:latin typeface="Consolas" panose="020B0609020204030204" pitchFamily="49" charset="0"/>
              </a:rPr>
            </a:br>
            <a:br>
              <a:rPr lang="en-US" sz="1600" b="1" dirty="0">
                <a:latin typeface="Consolas" panose="020B0609020204030204" pitchFamily="49" charset="0"/>
              </a:rPr>
            </a:br>
            <a:r>
              <a:rPr lang="en-US" sz="1600" b="1" dirty="0">
                <a:latin typeface="Consolas" panose="020B0609020204030204" pitchFamily="49" charset="0"/>
              </a:rPr>
              <a:t>n = 200_000_000</a:t>
            </a:r>
            <a:br>
              <a:rPr lang="en-US" sz="1600" b="1" dirty="0">
                <a:latin typeface="Consolas" panose="020B0609020204030204" pitchFamily="49" charset="0"/>
              </a:rPr>
            </a:br>
            <a:r>
              <a:rPr lang="en-US" sz="1600" b="1" dirty="0">
                <a:latin typeface="Consolas" panose="020B0609020204030204" pitchFamily="49" charset="0"/>
              </a:rPr>
              <a:t>a = [</a:t>
            </a:r>
            <a:r>
              <a:rPr lang="en-US" sz="1600" b="1" dirty="0" err="1">
                <a:latin typeface="Consolas" panose="020B0609020204030204" pitchFamily="49" charset="0"/>
              </a:rPr>
              <a:t>random.random</a:t>
            </a:r>
            <a:r>
              <a:rPr lang="en-US" sz="1600" b="1" dirty="0">
                <a:latin typeface="Consolas" panose="020B0609020204030204" pitchFamily="49" charset="0"/>
              </a:rPr>
              <a:t>()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600" b="1" dirty="0">
                <a:latin typeface="Consolas" panose="020B0609020204030204" pitchFamily="49" charset="0"/>
              </a:rPr>
              <a:t> _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in range</a:t>
            </a:r>
            <a:r>
              <a:rPr lang="en-US" sz="1600" b="1" dirty="0">
                <a:latin typeface="Consolas" panose="020B0609020204030204" pitchFamily="49" charset="0"/>
              </a:rPr>
              <a:t>(n)]</a:t>
            </a:r>
            <a:br>
              <a:rPr lang="en-US" sz="1600" b="1" dirty="0">
                <a:latin typeface="Consolas" panose="020B0609020204030204" pitchFamily="49" charset="0"/>
              </a:rPr>
            </a:br>
            <a:r>
              <a:rPr lang="en-US" sz="1600" b="1" dirty="0">
                <a:latin typeface="Consolas" panose="020B0609020204030204" pitchFamily="49" charset="0"/>
              </a:rPr>
              <a:t>b = [</a:t>
            </a:r>
            <a:r>
              <a:rPr lang="en-US" sz="1600" b="1" dirty="0" err="1">
                <a:latin typeface="Consolas" panose="020B0609020204030204" pitchFamily="49" charset="0"/>
              </a:rPr>
              <a:t>random.random</a:t>
            </a:r>
            <a:r>
              <a:rPr lang="en-US" sz="1600" b="1" dirty="0">
                <a:latin typeface="Consolas" panose="020B0609020204030204" pitchFamily="49" charset="0"/>
              </a:rPr>
              <a:t>()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600" b="1" dirty="0">
                <a:latin typeface="Consolas" panose="020B0609020204030204" pitchFamily="49" charset="0"/>
              </a:rPr>
              <a:t> _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in range</a:t>
            </a:r>
            <a:r>
              <a:rPr lang="en-US" sz="1600" b="1" dirty="0">
                <a:latin typeface="Consolas" panose="020B0609020204030204" pitchFamily="49" charset="0"/>
              </a:rPr>
              <a:t>(n)]</a:t>
            </a:r>
            <a:br>
              <a:rPr lang="en-US" sz="1600" b="1" dirty="0">
                <a:latin typeface="Consolas" panose="020B0609020204030204" pitchFamily="49" charset="0"/>
              </a:rPr>
            </a:br>
            <a:br>
              <a:rPr lang="en-US" sz="1600" b="1" dirty="0">
                <a:latin typeface="Consolas" panose="020B0609020204030204" pitchFamily="49" charset="0"/>
              </a:rPr>
            </a:br>
            <a:r>
              <a:rPr lang="en-US" sz="1600" b="1" dirty="0" err="1">
                <a:latin typeface="Consolas" panose="020B0609020204030204" pitchFamily="49" charset="0"/>
              </a:rPr>
              <a:t>tinit</a:t>
            </a:r>
            <a:r>
              <a:rPr lang="en-US" sz="1600" b="1" dirty="0">
                <a:latin typeface="Consolas" panose="020B0609020204030204" pitchFamily="49" charset="0"/>
              </a:rPr>
              <a:t> = </a:t>
            </a:r>
            <a:r>
              <a:rPr lang="en-US" sz="1600" b="1" dirty="0" err="1">
                <a:latin typeface="Consolas" panose="020B0609020204030204" pitchFamily="49" charset="0"/>
              </a:rPr>
              <a:t>time.perf_counter</a:t>
            </a:r>
            <a:r>
              <a:rPr lang="en-US" sz="1600" b="1" dirty="0">
                <a:latin typeface="Consolas" panose="020B0609020204030204" pitchFamily="49" charset="0"/>
              </a:rPr>
              <a:t>()</a:t>
            </a:r>
            <a:br>
              <a:rPr lang="en-US" sz="1600" b="1" dirty="0">
                <a:latin typeface="Consolas" panose="020B0609020204030204" pitchFamily="49" charset="0"/>
              </a:rPr>
            </a:br>
            <a:r>
              <a:rPr lang="en-US" sz="1600" b="1" dirty="0">
                <a:latin typeface="Consolas" panose="020B0609020204030204" pitchFamily="49" charset="0"/>
              </a:rPr>
              <a:t>gen = (x*y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600" b="1" dirty="0"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latin typeface="Consolas" panose="020B0609020204030204" pitchFamily="49" charset="0"/>
              </a:rPr>
              <a:t>x,y</a:t>
            </a:r>
            <a:r>
              <a:rPr lang="en-US" sz="1600" b="1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in zip</a:t>
            </a:r>
            <a:r>
              <a:rPr lang="en-US" sz="1600" b="1" dirty="0">
                <a:latin typeface="Consolas" panose="020B0609020204030204" pitchFamily="49" charset="0"/>
              </a:rPr>
              <a:t>(</a:t>
            </a:r>
            <a:r>
              <a:rPr lang="en-US" sz="1600" b="1" dirty="0" err="1">
                <a:latin typeface="Consolas" panose="020B0609020204030204" pitchFamily="49" charset="0"/>
              </a:rPr>
              <a:t>a,b</a:t>
            </a:r>
            <a:r>
              <a:rPr lang="en-US" sz="1600" b="1" dirty="0">
                <a:latin typeface="Consolas" panose="020B0609020204030204" pitchFamily="49" charset="0"/>
              </a:rPr>
              <a:t>))</a:t>
            </a:r>
            <a:br>
              <a:rPr lang="en-US" sz="1600" b="1" dirty="0">
                <a:latin typeface="Consolas" panose="020B0609020204030204" pitchFamily="49" charset="0"/>
              </a:rPr>
            </a:br>
            <a:r>
              <a:rPr lang="en-US" sz="1600" b="1" dirty="0" err="1">
                <a:latin typeface="Consolas" panose="020B0609020204030204" pitchFamily="49" charset="0"/>
              </a:rPr>
              <a:t>sum_gen</a:t>
            </a:r>
            <a:r>
              <a:rPr lang="en-US" sz="1600" b="1" dirty="0">
                <a:latin typeface="Consolas" panose="020B0609020204030204" pitchFamily="49" charset="0"/>
              </a:rPr>
              <a:t> =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sum</a:t>
            </a:r>
            <a:r>
              <a:rPr lang="en-US" sz="1600" b="1" dirty="0">
                <a:latin typeface="Consolas" panose="020B0609020204030204" pitchFamily="49" charset="0"/>
              </a:rPr>
              <a:t>(gen)</a:t>
            </a:r>
            <a:br>
              <a:rPr lang="en-US" sz="1600" b="1" dirty="0">
                <a:latin typeface="Consolas" panose="020B0609020204030204" pitchFamily="49" charset="0"/>
              </a:rPr>
            </a:br>
            <a:r>
              <a:rPr lang="en-US" sz="1600" b="1" dirty="0" err="1">
                <a:latin typeface="Consolas" panose="020B0609020204030204" pitchFamily="49" charset="0"/>
              </a:rPr>
              <a:t>time_gen</a:t>
            </a:r>
            <a:r>
              <a:rPr lang="en-US" sz="1600" b="1" dirty="0">
                <a:latin typeface="Consolas" panose="020B0609020204030204" pitchFamily="49" charset="0"/>
              </a:rPr>
              <a:t> = </a:t>
            </a:r>
            <a:r>
              <a:rPr lang="en-US" sz="1600" b="1" dirty="0" err="1">
                <a:latin typeface="Consolas" panose="020B0609020204030204" pitchFamily="49" charset="0"/>
              </a:rPr>
              <a:t>time.perf_counter</a:t>
            </a:r>
            <a:r>
              <a:rPr lang="en-US" sz="1600" b="1" dirty="0">
                <a:latin typeface="Consolas" panose="020B0609020204030204" pitchFamily="49" charset="0"/>
              </a:rPr>
              <a:t>() – </a:t>
            </a:r>
            <a:r>
              <a:rPr lang="en-US" sz="1600" b="1" dirty="0" err="1">
                <a:latin typeface="Consolas" panose="020B0609020204030204" pitchFamily="49" charset="0"/>
              </a:rPr>
              <a:t>tinit</a:t>
            </a:r>
            <a:br>
              <a:rPr lang="en-US" sz="1600" b="1" dirty="0">
                <a:latin typeface="Consolas" panose="020B0609020204030204" pitchFamily="49" charset="0"/>
              </a:rPr>
            </a:br>
            <a:r>
              <a:rPr lang="en-US" sz="1600" b="1" dirty="0" err="1">
                <a:latin typeface="Consolas" panose="020B0609020204030204" pitchFamily="49" charset="0"/>
              </a:rPr>
              <a:t>size_gen</a:t>
            </a:r>
            <a:r>
              <a:rPr lang="en-US" sz="1600" b="1" dirty="0">
                <a:latin typeface="Consolas" panose="020B0609020204030204" pitchFamily="49" charset="0"/>
              </a:rPr>
              <a:t> = </a:t>
            </a:r>
            <a:r>
              <a:rPr lang="en-US" sz="1600" b="1" dirty="0" err="1">
                <a:latin typeface="Consolas" panose="020B0609020204030204" pitchFamily="49" charset="0"/>
              </a:rPr>
              <a:t>sys.getsizeof</a:t>
            </a:r>
            <a:r>
              <a:rPr lang="en-US" sz="1600" b="1" dirty="0">
                <a:latin typeface="Consolas" panose="020B0609020204030204" pitchFamily="49" charset="0"/>
              </a:rPr>
              <a:t>(gen)</a:t>
            </a:r>
            <a:br>
              <a:rPr lang="en-US" sz="1600" b="1" dirty="0">
                <a:latin typeface="Consolas" panose="020B0609020204030204" pitchFamily="49" charset="0"/>
              </a:rPr>
            </a:br>
            <a:br>
              <a:rPr lang="en-US" sz="1600" b="1" dirty="0">
                <a:latin typeface="Consolas" panose="020B0609020204030204" pitchFamily="49" charset="0"/>
              </a:rPr>
            </a:br>
            <a:r>
              <a:rPr lang="en-US" sz="1600" b="1" dirty="0" err="1">
                <a:latin typeface="Consolas" panose="020B0609020204030204" pitchFamily="49" charset="0"/>
              </a:rPr>
              <a:t>tinit</a:t>
            </a:r>
            <a:r>
              <a:rPr lang="en-US" sz="1600" b="1" dirty="0">
                <a:latin typeface="Consolas" panose="020B0609020204030204" pitchFamily="49" charset="0"/>
              </a:rPr>
              <a:t> = </a:t>
            </a:r>
            <a:r>
              <a:rPr lang="en-US" sz="1600" b="1" dirty="0" err="1">
                <a:latin typeface="Consolas" panose="020B0609020204030204" pitchFamily="49" charset="0"/>
              </a:rPr>
              <a:t>time.perf_counter</a:t>
            </a:r>
            <a:r>
              <a:rPr lang="en-US" sz="1600" b="1" dirty="0">
                <a:latin typeface="Consolas" panose="020B0609020204030204" pitchFamily="49" charset="0"/>
              </a:rPr>
              <a:t>()</a:t>
            </a:r>
            <a:br>
              <a:rPr lang="en-US" sz="1600" b="1" dirty="0">
                <a:latin typeface="Consolas" panose="020B0609020204030204" pitchFamily="49" charset="0"/>
              </a:rPr>
            </a:br>
            <a:r>
              <a:rPr lang="en-US" sz="1600" b="1" dirty="0" err="1">
                <a:latin typeface="Consolas" panose="020B0609020204030204" pitchFamily="49" charset="0"/>
              </a:rPr>
              <a:t>lst</a:t>
            </a:r>
            <a:r>
              <a:rPr lang="en-US" sz="1600" b="1" dirty="0">
                <a:latin typeface="Consolas" panose="020B0609020204030204" pitchFamily="49" charset="0"/>
              </a:rPr>
              <a:t> = [x*y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600" b="1" dirty="0"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latin typeface="Consolas" panose="020B0609020204030204" pitchFamily="49" charset="0"/>
              </a:rPr>
              <a:t>x,y</a:t>
            </a:r>
            <a:r>
              <a:rPr lang="en-US" sz="1600" b="1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in zip</a:t>
            </a:r>
            <a:r>
              <a:rPr lang="en-US" sz="1600" b="1" dirty="0">
                <a:latin typeface="Consolas" panose="020B0609020204030204" pitchFamily="49" charset="0"/>
              </a:rPr>
              <a:t>(</a:t>
            </a:r>
            <a:r>
              <a:rPr lang="en-US" sz="1600" b="1" dirty="0" err="1">
                <a:latin typeface="Consolas" panose="020B0609020204030204" pitchFamily="49" charset="0"/>
              </a:rPr>
              <a:t>a,b</a:t>
            </a:r>
            <a:r>
              <a:rPr lang="en-US" sz="1600" b="1" dirty="0">
                <a:latin typeface="Consolas" panose="020B0609020204030204" pitchFamily="49" charset="0"/>
              </a:rPr>
              <a:t>)]</a:t>
            </a:r>
            <a:br>
              <a:rPr lang="en-US" sz="1600" b="1" dirty="0">
                <a:latin typeface="Consolas" panose="020B0609020204030204" pitchFamily="49" charset="0"/>
              </a:rPr>
            </a:br>
            <a:r>
              <a:rPr lang="en-US" sz="1600" b="1" dirty="0" err="1">
                <a:latin typeface="Consolas" panose="020B0609020204030204" pitchFamily="49" charset="0"/>
              </a:rPr>
              <a:t>sum_lst</a:t>
            </a:r>
            <a:r>
              <a:rPr lang="en-US" sz="1600" b="1" dirty="0">
                <a:latin typeface="Consolas" panose="020B0609020204030204" pitchFamily="49" charset="0"/>
              </a:rPr>
              <a:t> =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sum</a:t>
            </a:r>
            <a:r>
              <a:rPr lang="en-US" sz="1600" b="1" dirty="0">
                <a:latin typeface="Consolas" panose="020B0609020204030204" pitchFamily="49" charset="0"/>
              </a:rPr>
              <a:t>(</a:t>
            </a:r>
            <a:r>
              <a:rPr lang="en-US" sz="1600" b="1" dirty="0" err="1">
                <a:latin typeface="Consolas" panose="020B0609020204030204" pitchFamily="49" charset="0"/>
              </a:rPr>
              <a:t>lst</a:t>
            </a:r>
            <a:r>
              <a:rPr lang="en-US" sz="1600" b="1" dirty="0">
                <a:latin typeface="Consolas" panose="020B0609020204030204" pitchFamily="49" charset="0"/>
              </a:rPr>
              <a:t>)</a:t>
            </a:r>
            <a:br>
              <a:rPr lang="en-US" sz="1600" b="1" dirty="0">
                <a:latin typeface="Consolas" panose="020B0609020204030204" pitchFamily="49" charset="0"/>
              </a:rPr>
            </a:br>
            <a:r>
              <a:rPr lang="en-US" sz="1600" b="1" dirty="0" err="1">
                <a:latin typeface="Consolas" panose="020B0609020204030204" pitchFamily="49" charset="0"/>
              </a:rPr>
              <a:t>time_lst</a:t>
            </a:r>
            <a:r>
              <a:rPr lang="en-US" sz="1600" b="1" dirty="0">
                <a:latin typeface="Consolas" panose="020B0609020204030204" pitchFamily="49" charset="0"/>
              </a:rPr>
              <a:t> = </a:t>
            </a:r>
            <a:r>
              <a:rPr lang="en-US" sz="1600" b="1" dirty="0" err="1">
                <a:latin typeface="Consolas" panose="020B0609020204030204" pitchFamily="49" charset="0"/>
              </a:rPr>
              <a:t>time.perf_counter</a:t>
            </a:r>
            <a:r>
              <a:rPr lang="en-US" sz="1600" b="1" dirty="0">
                <a:latin typeface="Consolas" panose="020B0609020204030204" pitchFamily="49" charset="0"/>
              </a:rPr>
              <a:t>() – </a:t>
            </a:r>
            <a:r>
              <a:rPr lang="en-US" sz="1600" b="1" dirty="0" err="1">
                <a:latin typeface="Consolas" panose="020B0609020204030204" pitchFamily="49" charset="0"/>
              </a:rPr>
              <a:t>tinit</a:t>
            </a:r>
            <a:br>
              <a:rPr lang="en-US" sz="1600" b="1" dirty="0">
                <a:latin typeface="Consolas" panose="020B0609020204030204" pitchFamily="49" charset="0"/>
              </a:rPr>
            </a:br>
            <a:r>
              <a:rPr lang="en-US" sz="1600" b="1" dirty="0" err="1">
                <a:latin typeface="Consolas" panose="020B0609020204030204" pitchFamily="49" charset="0"/>
              </a:rPr>
              <a:t>size_lst</a:t>
            </a:r>
            <a:r>
              <a:rPr lang="en-US" sz="1600" b="1" dirty="0">
                <a:latin typeface="Consolas" panose="020B0609020204030204" pitchFamily="49" charset="0"/>
              </a:rPr>
              <a:t> = </a:t>
            </a:r>
            <a:r>
              <a:rPr lang="en-US" sz="1600" b="1" dirty="0" err="1">
                <a:latin typeface="Consolas" panose="020B0609020204030204" pitchFamily="49" charset="0"/>
              </a:rPr>
              <a:t>sys.getsizeof</a:t>
            </a:r>
            <a:r>
              <a:rPr lang="en-US" sz="1600" b="1" dirty="0">
                <a:latin typeface="Consolas" panose="020B0609020204030204" pitchFamily="49" charset="0"/>
              </a:rPr>
              <a:t>(</a:t>
            </a:r>
            <a:r>
              <a:rPr lang="en-US" sz="1600" b="1" dirty="0" err="1">
                <a:latin typeface="Consolas" panose="020B0609020204030204" pitchFamily="49" charset="0"/>
              </a:rPr>
              <a:t>lst</a:t>
            </a:r>
            <a:r>
              <a:rPr lang="en-US" sz="1600" b="1" dirty="0">
                <a:latin typeface="Consolas" panose="020B0609020204030204" pitchFamily="49" charset="0"/>
              </a:rPr>
              <a:t>)</a:t>
            </a:r>
            <a:br>
              <a:rPr lang="en-US" sz="1600" b="1" dirty="0">
                <a:latin typeface="Consolas" panose="020B0609020204030204" pitchFamily="49" charset="0"/>
              </a:rPr>
            </a:br>
            <a:br>
              <a:rPr lang="en-US" sz="1600" b="1" dirty="0">
                <a:latin typeface="Consolas" panose="020B0609020204030204" pitchFamily="49" charset="0"/>
              </a:rPr>
            </a:b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1600" b="1" dirty="0">
                <a:latin typeface="Consolas" panose="020B0609020204030204" pitchFamily="49" charset="0"/>
              </a:rPr>
              <a:t>(</a:t>
            </a:r>
            <a:r>
              <a:rPr lang="en-US" sz="1600" b="1" dirty="0" err="1">
                <a:latin typeface="Consolas" panose="020B0609020204030204" pitchFamily="49" charset="0"/>
              </a:rPr>
              <a:t>f'time</a:t>
            </a:r>
            <a:r>
              <a:rPr lang="en-US" sz="1600" b="1" dirty="0">
                <a:latin typeface="Consolas" panose="020B0609020204030204" pitchFamily="49" charset="0"/>
              </a:rPr>
              <a:t>: gen={time_gen:.2f} secs, list={time_lst:.2f} secs')</a:t>
            </a:r>
            <a:br>
              <a:rPr lang="en-US" sz="1600" b="1" dirty="0">
                <a:latin typeface="Consolas" panose="020B0609020204030204" pitchFamily="49" charset="0"/>
              </a:rPr>
            </a:b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1600" b="1" dirty="0">
                <a:latin typeface="Consolas" panose="020B0609020204030204" pitchFamily="49" charset="0"/>
              </a:rPr>
              <a:t>(</a:t>
            </a:r>
            <a:r>
              <a:rPr lang="en-US" sz="1600" b="1" dirty="0" err="1">
                <a:latin typeface="Consolas" panose="020B0609020204030204" pitchFamily="49" charset="0"/>
              </a:rPr>
              <a:t>f'memory</a:t>
            </a:r>
            <a:r>
              <a:rPr lang="en-US" sz="1600" b="1" dirty="0">
                <a:latin typeface="Consolas" panose="020B0609020204030204" pitchFamily="49" charset="0"/>
              </a:rPr>
              <a:t>: gen={</a:t>
            </a:r>
            <a:r>
              <a:rPr lang="en-US" sz="1600" b="1" dirty="0" err="1">
                <a:latin typeface="Consolas" panose="020B0609020204030204" pitchFamily="49" charset="0"/>
              </a:rPr>
              <a:t>size_gen</a:t>
            </a:r>
            <a:r>
              <a:rPr lang="en-US" sz="1600" b="1" dirty="0">
                <a:latin typeface="Consolas" panose="020B0609020204030204" pitchFamily="49" charset="0"/>
              </a:rPr>
              <a:t>} bytes, list={</a:t>
            </a:r>
            <a:r>
              <a:rPr lang="en-US" sz="1600" b="1" dirty="0" err="1">
                <a:latin typeface="Consolas" panose="020B0609020204030204" pitchFamily="49" charset="0"/>
              </a:rPr>
              <a:t>size_lst</a:t>
            </a:r>
            <a:r>
              <a:rPr lang="en-US" sz="1600" b="1" dirty="0">
                <a:latin typeface="Consolas" panose="020B0609020204030204" pitchFamily="49" charset="0"/>
              </a:rPr>
              <a:t>:,} bytes')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EF29A9-388C-4F98-8A77-52D0DE9EA692}"/>
              </a:ext>
            </a:extLst>
          </p:cNvPr>
          <p:cNvSpPr txBox="1"/>
          <p:nvPr/>
        </p:nvSpPr>
        <p:spPr>
          <a:xfrm>
            <a:off x="492784" y="5867400"/>
            <a:ext cx="6136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</a:rPr>
              <a:t>time: gen=13.51 secs, list=12.32 secs</a:t>
            </a:r>
          </a:p>
          <a:p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</a:rPr>
              <a:t>memory: gen=104 bytes, list=1,693,045,240 bytes</a:t>
            </a:r>
          </a:p>
        </p:txBody>
      </p:sp>
    </p:spTree>
    <p:extLst>
      <p:ext uri="{BB962C8B-B14F-4D97-AF65-F5344CB8AC3E}">
        <p14:creationId xmlns:p14="http://schemas.microsoft.com/office/powerpoint/2010/main" val="3295764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5B2E8-12D7-403D-BFA7-9D701BC00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Iterables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4BDA1-F7E6-4213-87A9-9368A97F9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962" y="914400"/>
            <a:ext cx="5069634" cy="5410200"/>
          </a:xfrm>
        </p:spPr>
        <p:txBody>
          <a:bodyPr>
            <a:normAutofit lnSpcReduction="10000"/>
          </a:bodyPr>
          <a:lstStyle/>
          <a:p>
            <a:r>
              <a:rPr lang="en-US" sz="2400" b="1" i="1" dirty="0" err="1"/>
              <a:t>Iterables</a:t>
            </a:r>
            <a:r>
              <a:rPr lang="en-US" sz="2400" dirty="0"/>
              <a:t> are containers of data in which we can iterate to obtain elements one by one</a:t>
            </a:r>
          </a:p>
          <a:p>
            <a:endParaRPr lang="en-US" sz="2400" dirty="0"/>
          </a:p>
          <a:p>
            <a:r>
              <a:rPr lang="en-US" sz="2400" dirty="0"/>
              <a:t>Lists, tuples, sets, dictionaries, strings, etc. are </a:t>
            </a:r>
            <a:r>
              <a:rPr lang="en-US" sz="2400" dirty="0" err="1"/>
              <a:t>iterables</a:t>
            </a:r>
            <a:endParaRPr lang="en-US" sz="2400" dirty="0"/>
          </a:p>
          <a:p>
            <a:endParaRPr lang="en-US" sz="2400" dirty="0"/>
          </a:p>
          <a:p>
            <a:r>
              <a:rPr lang="en-US" sz="2400" b="1" i="1" dirty="0"/>
              <a:t>Iterators</a:t>
            </a:r>
            <a:r>
              <a:rPr lang="en-US" sz="2400" dirty="0"/>
              <a:t> are objects used to iterate over </a:t>
            </a:r>
            <a:r>
              <a:rPr lang="en-US" sz="2400" dirty="0" err="1"/>
              <a:t>iterables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Two important functions:</a:t>
            </a:r>
          </a:p>
          <a:p>
            <a:pPr lvl="1"/>
            <a:r>
              <a:rPr lang="en-US" sz="2000" b="1" dirty="0" err="1">
                <a:latin typeface="Consolas" panose="020B0609020204030204" pitchFamily="49" charset="0"/>
              </a:rPr>
              <a:t>iter</a:t>
            </a:r>
            <a:r>
              <a:rPr lang="en-US" sz="2000" b="1" dirty="0">
                <a:latin typeface="Consolas" panose="020B0609020204030204" pitchFamily="49" charset="0"/>
              </a:rPr>
              <a:t>()</a:t>
            </a:r>
            <a:r>
              <a:rPr lang="en-US" sz="2000" dirty="0"/>
              <a:t>: creates an iterator from an </a:t>
            </a:r>
            <a:r>
              <a:rPr lang="en-US" sz="2000" dirty="0" err="1"/>
              <a:t>iterable</a:t>
            </a:r>
            <a:endParaRPr lang="en-US" sz="2000" dirty="0"/>
          </a:p>
          <a:p>
            <a:pPr lvl="1"/>
            <a:r>
              <a:rPr lang="en-US" sz="2000" b="1" dirty="0">
                <a:latin typeface="Consolas" panose="020B0609020204030204" pitchFamily="49" charset="0"/>
              </a:rPr>
              <a:t>next()</a:t>
            </a:r>
            <a:r>
              <a:rPr lang="en-US" sz="2000" dirty="0"/>
              <a:t>: returns the next item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66296-7A27-4EA2-8AC3-F088A957A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8C794-060D-49A9-A9CC-D0276B630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38E07-2244-4DE0-922E-99C18B2D2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FEC93EF-3654-4DDF-A362-E45FEE1B741B}"/>
              </a:ext>
            </a:extLst>
          </p:cNvPr>
          <p:cNvSpPr/>
          <p:nvPr/>
        </p:nvSpPr>
        <p:spPr>
          <a:xfrm>
            <a:off x="5715001" y="1219200"/>
            <a:ext cx="1447800" cy="838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Iterable</a:t>
            </a:r>
            <a:endParaRPr lang="en-US" sz="24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E7D2DA8-71F3-4BBB-A357-894A26B56A7E}"/>
              </a:ext>
            </a:extLst>
          </p:cNvPr>
          <p:cNvSpPr/>
          <p:nvPr/>
        </p:nvSpPr>
        <p:spPr>
          <a:xfrm>
            <a:off x="5715001" y="2743200"/>
            <a:ext cx="14478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Iterator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47E396B-0F37-45D9-BCFF-F26C27ED7703}"/>
              </a:ext>
            </a:extLst>
          </p:cNvPr>
          <p:cNvSpPr/>
          <p:nvPr/>
        </p:nvSpPr>
        <p:spPr>
          <a:xfrm>
            <a:off x="5715001" y="4343400"/>
            <a:ext cx="1447800" cy="838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en-US" sz="2000" dirty="0"/>
              <a:t>Returns next element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C6C0B0B-BB4A-494D-BF27-F8361A25DCD6}"/>
              </a:ext>
            </a:extLst>
          </p:cNvPr>
          <p:cNvSpPr/>
          <p:nvPr/>
        </p:nvSpPr>
        <p:spPr>
          <a:xfrm>
            <a:off x="7467600" y="5334000"/>
            <a:ext cx="1447800" cy="838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2000"/>
              </a:lnSpc>
            </a:pPr>
            <a:r>
              <a:rPr lang="en-US" dirty="0" err="1"/>
              <a:t>StopIteration</a:t>
            </a:r>
            <a:br>
              <a:rPr lang="en-US" dirty="0"/>
            </a:br>
            <a:r>
              <a:rPr lang="en-US" dirty="0"/>
              <a:t>(exception)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E97F1A4B-19E6-4562-B431-198E4468CEA3}"/>
              </a:ext>
            </a:extLst>
          </p:cNvPr>
          <p:cNvCxnSpPr>
            <a:stCxn id="9" idx="1"/>
            <a:endCxn id="8" idx="1"/>
          </p:cNvCxnSpPr>
          <p:nvPr/>
        </p:nvCxnSpPr>
        <p:spPr>
          <a:xfrm rot="10800000">
            <a:off x="5715001" y="3162300"/>
            <a:ext cx="12700" cy="1600200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5F84BD4-0F40-4947-B79A-03281F0E9F6F}"/>
              </a:ext>
            </a:extLst>
          </p:cNvPr>
          <p:cNvCxnSpPr>
            <a:stCxn id="7" idx="2"/>
            <a:endCxn id="8" idx="0"/>
          </p:cNvCxnSpPr>
          <p:nvPr/>
        </p:nvCxnSpPr>
        <p:spPr>
          <a:xfrm>
            <a:off x="6438901" y="2057400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6A17ADB-1D11-4618-A495-0A4A1D0B8C29}"/>
              </a:ext>
            </a:extLst>
          </p:cNvPr>
          <p:cNvSpPr txBox="1"/>
          <p:nvPr/>
        </p:nvSpPr>
        <p:spPr>
          <a:xfrm>
            <a:off x="5547555" y="2186243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nsolas" panose="020B0609020204030204" pitchFamily="49" charset="0"/>
              </a:rPr>
              <a:t>iter</a:t>
            </a:r>
            <a:r>
              <a:rPr lang="en-US" b="1" dirty="0">
                <a:latin typeface="Consolas" panose="020B0609020204030204" pitchFamily="49" charset="0"/>
              </a:rPr>
              <a:t>()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041511E-AD63-4F9C-AD5F-BA9D7A9EA146}"/>
              </a:ext>
            </a:extLst>
          </p:cNvPr>
          <p:cNvCxnSpPr>
            <a:stCxn id="8" idx="2"/>
            <a:endCxn id="9" idx="0"/>
          </p:cNvCxnSpPr>
          <p:nvPr/>
        </p:nvCxnSpPr>
        <p:spPr>
          <a:xfrm>
            <a:off x="6438901" y="3581400"/>
            <a:ext cx="0" cy="762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79D73AA-7445-4C75-BD04-3BE6ED5644A4}"/>
              </a:ext>
            </a:extLst>
          </p:cNvPr>
          <p:cNvSpPr txBox="1"/>
          <p:nvPr/>
        </p:nvSpPr>
        <p:spPr>
          <a:xfrm>
            <a:off x="5559919" y="3739718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next()</a:t>
            </a: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79D9DCDC-AFA9-419B-9EA1-D362C7B9A771}"/>
              </a:ext>
            </a:extLst>
          </p:cNvPr>
          <p:cNvCxnSpPr>
            <a:stCxn id="8" idx="3"/>
            <a:endCxn id="10" idx="0"/>
          </p:cNvCxnSpPr>
          <p:nvPr/>
        </p:nvCxnSpPr>
        <p:spPr>
          <a:xfrm>
            <a:off x="7162801" y="3162300"/>
            <a:ext cx="1028699" cy="2171700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A5C4824-158B-41E5-BC8B-BB76B277E99C}"/>
              </a:ext>
            </a:extLst>
          </p:cNvPr>
          <p:cNvSpPr txBox="1"/>
          <p:nvPr/>
        </p:nvSpPr>
        <p:spPr>
          <a:xfrm>
            <a:off x="7234307" y="2821995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next()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0E8AF6-0654-496D-8A27-C22AF3B53069}"/>
              </a:ext>
            </a:extLst>
          </p:cNvPr>
          <p:cNvSpPr txBox="1"/>
          <p:nvPr/>
        </p:nvSpPr>
        <p:spPr>
          <a:xfrm>
            <a:off x="8160748" y="3560207"/>
            <a:ext cx="93788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when the</a:t>
            </a:r>
            <a:br>
              <a:rPr lang="en-US" sz="1400" dirty="0"/>
            </a:br>
            <a:r>
              <a:rPr lang="en-US" sz="1400" dirty="0"/>
              <a:t>iterator is</a:t>
            </a:r>
            <a:br>
              <a:rPr lang="en-US" sz="1400" dirty="0"/>
            </a:br>
            <a:r>
              <a:rPr lang="en-US" sz="1400" dirty="0"/>
              <a:t>exhausted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CD9B1E1-109D-477F-BE58-4863368BE246}"/>
              </a:ext>
            </a:extLst>
          </p:cNvPr>
          <p:cNvSpPr txBox="1"/>
          <p:nvPr/>
        </p:nvSpPr>
        <p:spPr>
          <a:xfrm>
            <a:off x="6486360" y="3560207"/>
            <a:ext cx="121539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when another</a:t>
            </a:r>
            <a:br>
              <a:rPr lang="en-US" sz="1400" dirty="0"/>
            </a:br>
            <a:r>
              <a:rPr lang="en-US" sz="1400" dirty="0"/>
              <a:t>element is</a:t>
            </a:r>
            <a:br>
              <a:rPr lang="en-US" sz="1400" dirty="0"/>
            </a:br>
            <a:r>
              <a:rPr lang="en-US" sz="1400" dirty="0"/>
              <a:t>available</a:t>
            </a:r>
          </a:p>
        </p:txBody>
      </p:sp>
    </p:spTree>
    <p:extLst>
      <p:ext uri="{BB962C8B-B14F-4D97-AF65-F5344CB8AC3E}">
        <p14:creationId xmlns:p14="http://schemas.microsoft.com/office/powerpoint/2010/main" val="34996830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>
            <a:extLst>
              <a:ext uri="{FF2B5EF4-FFF2-40B4-BE49-F238E27FC236}">
                <a16:creationId xmlns:a16="http://schemas.microsoft.com/office/drawing/2014/main" id="{4902F37A-5651-43BC-9C91-8571DA6FC7C1}"/>
              </a:ext>
            </a:extLst>
          </p:cNvPr>
          <p:cNvGrpSpPr/>
          <p:nvPr/>
        </p:nvGrpSpPr>
        <p:grpSpPr>
          <a:xfrm>
            <a:off x="2133600" y="2244939"/>
            <a:ext cx="5181600" cy="3430306"/>
            <a:chOff x="2133600" y="2244939"/>
            <a:chExt cx="5181600" cy="3430306"/>
          </a:xfrm>
        </p:grpSpPr>
        <p:sp>
          <p:nvSpPr>
            <p:cNvPr id="89" name="Rectangle: Rounded Corners 88">
              <a:extLst>
                <a:ext uri="{FF2B5EF4-FFF2-40B4-BE49-F238E27FC236}">
                  <a16:creationId xmlns:a16="http://schemas.microsoft.com/office/drawing/2014/main" id="{8157B966-5650-4A29-8443-800F9D1DA3E7}"/>
                </a:ext>
              </a:extLst>
            </p:cNvPr>
            <p:cNvSpPr/>
            <p:nvPr/>
          </p:nvSpPr>
          <p:spPr>
            <a:xfrm>
              <a:off x="2133600" y="4974551"/>
              <a:ext cx="5181600" cy="70069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88" name="Rectangle: Rounded Corners 87">
              <a:extLst>
                <a:ext uri="{FF2B5EF4-FFF2-40B4-BE49-F238E27FC236}">
                  <a16:creationId xmlns:a16="http://schemas.microsoft.com/office/drawing/2014/main" id="{C1898B1B-7C98-400D-B8BA-C7283F655EA3}"/>
                </a:ext>
              </a:extLst>
            </p:cNvPr>
            <p:cNvSpPr/>
            <p:nvPr/>
          </p:nvSpPr>
          <p:spPr>
            <a:xfrm>
              <a:off x="2133600" y="4064681"/>
              <a:ext cx="5181600" cy="70069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87" name="Rectangle: Rounded Corners 86">
              <a:extLst>
                <a:ext uri="{FF2B5EF4-FFF2-40B4-BE49-F238E27FC236}">
                  <a16:creationId xmlns:a16="http://schemas.microsoft.com/office/drawing/2014/main" id="{D98B6034-DBFA-446B-B258-329FA753199B}"/>
                </a:ext>
              </a:extLst>
            </p:cNvPr>
            <p:cNvSpPr/>
            <p:nvPr/>
          </p:nvSpPr>
          <p:spPr>
            <a:xfrm>
              <a:off x="2133600" y="3154810"/>
              <a:ext cx="5181600" cy="70069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86" name="Rectangle: Rounded Corners 85">
              <a:extLst>
                <a:ext uri="{FF2B5EF4-FFF2-40B4-BE49-F238E27FC236}">
                  <a16:creationId xmlns:a16="http://schemas.microsoft.com/office/drawing/2014/main" id="{516D1421-B8F9-48AC-BB5A-06E82C47A05B}"/>
                </a:ext>
              </a:extLst>
            </p:cNvPr>
            <p:cNvSpPr/>
            <p:nvPr/>
          </p:nvSpPr>
          <p:spPr>
            <a:xfrm>
              <a:off x="2133600" y="2244939"/>
              <a:ext cx="5181600" cy="70069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20CBF1B-036E-4D66-8B65-7F119EAF8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MapReduce</a:t>
            </a:r>
            <a:endParaRPr lang="ca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02203-53AC-429D-A169-E1B88EB7D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838200"/>
            <a:ext cx="8229600" cy="838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 programming model for big data sets using parallel, distributed algorithms</a:t>
            </a:r>
            <a:endParaRPr lang="ca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E6931-4A12-467A-87D8-D35A422EA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2F71D-35FC-4056-8DDA-843A32735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E23C0-5D1A-4386-BA51-3B0EBBE94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40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2BE7B07-2D9C-4E35-B009-9EC86BCCF456}"/>
              </a:ext>
            </a:extLst>
          </p:cNvPr>
          <p:cNvSpPr/>
          <p:nvPr/>
        </p:nvSpPr>
        <p:spPr>
          <a:xfrm>
            <a:off x="2286000" y="2362200"/>
            <a:ext cx="838200" cy="457200"/>
          </a:xfrm>
          <a:prstGeom prst="round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map</a:t>
            </a:r>
            <a:endParaRPr lang="ca-ES" b="1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36B97C5-11F9-42AF-BE86-9AB9206C4126}"/>
              </a:ext>
            </a:extLst>
          </p:cNvPr>
          <p:cNvSpPr/>
          <p:nvPr/>
        </p:nvSpPr>
        <p:spPr>
          <a:xfrm>
            <a:off x="2286000" y="3276600"/>
            <a:ext cx="838200" cy="457200"/>
          </a:xfrm>
          <a:prstGeom prst="round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map</a:t>
            </a:r>
            <a:endParaRPr lang="ca-ES" b="1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9D2A372-9DF2-420B-9B19-4D669287713A}"/>
              </a:ext>
            </a:extLst>
          </p:cNvPr>
          <p:cNvSpPr/>
          <p:nvPr/>
        </p:nvSpPr>
        <p:spPr>
          <a:xfrm>
            <a:off x="2286000" y="4191000"/>
            <a:ext cx="838200" cy="457200"/>
          </a:xfrm>
          <a:prstGeom prst="round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map</a:t>
            </a:r>
            <a:endParaRPr lang="ca-ES" b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91408E3-3043-4016-A581-6715F2218163}"/>
              </a:ext>
            </a:extLst>
          </p:cNvPr>
          <p:cNvSpPr/>
          <p:nvPr/>
        </p:nvSpPr>
        <p:spPr>
          <a:xfrm>
            <a:off x="2286000" y="5105400"/>
            <a:ext cx="838200" cy="457200"/>
          </a:xfrm>
          <a:prstGeom prst="round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map</a:t>
            </a:r>
            <a:endParaRPr lang="ca-ES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41E842-20ED-40FA-BCD8-B25FB4A41064}"/>
              </a:ext>
            </a:extLst>
          </p:cNvPr>
          <p:cNvSpPr/>
          <p:nvPr/>
        </p:nvSpPr>
        <p:spPr>
          <a:xfrm>
            <a:off x="381000" y="2979737"/>
            <a:ext cx="1066800" cy="198913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input</a:t>
            </a:r>
            <a:br>
              <a:rPr lang="en-US" b="1" dirty="0"/>
            </a:br>
            <a:r>
              <a:rPr lang="en-US" b="1" dirty="0"/>
              <a:t>data</a:t>
            </a:r>
            <a:endParaRPr lang="ca-ES" b="1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1310A14-22D5-418C-B81B-259E5543301D}"/>
              </a:ext>
            </a:extLst>
          </p:cNvPr>
          <p:cNvCxnSpPr>
            <a:cxnSpLocks/>
            <a:stCxn id="11" idx="3"/>
            <a:endCxn id="7" idx="1"/>
          </p:cNvCxnSpPr>
          <p:nvPr/>
        </p:nvCxnSpPr>
        <p:spPr>
          <a:xfrm flipV="1">
            <a:off x="1447800" y="2590800"/>
            <a:ext cx="838200" cy="13835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1D64B3F-7EA6-4D65-B525-60FF051C2B40}"/>
              </a:ext>
            </a:extLst>
          </p:cNvPr>
          <p:cNvCxnSpPr>
            <a:cxnSpLocks/>
            <a:stCxn id="11" idx="3"/>
            <a:endCxn id="8" idx="1"/>
          </p:cNvCxnSpPr>
          <p:nvPr/>
        </p:nvCxnSpPr>
        <p:spPr>
          <a:xfrm flipV="1">
            <a:off x="1447800" y="3505200"/>
            <a:ext cx="838200" cy="4691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313F88A-5D3A-448A-9BA1-63FB15B4C752}"/>
              </a:ext>
            </a:extLst>
          </p:cNvPr>
          <p:cNvCxnSpPr>
            <a:cxnSpLocks/>
            <a:stCxn id="11" idx="3"/>
            <a:endCxn id="9" idx="1"/>
          </p:cNvCxnSpPr>
          <p:nvPr/>
        </p:nvCxnSpPr>
        <p:spPr>
          <a:xfrm>
            <a:off x="1447800" y="3974306"/>
            <a:ext cx="838200" cy="4452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480BF2A-48F3-4402-9A18-2E3009ADCA6D}"/>
              </a:ext>
            </a:extLst>
          </p:cNvPr>
          <p:cNvCxnSpPr>
            <a:cxnSpLocks/>
            <a:stCxn id="11" idx="3"/>
            <a:endCxn id="10" idx="1"/>
          </p:cNvCxnSpPr>
          <p:nvPr/>
        </p:nvCxnSpPr>
        <p:spPr>
          <a:xfrm>
            <a:off x="1447800" y="3974306"/>
            <a:ext cx="838200" cy="13596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13C66EB9-560F-43DC-A407-EA247B2F71D9}"/>
              </a:ext>
            </a:extLst>
          </p:cNvPr>
          <p:cNvSpPr/>
          <p:nvPr/>
        </p:nvSpPr>
        <p:spPr>
          <a:xfrm>
            <a:off x="3810000" y="2362200"/>
            <a:ext cx="10668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en-US" sz="1600" b="1" dirty="0"/>
              <a:t>mapped</a:t>
            </a:r>
            <a:br>
              <a:rPr lang="en-US" sz="1600" b="1" dirty="0"/>
            </a:br>
            <a:r>
              <a:rPr lang="en-US" sz="1600" b="1" dirty="0"/>
              <a:t>data</a:t>
            </a:r>
            <a:endParaRPr lang="ca-ES" sz="1600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0486673-6B5A-4B41-88AC-A1E9B38F5F48}"/>
              </a:ext>
            </a:extLst>
          </p:cNvPr>
          <p:cNvSpPr/>
          <p:nvPr/>
        </p:nvSpPr>
        <p:spPr>
          <a:xfrm>
            <a:off x="3810000" y="3273612"/>
            <a:ext cx="10668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en-US" sz="1600" b="1" dirty="0"/>
              <a:t>mapped</a:t>
            </a:r>
            <a:br>
              <a:rPr lang="en-US" sz="1600" b="1" dirty="0"/>
            </a:br>
            <a:r>
              <a:rPr lang="en-US" sz="1600" b="1" dirty="0"/>
              <a:t>data</a:t>
            </a:r>
            <a:endParaRPr lang="ca-ES" sz="1600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901E337-420C-4093-8F3A-F380E4A6FAAE}"/>
              </a:ext>
            </a:extLst>
          </p:cNvPr>
          <p:cNvSpPr/>
          <p:nvPr/>
        </p:nvSpPr>
        <p:spPr>
          <a:xfrm>
            <a:off x="3810000" y="4185024"/>
            <a:ext cx="10668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en-US" sz="1600" b="1" dirty="0"/>
              <a:t>mapped</a:t>
            </a:r>
            <a:br>
              <a:rPr lang="en-US" sz="1600" b="1" dirty="0"/>
            </a:br>
            <a:r>
              <a:rPr lang="en-US" sz="1600" b="1" dirty="0"/>
              <a:t>data</a:t>
            </a:r>
            <a:endParaRPr lang="ca-ES" sz="1600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9B0E096-C467-4949-9D07-C11EFA93031D}"/>
              </a:ext>
            </a:extLst>
          </p:cNvPr>
          <p:cNvSpPr/>
          <p:nvPr/>
        </p:nvSpPr>
        <p:spPr>
          <a:xfrm>
            <a:off x="3810000" y="5096436"/>
            <a:ext cx="10668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en-US" sz="1600" b="1" dirty="0"/>
              <a:t>mapped</a:t>
            </a:r>
            <a:br>
              <a:rPr lang="en-US" sz="1600" b="1" dirty="0"/>
            </a:br>
            <a:r>
              <a:rPr lang="en-US" sz="1600" b="1" dirty="0"/>
              <a:t>data</a:t>
            </a:r>
            <a:endParaRPr lang="ca-ES" sz="1600" b="1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A660E7D-F766-4447-9675-07693718F3A0}"/>
              </a:ext>
            </a:extLst>
          </p:cNvPr>
          <p:cNvCxnSpPr>
            <a:stCxn id="7" idx="3"/>
            <a:endCxn id="20" idx="1"/>
          </p:cNvCxnSpPr>
          <p:nvPr/>
        </p:nvCxnSpPr>
        <p:spPr>
          <a:xfrm>
            <a:off x="3124200" y="2590800"/>
            <a:ext cx="685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B5F8C20-E5DF-4497-A33C-E6F6FC7379FF}"/>
              </a:ext>
            </a:extLst>
          </p:cNvPr>
          <p:cNvCxnSpPr>
            <a:stCxn id="8" idx="3"/>
            <a:endCxn id="21" idx="1"/>
          </p:cNvCxnSpPr>
          <p:nvPr/>
        </p:nvCxnSpPr>
        <p:spPr>
          <a:xfrm flipV="1">
            <a:off x="3124200" y="3502212"/>
            <a:ext cx="685800" cy="29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233D415-65C5-4E87-A8FA-DAB3DA656665}"/>
              </a:ext>
            </a:extLst>
          </p:cNvPr>
          <p:cNvCxnSpPr>
            <a:stCxn id="9" idx="3"/>
            <a:endCxn id="22" idx="1"/>
          </p:cNvCxnSpPr>
          <p:nvPr/>
        </p:nvCxnSpPr>
        <p:spPr>
          <a:xfrm flipV="1">
            <a:off x="3124200" y="4413624"/>
            <a:ext cx="685800" cy="597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E211D26-E5E1-402D-BB31-BDBE09FEC5A6}"/>
              </a:ext>
            </a:extLst>
          </p:cNvPr>
          <p:cNvCxnSpPr>
            <a:stCxn id="10" idx="3"/>
            <a:endCxn id="23" idx="1"/>
          </p:cNvCxnSpPr>
          <p:nvPr/>
        </p:nvCxnSpPr>
        <p:spPr>
          <a:xfrm flipV="1">
            <a:off x="3124200" y="5325036"/>
            <a:ext cx="685800" cy="89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3A720DE3-B3BE-40EC-8B43-568C8EC605EF}"/>
              </a:ext>
            </a:extLst>
          </p:cNvPr>
          <p:cNvSpPr/>
          <p:nvPr/>
        </p:nvSpPr>
        <p:spPr>
          <a:xfrm>
            <a:off x="5638800" y="2362200"/>
            <a:ext cx="838200" cy="457200"/>
          </a:xfrm>
          <a:prstGeom prst="round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/>
              <a:t>reduce</a:t>
            </a:r>
            <a:endParaRPr lang="ca-ES" b="1" dirty="0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A76D5D7F-8C51-47E1-9515-F04E7F9FA38A}"/>
              </a:ext>
            </a:extLst>
          </p:cNvPr>
          <p:cNvSpPr/>
          <p:nvPr/>
        </p:nvSpPr>
        <p:spPr>
          <a:xfrm>
            <a:off x="5638800" y="3276600"/>
            <a:ext cx="838200" cy="457200"/>
          </a:xfrm>
          <a:prstGeom prst="round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/>
              <a:t>reduce</a:t>
            </a:r>
            <a:endParaRPr lang="ca-ES" b="1" dirty="0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5C25311-FB17-4222-B8B0-1758DEDBBB80}"/>
              </a:ext>
            </a:extLst>
          </p:cNvPr>
          <p:cNvSpPr/>
          <p:nvPr/>
        </p:nvSpPr>
        <p:spPr>
          <a:xfrm>
            <a:off x="5638800" y="4191000"/>
            <a:ext cx="838200" cy="457200"/>
          </a:xfrm>
          <a:prstGeom prst="round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/>
              <a:t>reduce</a:t>
            </a:r>
            <a:endParaRPr lang="ca-ES" b="1" dirty="0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44CAD72E-EBD5-41A9-BB9B-0207D9E4DA93}"/>
              </a:ext>
            </a:extLst>
          </p:cNvPr>
          <p:cNvSpPr/>
          <p:nvPr/>
        </p:nvSpPr>
        <p:spPr>
          <a:xfrm>
            <a:off x="5638800" y="5105400"/>
            <a:ext cx="838200" cy="457200"/>
          </a:xfrm>
          <a:prstGeom prst="round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/>
              <a:t>reduce</a:t>
            </a:r>
            <a:endParaRPr lang="ca-ES" b="1" dirty="0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D4B6247-B371-46D0-AC69-ED521CFD7486}"/>
              </a:ext>
            </a:extLst>
          </p:cNvPr>
          <p:cNvCxnSpPr>
            <a:stCxn id="20" idx="3"/>
            <a:endCxn id="32" idx="1"/>
          </p:cNvCxnSpPr>
          <p:nvPr/>
        </p:nvCxnSpPr>
        <p:spPr>
          <a:xfrm>
            <a:off x="4876800" y="2590800"/>
            <a:ext cx="762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59B166C-E8D5-407C-BA66-C28DB1458938}"/>
              </a:ext>
            </a:extLst>
          </p:cNvPr>
          <p:cNvCxnSpPr>
            <a:stCxn id="21" idx="3"/>
            <a:endCxn id="33" idx="1"/>
          </p:cNvCxnSpPr>
          <p:nvPr/>
        </p:nvCxnSpPr>
        <p:spPr>
          <a:xfrm>
            <a:off x="4876800" y="3502212"/>
            <a:ext cx="762000" cy="29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DFFA9EB-8D08-406E-891D-D3EF08F6BFF6}"/>
              </a:ext>
            </a:extLst>
          </p:cNvPr>
          <p:cNvCxnSpPr>
            <a:stCxn id="22" idx="3"/>
            <a:endCxn id="34" idx="1"/>
          </p:cNvCxnSpPr>
          <p:nvPr/>
        </p:nvCxnSpPr>
        <p:spPr>
          <a:xfrm>
            <a:off x="4876800" y="4413624"/>
            <a:ext cx="762000" cy="597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2872B12-3515-4CF8-B1A9-E32D997319D1}"/>
              </a:ext>
            </a:extLst>
          </p:cNvPr>
          <p:cNvCxnSpPr>
            <a:stCxn id="23" idx="3"/>
            <a:endCxn id="35" idx="1"/>
          </p:cNvCxnSpPr>
          <p:nvPr/>
        </p:nvCxnSpPr>
        <p:spPr>
          <a:xfrm>
            <a:off x="4876800" y="5325036"/>
            <a:ext cx="762000" cy="89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0D53560D-E137-4AE5-B582-E01E581FEC22}"/>
              </a:ext>
            </a:extLst>
          </p:cNvPr>
          <p:cNvSpPr/>
          <p:nvPr/>
        </p:nvSpPr>
        <p:spPr>
          <a:xfrm>
            <a:off x="6934200" y="24765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9794C4F-ED44-4AB0-89BA-3500B923C75B}"/>
              </a:ext>
            </a:extLst>
          </p:cNvPr>
          <p:cNvCxnSpPr>
            <a:cxnSpLocks/>
            <a:stCxn id="32" idx="3"/>
            <a:endCxn id="44" idx="1"/>
          </p:cNvCxnSpPr>
          <p:nvPr/>
        </p:nvCxnSpPr>
        <p:spPr>
          <a:xfrm>
            <a:off x="6477000" y="2590800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002AEC66-6B2D-443C-B95D-66BF2B3E77CD}"/>
              </a:ext>
            </a:extLst>
          </p:cNvPr>
          <p:cNvSpPr/>
          <p:nvPr/>
        </p:nvSpPr>
        <p:spPr>
          <a:xfrm>
            <a:off x="6934200" y="33909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A3256C5-CC57-4C4D-A470-FF72AE05C8D7}"/>
              </a:ext>
            </a:extLst>
          </p:cNvPr>
          <p:cNvSpPr/>
          <p:nvPr/>
        </p:nvSpPr>
        <p:spPr>
          <a:xfrm>
            <a:off x="6934200" y="43053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8E20DCF-4468-4419-9D45-EBA61D61C211}"/>
              </a:ext>
            </a:extLst>
          </p:cNvPr>
          <p:cNvSpPr/>
          <p:nvPr/>
        </p:nvSpPr>
        <p:spPr>
          <a:xfrm>
            <a:off x="6934200" y="52197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E9238632-7767-486A-B753-6B26977E54A4}"/>
              </a:ext>
            </a:extLst>
          </p:cNvPr>
          <p:cNvCxnSpPr>
            <a:cxnSpLocks/>
            <a:stCxn id="33" idx="3"/>
            <a:endCxn id="47" idx="1"/>
          </p:cNvCxnSpPr>
          <p:nvPr/>
        </p:nvCxnSpPr>
        <p:spPr>
          <a:xfrm>
            <a:off x="6477000" y="3505200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503C32F-F8BE-4603-B496-4F2D0BEBDBF4}"/>
              </a:ext>
            </a:extLst>
          </p:cNvPr>
          <p:cNvCxnSpPr>
            <a:cxnSpLocks/>
            <a:stCxn id="34" idx="3"/>
            <a:endCxn id="48" idx="1"/>
          </p:cNvCxnSpPr>
          <p:nvPr/>
        </p:nvCxnSpPr>
        <p:spPr>
          <a:xfrm>
            <a:off x="6477000" y="4419600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5DA9D439-F9D7-4947-B399-86535EF9BF3E}"/>
              </a:ext>
            </a:extLst>
          </p:cNvPr>
          <p:cNvCxnSpPr>
            <a:cxnSpLocks/>
            <a:stCxn id="35" idx="3"/>
            <a:endCxn id="49" idx="1"/>
          </p:cNvCxnSpPr>
          <p:nvPr/>
        </p:nvCxnSpPr>
        <p:spPr>
          <a:xfrm>
            <a:off x="6477000" y="5334000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4ED307B3-6667-4462-B476-AE0D76DBA41B}"/>
              </a:ext>
            </a:extLst>
          </p:cNvPr>
          <p:cNvSpPr/>
          <p:nvPr/>
        </p:nvSpPr>
        <p:spPr>
          <a:xfrm>
            <a:off x="8077200" y="3273612"/>
            <a:ext cx="685800" cy="136861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host</a:t>
            </a:r>
            <a:endParaRPr lang="ca-ES" b="1" dirty="0"/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128A01C-7566-4758-A61E-E799C40E9C3E}"/>
              </a:ext>
            </a:extLst>
          </p:cNvPr>
          <p:cNvCxnSpPr>
            <a:stCxn id="44" idx="3"/>
          </p:cNvCxnSpPr>
          <p:nvPr/>
        </p:nvCxnSpPr>
        <p:spPr>
          <a:xfrm>
            <a:off x="7162800" y="2590800"/>
            <a:ext cx="963433" cy="7354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9CE2AF4D-1560-4783-A5BB-85EA451A2C32}"/>
              </a:ext>
            </a:extLst>
          </p:cNvPr>
          <p:cNvCxnSpPr>
            <a:cxnSpLocks/>
            <a:stCxn id="49" idx="3"/>
          </p:cNvCxnSpPr>
          <p:nvPr/>
        </p:nvCxnSpPr>
        <p:spPr>
          <a:xfrm flipV="1">
            <a:off x="7162800" y="4598504"/>
            <a:ext cx="963433" cy="7354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85FB3CE-28E6-4C85-AB9E-372A7272927B}"/>
              </a:ext>
            </a:extLst>
          </p:cNvPr>
          <p:cNvCxnSpPr>
            <a:stCxn id="48" idx="3"/>
          </p:cNvCxnSpPr>
          <p:nvPr/>
        </p:nvCxnSpPr>
        <p:spPr>
          <a:xfrm flipV="1">
            <a:off x="7162800" y="4192988"/>
            <a:ext cx="923677" cy="2266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A93B1F71-F21A-41EB-A24A-E6798A5ED6BD}"/>
              </a:ext>
            </a:extLst>
          </p:cNvPr>
          <p:cNvCxnSpPr>
            <a:stCxn id="47" idx="3"/>
          </p:cNvCxnSpPr>
          <p:nvPr/>
        </p:nvCxnSpPr>
        <p:spPr>
          <a:xfrm>
            <a:off x="7162800" y="3505200"/>
            <a:ext cx="923677" cy="29022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34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A831A0C-8191-4EC2-AA2A-49829158BA93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𝝀</m:t>
                    </m:r>
                  </m:oMath>
                </a14:m>
                <a:r>
                  <a:rPr lang="en-US" dirty="0"/>
                  <a:t>-functions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A831A0C-8191-4EC2-AA2A-49829158BA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80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48AC5-0D2C-4EC6-8529-3894473996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E3450-58F3-4162-9209-5AD303D15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5DAAA-A376-4A5C-8144-6751504A9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6E5B2-5CDF-4E0F-9C2B-20A60A0E1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992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99A2C53-E1D8-4A38-91ED-7657FA6C274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/>
                  <a:t>-functions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99A2C53-E1D8-4A38-91ED-7657FA6C27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6814" b="-38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520BA-080B-4BFD-8DA4-907FD427C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Lambda functions are anonymous functions that receive parameters and return expressions</a:t>
            </a:r>
          </a:p>
          <a:p>
            <a:endParaRPr lang="en-US" dirty="0"/>
          </a:p>
          <a:p>
            <a:r>
              <a:rPr lang="en-US" dirty="0"/>
              <a:t>Syntax:</a:t>
            </a:r>
            <a:br>
              <a:rPr lang="en-US" dirty="0"/>
            </a:br>
            <a:br>
              <a:rPr lang="en-US" dirty="0"/>
            </a:b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lambda</a:t>
            </a:r>
            <a:r>
              <a:rPr lang="en-US" b="1" dirty="0">
                <a:latin typeface="Consolas" panose="020B0609020204030204" pitchFamily="49" charset="0"/>
              </a:rPr>
              <a:t> parameters: expression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is equivalent to:</a:t>
            </a:r>
            <a:br>
              <a:rPr lang="en-US" dirty="0"/>
            </a:br>
            <a:br>
              <a:rPr lang="en-US" dirty="0"/>
            </a:b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b="1" dirty="0">
                <a:latin typeface="Consolas" panose="020B0609020204030204" pitchFamily="49" charset="0"/>
              </a:rPr>
              <a:t> anonymous(parameters):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b="1" dirty="0">
                <a:latin typeface="Consolas" panose="020B0609020204030204" pitchFamily="49" charset="0"/>
              </a:rPr>
              <a:t> expression</a:t>
            </a:r>
          </a:p>
          <a:p>
            <a:endParaRPr lang="en-US" dirty="0"/>
          </a:p>
          <a:p>
            <a:r>
              <a:rPr lang="en-US" dirty="0"/>
              <a:t>Examples:</a:t>
            </a:r>
            <a:br>
              <a:rPr lang="en-US" dirty="0"/>
            </a:br>
            <a:br>
              <a:rPr lang="en-US" dirty="0"/>
            </a:br>
            <a:r>
              <a:rPr lang="en-US" b="1" dirty="0"/>
              <a:t>     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lambda</a:t>
            </a:r>
            <a:r>
              <a:rPr lang="en-US" b="1" dirty="0">
                <a:latin typeface="Consolas" panose="020B0609020204030204" pitchFamily="49" charset="0"/>
              </a:rPr>
              <a:t> x: x*x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lambda</a:t>
            </a:r>
            <a:r>
              <a:rPr lang="en-US" b="1" dirty="0">
                <a:latin typeface="Consolas" panose="020B0609020204030204" pitchFamily="49" charset="0"/>
              </a:rPr>
              <a:t> x, y: </a:t>
            </a:r>
            <a:r>
              <a:rPr lang="en-US" b="1" dirty="0" err="1">
                <a:latin typeface="Consolas" panose="020B0609020204030204" pitchFamily="49" charset="0"/>
              </a:rPr>
              <a:t>x+y</a:t>
            </a:r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B930F-72FE-4F92-BB89-025B4F8A7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1FC57-E77F-4EBC-901D-F22A51F38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643E0-97C8-4926-9D25-140DBE422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686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E90AB2B-EDC5-47C8-8B36-FEDE49B1E06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0"/>
                <a:ext cx="9144000" cy="685800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/>
                  <a:t>Using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/>
                  <a:t>-functions in map/filter/reduce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E90AB2B-EDC5-47C8-8B36-FEDE49B1E0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0"/>
                <a:ext cx="9144000" cy="685800"/>
              </a:xfrm>
              <a:blipFill>
                <a:blip r:embed="rId2"/>
                <a:stretch>
                  <a:fillRect t="-16814" b="-38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D69CAA-B8F4-4E99-8367-EE4F2F13431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3232527"/>
                <a:ext cx="8915400" cy="3168273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>
                    <a:latin typeface="Consolas" panose="020B0609020204030204" pitchFamily="49" charset="0"/>
                  </a:rPr>
                  <a:t>r =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reduce</a:t>
                </a:r>
                <a:r>
                  <a:rPr lang="en-US" sz="2000" dirty="0">
                    <a:latin typeface="Consolas" panose="020B0609020204030204" pitchFamily="49" charset="0"/>
                  </a:rPr>
                  <a:t>(add,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map</a:t>
                </a:r>
                <a:r>
                  <a:rPr lang="en-US" sz="2000" dirty="0">
                    <a:latin typeface="Consolas" panose="020B0609020204030204" pitchFamily="49" charset="0"/>
                  </a:rPr>
                  <a:t>(square,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filter</a:t>
                </a:r>
                <a:r>
                  <a:rPr lang="en-US" sz="2000" dirty="0">
                    <a:latin typeface="Consolas" panose="020B0609020204030204" pitchFamily="49" charset="0"/>
                  </a:rPr>
                  <a:t>(</a:t>
                </a:r>
                <a:r>
                  <a:rPr lang="en-US" sz="2000" dirty="0" err="1">
                    <a:latin typeface="Consolas" panose="020B0609020204030204" pitchFamily="49" charset="0"/>
                  </a:rPr>
                  <a:t>is_prime</a:t>
                </a:r>
                <a:r>
                  <a:rPr lang="en-US" sz="2000" dirty="0">
                    <a:latin typeface="Consolas" panose="020B0609020204030204" pitchFamily="49" charset="0"/>
                  </a:rPr>
                  <a:t>, (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range</a:t>
                </a:r>
                <a:r>
                  <a:rPr lang="en-US" sz="2000" dirty="0">
                    <a:latin typeface="Consolas" panose="020B0609020204030204" pitchFamily="49" charset="0"/>
                  </a:rPr>
                  <a:t>(n)))))</a:t>
                </a:r>
                <a:br>
                  <a:rPr lang="en-US" sz="2000" dirty="0">
                    <a:latin typeface="Consolas" panose="020B0609020204030204" pitchFamily="49" charset="0"/>
                  </a:rPr>
                </a:br>
                <a:endParaRPr lang="en-US" sz="2000" dirty="0">
                  <a:latin typeface="Consolas" panose="020B0609020204030204" pitchFamily="49" charset="0"/>
                </a:endParaRPr>
              </a:p>
              <a:p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# Using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𝝀</m:t>
                    </m:r>
                  </m:oMath>
                </a14:m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-functions</a:t>
                </a:r>
                <a:br>
                  <a:rPr lang="en-US" sz="2000" dirty="0">
                    <a:latin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</a:rPr>
                  <a:t>r =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reduce</a:t>
                </a:r>
                <a:r>
                  <a:rPr lang="en-US" sz="2000" dirty="0">
                    <a:latin typeface="Consolas" panose="020B0609020204030204" pitchFamily="49" charset="0"/>
                  </a:rPr>
                  <a:t>(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lambda</a:t>
                </a:r>
                <a:r>
                  <a:rPr lang="en-US" sz="2000" dirty="0">
                    <a:latin typeface="Consolas" panose="020B0609020204030204" pitchFamily="49" charset="0"/>
                  </a:rPr>
                  <a:t> x, y: </a:t>
                </a:r>
                <a:r>
                  <a:rPr lang="en-US" sz="2000" dirty="0" err="1">
                    <a:latin typeface="Consolas" panose="020B0609020204030204" pitchFamily="49" charset="0"/>
                  </a:rPr>
                  <a:t>x+y</a:t>
                </a:r>
                <a:r>
                  <a:rPr lang="en-US" sz="2000" dirty="0">
                    <a:latin typeface="Consolas" panose="020B0609020204030204" pitchFamily="49" charset="0"/>
                  </a:rPr>
                  <a:t>,</a:t>
                </a:r>
                <a:br>
                  <a:rPr lang="en-US" sz="2000" dirty="0">
                    <a:latin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</a:rPr>
                  <a:t>         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map</a:t>
                </a:r>
                <a:r>
                  <a:rPr lang="en-US" sz="2000" dirty="0">
                    <a:latin typeface="Consolas" panose="020B0609020204030204" pitchFamily="49" charset="0"/>
                  </a:rPr>
                  <a:t>(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lambda</a:t>
                </a:r>
                <a:r>
                  <a:rPr lang="en-US" sz="2000" dirty="0">
                    <a:latin typeface="Consolas" panose="020B0609020204030204" pitchFamily="49" charset="0"/>
                  </a:rPr>
                  <a:t> x: x*x,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filter</a:t>
                </a:r>
                <a:r>
                  <a:rPr lang="en-US" sz="2000" dirty="0">
                    <a:latin typeface="Consolas" panose="020B0609020204030204" pitchFamily="49" charset="0"/>
                  </a:rPr>
                  <a:t>(</a:t>
                </a:r>
                <a:r>
                  <a:rPr lang="en-US" sz="2000" dirty="0" err="1">
                    <a:latin typeface="Consolas" panose="020B0609020204030204" pitchFamily="49" charset="0"/>
                  </a:rPr>
                  <a:t>is_prime</a:t>
                </a:r>
                <a:r>
                  <a:rPr lang="en-US" sz="2000" dirty="0">
                    <a:latin typeface="Consolas" panose="020B0609020204030204" pitchFamily="49" charset="0"/>
                  </a:rPr>
                  <a:t>,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range</a:t>
                </a:r>
                <a:r>
                  <a:rPr lang="en-US" sz="2000" dirty="0">
                    <a:latin typeface="Consolas" panose="020B0609020204030204" pitchFamily="49" charset="0"/>
                  </a:rPr>
                  <a:t>(n)))</a:t>
                </a:r>
                <a:br>
                  <a:rPr lang="en-US" sz="2000" dirty="0">
                    <a:latin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</a:rPr>
                  <a:t>           )</a:t>
                </a:r>
              </a:p>
              <a:p>
                <a:endParaRPr lang="en-US" sz="2000" dirty="0">
                  <a:solidFill>
                    <a:srgbClr val="C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# Using generators</a:t>
                </a:r>
                <a:b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</a:rPr>
                  <a:t>r =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sum</a:t>
                </a:r>
                <a:r>
                  <a:rPr lang="en-US" sz="2000" dirty="0">
                    <a:latin typeface="Consolas" panose="020B0609020204030204" pitchFamily="49" charset="0"/>
                  </a:rPr>
                  <a:t>(</a:t>
                </a:r>
                <a:r>
                  <a:rPr lang="en-US" sz="2000" dirty="0" err="1">
                    <a:latin typeface="Consolas" panose="020B0609020204030204" pitchFamily="49" charset="0"/>
                  </a:rPr>
                  <a:t>i</a:t>
                </a:r>
                <a:r>
                  <a:rPr lang="en-US" sz="2000" dirty="0">
                    <a:latin typeface="Consolas" panose="020B0609020204030204" pitchFamily="49" charset="0"/>
                  </a:rPr>
                  <a:t>*</a:t>
                </a:r>
                <a:r>
                  <a:rPr lang="en-US" sz="2000" dirty="0" err="1">
                    <a:latin typeface="Consolas" panose="020B0609020204030204" pitchFamily="49" charset="0"/>
                  </a:rPr>
                  <a:t>i</a:t>
                </a:r>
                <a:r>
                  <a:rPr lang="en-US" sz="2000" dirty="0">
                    <a:latin typeface="Consolas" panose="020B0609020204030204" pitchFamily="49" charset="0"/>
                  </a:rPr>
                  <a:t>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for</a:t>
                </a:r>
                <a:r>
                  <a:rPr lang="en-US" sz="2000" dirty="0">
                    <a:latin typeface="Consolas" panose="020B0609020204030204" pitchFamily="49" charset="0"/>
                  </a:rPr>
                  <a:t> </a:t>
                </a:r>
                <a:r>
                  <a:rPr lang="en-US" sz="2000" dirty="0" err="1">
                    <a:latin typeface="Consolas" panose="020B0609020204030204" pitchFamily="49" charset="0"/>
                  </a:rPr>
                  <a:t>i</a:t>
                </a:r>
                <a:r>
                  <a:rPr lang="en-US" sz="2000" dirty="0">
                    <a:latin typeface="Consolas" panose="020B0609020204030204" pitchFamily="49" charset="0"/>
                  </a:rPr>
                  <a:t>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in range</a:t>
                </a:r>
                <a:r>
                  <a:rPr lang="en-US" sz="2000" dirty="0">
                    <a:latin typeface="Consolas" panose="020B0609020204030204" pitchFamily="49" charset="0"/>
                  </a:rPr>
                  <a:t>(n)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if</a:t>
                </a:r>
                <a:r>
                  <a:rPr lang="en-US" sz="2000" dirty="0">
                    <a:latin typeface="Consolas" panose="020B0609020204030204" pitchFamily="49" charset="0"/>
                  </a:rPr>
                  <a:t> </a:t>
                </a:r>
                <a:r>
                  <a:rPr lang="en-US" sz="2000" dirty="0" err="1">
                    <a:latin typeface="Consolas" panose="020B0609020204030204" pitchFamily="49" charset="0"/>
                  </a:rPr>
                  <a:t>is_prime</a:t>
                </a:r>
                <a:r>
                  <a:rPr lang="en-US" sz="2000" dirty="0">
                    <a:latin typeface="Consolas" panose="020B0609020204030204" pitchFamily="49" charset="0"/>
                  </a:rPr>
                  <a:t>(</a:t>
                </a:r>
                <a:r>
                  <a:rPr lang="en-US" sz="2000" dirty="0" err="1">
                    <a:latin typeface="Consolas" panose="020B0609020204030204" pitchFamily="49" charset="0"/>
                  </a:rPr>
                  <a:t>i</a:t>
                </a:r>
                <a:r>
                  <a:rPr lang="en-US" sz="2000" dirty="0">
                    <a:latin typeface="Consolas" panose="020B0609020204030204" pitchFamily="49" charset="0"/>
                  </a:rPr>
                  <a:t>))</a:t>
                </a:r>
                <a:endParaRPr lang="en-US" sz="2000" dirty="0">
                  <a:solidFill>
                    <a:srgbClr val="C00000"/>
                  </a:solidFill>
                  <a:latin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D69CAA-B8F4-4E99-8367-EE4F2F1343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3232527"/>
                <a:ext cx="8915400" cy="3168273"/>
              </a:xfrm>
              <a:blipFill>
                <a:blip r:embed="rId3"/>
                <a:stretch>
                  <a:fillRect l="-684" t="-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B3C25-EDA6-4A9F-90C0-7F766C6F3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1AD8C-00CE-444D-9949-5033EBCAA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08231-9FED-4528-8496-0BEE8A1D3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7">
                <a:extLst>
                  <a:ext uri="{FF2B5EF4-FFF2-40B4-BE49-F238E27FC236}">
                    <a16:creationId xmlns:a16="http://schemas.microsoft.com/office/drawing/2014/main" id="{B13526DE-D7E6-4DD9-8DF6-5C31A0CD76F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81000" y="990599"/>
                <a:ext cx="8382000" cy="137160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charset="0"/>
                  <a:buNone/>
                  <a:tabLst>
                    <a:tab pos="0" algn="l"/>
                  </a:tabLst>
                  <a:defRPr sz="2400" b="1" kern="1200" baseline="0">
                    <a:solidFill>
                      <a:schemeClr val="tx1"/>
                    </a:solidFill>
                    <a:latin typeface="Courier New" pitchFamily="49" charset="0"/>
                    <a:ea typeface="+mn-ea"/>
                    <a:cs typeface="Courier New" pitchFamily="49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charset="0"/>
                  <a:buNone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35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3500" b="0" i="1" smtClean="0">
                              <a:latin typeface="Cambria Math" panose="02040503050406030204" pitchFamily="18" charset="0"/>
                            </a:rPr>
                            <m:t>0≤</m:t>
                          </m:r>
                          <m:r>
                            <a:rPr lang="en-US" sz="35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500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GB" sz="35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m:rPr>
                              <m:brk m:alnAt="7"/>
                            </m:rPr>
                            <a:rPr lang="en-US" sz="35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5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500" b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500" b="0" smtClean="0">
                              <a:latin typeface="Cambria Math" panose="02040503050406030204" pitchFamily="18" charset="0"/>
                            </a:rPr>
                            <m:t>is</m:t>
                          </m:r>
                          <m:r>
                            <a:rPr lang="en-US" sz="3500" b="0" smtClean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m:rPr>
                              <m:sty m:val="p"/>
                            </m:rPr>
                            <a:rPr lang="en-US" sz="3500" b="0" smtClean="0">
                              <a:latin typeface="Cambria Math" panose="02040503050406030204" pitchFamily="18" charset="0"/>
                            </a:rPr>
                            <m:t>prime</m:t>
                          </m:r>
                          <m:r>
                            <a:rPr lang="en-US" sz="35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5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5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35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5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35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Content Placeholder 7">
                <a:extLst>
                  <a:ext uri="{FF2B5EF4-FFF2-40B4-BE49-F238E27FC236}">
                    <a16:creationId xmlns:a16="http://schemas.microsoft.com/office/drawing/2014/main" id="{B13526DE-D7E6-4DD9-8DF6-5C31A0CD76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990599"/>
                <a:ext cx="8382000" cy="13716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359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9DA1E-A073-4A7B-8D79-B1B79658E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26516-3422-4646-AFA3-8DFEF2707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Processing long streams of data is one of the main tasks of big data systems. Memory storage is one of the critical resources</a:t>
            </a:r>
          </a:p>
          <a:p>
            <a:endParaRPr lang="en-US" dirty="0"/>
          </a:p>
          <a:p>
            <a:r>
              <a:rPr lang="en-US" dirty="0"/>
              <a:t>When designing data pipelines exploit lazy evaluation mechanisms to generate data upon demand and avoid unnecessary data storage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7438F-9B52-4EE9-B3BC-9E372556F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FD0AA-F4F9-4010-98C4-72CB08A19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0A99D-852C-4269-81D8-0284EC8CA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199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3EECF-2A20-4C5C-9B19-2A518FA4D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6A319-F5F4-4EA6-9248-136ED6F777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B1226-48C8-4638-8929-10270BA0B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4166E-B4A5-4782-858B-997FE742D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7DB4E-6B55-4F2D-ACC2-5E4632858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197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ADB0D-6916-4C06-9F0C-3BC820FA9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Comprehensions</a:t>
            </a:r>
            <a:endParaRPr lang="ca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5460742-030E-4453-B4F9-F3008C1D5B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Create a dictionary where the keys are the numbers of a list and the values are the highest one-digit divisor of each number</a:t>
                </a:r>
              </a:p>
              <a:p>
                <a:endParaRPr lang="en-US" dirty="0"/>
              </a:p>
              <a:p>
                <a:r>
                  <a:rPr lang="en-US" dirty="0"/>
                  <a:t>Create a list with all positive numbers smaller than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a-ES" dirty="0"/>
                  <a:t> </a:t>
                </a:r>
                <a:r>
                  <a:rPr lang="ca-ES" dirty="0" err="1"/>
                  <a:t>that</a:t>
                </a:r>
                <a:r>
                  <a:rPr lang="ca-ES" dirty="0"/>
                  <a:t> </a:t>
                </a:r>
                <a:r>
                  <a:rPr lang="ca-ES" dirty="0" err="1"/>
                  <a:t>are</a:t>
                </a:r>
                <a:r>
                  <a:rPr lang="ca-ES" dirty="0"/>
                  <a:t> divisible </a:t>
                </a:r>
                <a:r>
                  <a:rPr lang="ca-ES" dirty="0" err="1"/>
                  <a:t>by</a:t>
                </a:r>
                <a:r>
                  <a:rPr lang="ca-ES" dirty="0"/>
                  <a:t> </a:t>
                </a:r>
                <a:r>
                  <a:rPr lang="ca-ES" dirty="0" err="1"/>
                  <a:t>some</a:t>
                </a:r>
                <a:r>
                  <a:rPr lang="ca-ES" dirty="0"/>
                  <a:t> </a:t>
                </a:r>
                <a:r>
                  <a:rPr lang="ca-ES" dirty="0" err="1"/>
                  <a:t>number</a:t>
                </a:r>
                <a:r>
                  <a:rPr lang="ca-ES" dirty="0"/>
                  <a:t> </a:t>
                </a:r>
                <a:r>
                  <a:rPr lang="ca-ES" dirty="0" err="1"/>
                  <a:t>included</a:t>
                </a:r>
                <a:r>
                  <a:rPr lang="ca-ES" dirty="0"/>
                  <a:t> in a </a:t>
                </a:r>
                <a:r>
                  <a:rPr lang="ca-ES" dirty="0" err="1"/>
                  <a:t>list</a:t>
                </a:r>
                <a:r>
                  <a:rPr lang="ca-ES" dirty="0"/>
                  <a:t> </a:t>
                </a:r>
                <a:r>
                  <a:rPr lang="ca-ES" dirty="0" err="1"/>
                  <a:t>called</a:t>
                </a:r>
                <a:r>
                  <a:rPr lang="ca-ES" dirty="0"/>
                  <a:t> </a:t>
                </a:r>
                <a:r>
                  <a:rPr lang="ca-ES" dirty="0">
                    <a:latin typeface="Consolas" panose="020B0609020204030204" pitchFamily="49" charset="0"/>
                  </a:rPr>
                  <a:t>divisors</a:t>
                </a:r>
              </a:p>
              <a:p>
                <a:endParaRPr lang="en-GB" dirty="0">
                  <a:latin typeface="Consolas" panose="020B0609020204030204" pitchFamily="49" charset="0"/>
                </a:endParaRPr>
              </a:p>
              <a:p>
                <a:r>
                  <a:rPr lang="en-GB" dirty="0"/>
                  <a:t>G</a:t>
                </a:r>
                <a:r>
                  <a:rPr lang="ca-ES" dirty="0" err="1"/>
                  <a:t>iven</a:t>
                </a:r>
                <a:r>
                  <a:rPr lang="ca-ES" dirty="0"/>
                  <a:t> a rectangular </a:t>
                </a:r>
                <a:r>
                  <a:rPr lang="ca-ES" dirty="0" err="1"/>
                  <a:t>matrix</a:t>
                </a:r>
                <a:r>
                  <a:rPr lang="ca-ES" dirty="0"/>
                  <a:t> (</a:t>
                </a:r>
                <a:r>
                  <a:rPr lang="ca-ES" dirty="0" err="1"/>
                  <a:t>list</a:t>
                </a:r>
                <a:r>
                  <a:rPr lang="ca-ES" dirty="0"/>
                  <a:t> of </a:t>
                </a:r>
                <a:r>
                  <a:rPr lang="ca-ES" dirty="0" err="1"/>
                  <a:t>lists</a:t>
                </a:r>
                <a:r>
                  <a:rPr lang="ca-ES" dirty="0"/>
                  <a:t>), </a:t>
                </a:r>
                <a:r>
                  <a:rPr lang="ca-ES" dirty="0" err="1"/>
                  <a:t>calculate</a:t>
                </a:r>
                <a:r>
                  <a:rPr lang="ca-ES" dirty="0"/>
                  <a:t> </a:t>
                </a:r>
                <a:r>
                  <a:rPr lang="ca-ES" dirty="0" err="1"/>
                  <a:t>its</a:t>
                </a:r>
                <a:r>
                  <a:rPr lang="ca-ES" dirty="0"/>
                  <a:t> </a:t>
                </a:r>
                <a:r>
                  <a:rPr lang="ca-ES" dirty="0" err="1"/>
                  <a:t>transpose</a:t>
                </a:r>
                <a:r>
                  <a:rPr lang="ca-ES" dirty="0"/>
                  <a:t> </a:t>
                </a:r>
                <a:r>
                  <a:rPr lang="ca-ES" dirty="0" err="1"/>
                  <a:t>using</a:t>
                </a:r>
                <a:r>
                  <a:rPr lang="ca-ES" dirty="0"/>
                  <a:t> </a:t>
                </a:r>
                <a:r>
                  <a:rPr lang="ca-ES" dirty="0" err="1"/>
                  <a:t>list</a:t>
                </a:r>
                <a:r>
                  <a:rPr lang="ca-ES" dirty="0"/>
                  <a:t> </a:t>
                </a:r>
                <a:r>
                  <a:rPr lang="ca-ES" dirty="0" err="1"/>
                  <a:t>comprehensions</a:t>
                </a:r>
                <a:endParaRPr lang="ca-E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5460742-030E-4453-B4F9-F3008C1D5B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2368" r="-222" b="-1804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8EDD5-9CBE-422F-9D31-3150678D9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01D30-303F-4AC1-A9B7-9C4F85841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799A8-0263-4EB7-B20C-69647DA7E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484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A5C60-5A6F-4EBC-A290-FDC438993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Generating the Fibonacci series</a:t>
            </a:r>
            <a:endParaRPr lang="ca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E0BF1-ECC5-40CC-B987-F0A7C1623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579120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Design a generator of the Fibonacci series</a:t>
            </a:r>
          </a:p>
          <a:p>
            <a:endParaRPr lang="en-GB" dirty="0"/>
          </a:p>
          <a:p>
            <a:r>
              <a:rPr lang="en-GB" dirty="0"/>
              <a:t>Given a list of divisors, design a generator that generates the Fibonacci numbers that are divisible by all divisors of the list. Example:</a:t>
            </a:r>
            <a:br>
              <a:rPr lang="en-GB" dirty="0"/>
            </a:br>
            <a:br>
              <a:rPr lang="en-GB" dirty="0"/>
            </a:br>
            <a:r>
              <a:rPr lang="en-GB" sz="3100" b="1" dirty="0">
                <a:latin typeface="Consolas" panose="020B0609020204030204" pitchFamily="49" charset="0"/>
              </a:rPr>
              <a:t>divisors = [3, 5, 7, 11]</a:t>
            </a:r>
            <a:br>
              <a:rPr lang="en-GB" sz="3100" b="1" dirty="0">
                <a:latin typeface="Consolas" panose="020B0609020204030204" pitchFamily="49" charset="0"/>
              </a:rPr>
            </a:br>
            <a:r>
              <a:rPr lang="en-GB" sz="3100" b="1" dirty="0">
                <a:latin typeface="Consolas" panose="020B0609020204030204" pitchFamily="49" charset="0"/>
              </a:rPr>
              <a:t>gen = (…)  </a:t>
            </a:r>
            <a:r>
              <a:rPr lang="en-GB" sz="3100" b="1" dirty="0">
                <a:solidFill>
                  <a:srgbClr val="C00000"/>
                </a:solidFill>
                <a:latin typeface="Consolas" panose="020B0609020204030204" pitchFamily="49" charset="0"/>
              </a:rPr>
              <a:t># design the generator</a:t>
            </a:r>
            <a:br>
              <a:rPr lang="en-GB" sz="3100" b="1" dirty="0">
                <a:latin typeface="Consolas" panose="020B0609020204030204" pitchFamily="49" charset="0"/>
              </a:rPr>
            </a:br>
            <a:r>
              <a:rPr lang="en-GB" sz="3100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GB" sz="3100" b="1" dirty="0">
                <a:latin typeface="Consolas" panose="020B0609020204030204" pitchFamily="49" charset="0"/>
              </a:rPr>
              <a:t> x </a:t>
            </a:r>
            <a:r>
              <a:rPr lang="en-GB" sz="3100" b="1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GB" sz="3100" b="1" dirty="0">
                <a:latin typeface="Consolas" panose="020B0609020204030204" pitchFamily="49" charset="0"/>
              </a:rPr>
              <a:t> gen:</a:t>
            </a:r>
            <a:br>
              <a:rPr lang="en-GB" sz="3100" b="1" dirty="0">
                <a:latin typeface="Consolas" panose="020B0609020204030204" pitchFamily="49" charset="0"/>
              </a:rPr>
            </a:br>
            <a:r>
              <a:rPr lang="en-GB" sz="3100" b="1" dirty="0">
                <a:latin typeface="Consolas" panose="020B0609020204030204" pitchFamily="49" charset="0"/>
              </a:rPr>
              <a:t>    </a:t>
            </a:r>
            <a:r>
              <a:rPr lang="en-GB" sz="3100" b="1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GB" sz="3100" b="1" dirty="0">
                <a:latin typeface="Consolas" panose="020B0609020204030204" pitchFamily="49" charset="0"/>
              </a:rPr>
              <a:t>(x)</a:t>
            </a:r>
            <a:br>
              <a:rPr lang="en-GB" sz="3100" dirty="0">
                <a:latin typeface="Consolas" panose="020B0609020204030204" pitchFamily="49" charset="0"/>
              </a:rPr>
            </a:br>
            <a:br>
              <a:rPr lang="en-GB" sz="3100" dirty="0">
                <a:latin typeface="Consolas" panose="020B0609020204030204" pitchFamily="49" charset="0"/>
              </a:rPr>
            </a:br>
            <a:r>
              <a:rPr lang="en-GB" sz="3100" b="1" dirty="0">
                <a:solidFill>
                  <a:srgbClr val="00B050"/>
                </a:solidFill>
                <a:latin typeface="Consolas" panose="020B0609020204030204" pitchFamily="49" charset="0"/>
              </a:rPr>
              <a:t>Output:</a:t>
            </a:r>
            <a:br>
              <a:rPr lang="en-GB" sz="3100" dirty="0">
                <a:latin typeface="Consolas" panose="020B0609020204030204" pitchFamily="49" charset="0"/>
              </a:rPr>
            </a:br>
            <a:r>
              <a:rPr lang="en-GB" sz="3100" dirty="0">
                <a:solidFill>
                  <a:srgbClr val="00B050"/>
                </a:solidFill>
                <a:latin typeface="Consolas" panose="020B0609020204030204" pitchFamily="49" charset="0"/>
              </a:rPr>
              <a:t>0</a:t>
            </a:r>
            <a:br>
              <a:rPr lang="en-GB" sz="3100" dirty="0">
                <a:solidFill>
                  <a:srgbClr val="00B050"/>
                </a:solidFill>
                <a:latin typeface="Consolas" panose="020B0609020204030204" pitchFamily="49" charset="0"/>
              </a:rPr>
            </a:br>
            <a:r>
              <a:rPr lang="en-GB" sz="3100" dirty="0">
                <a:solidFill>
                  <a:srgbClr val="00B050"/>
                </a:solidFill>
                <a:latin typeface="Consolas" panose="020B0609020204030204" pitchFamily="49" charset="0"/>
              </a:rPr>
              <a:t>102334155</a:t>
            </a:r>
            <a:br>
              <a:rPr lang="en-GB" sz="3100" dirty="0">
                <a:solidFill>
                  <a:srgbClr val="00B050"/>
                </a:solidFill>
                <a:latin typeface="Consolas" panose="020B0609020204030204" pitchFamily="49" charset="0"/>
              </a:rPr>
            </a:br>
            <a:r>
              <a:rPr lang="en-GB" sz="3100" dirty="0">
                <a:solidFill>
                  <a:srgbClr val="00B050"/>
                </a:solidFill>
                <a:latin typeface="Consolas" panose="020B0609020204030204" pitchFamily="49" charset="0"/>
              </a:rPr>
              <a:t>23416728348467685</a:t>
            </a:r>
            <a:br>
              <a:rPr lang="en-GB" sz="3100" dirty="0">
                <a:solidFill>
                  <a:srgbClr val="00B050"/>
                </a:solidFill>
                <a:latin typeface="Consolas" panose="020B0609020204030204" pitchFamily="49" charset="0"/>
              </a:rPr>
            </a:br>
            <a:r>
              <a:rPr lang="en-GB" sz="3100" dirty="0">
                <a:solidFill>
                  <a:srgbClr val="00B050"/>
                </a:solidFill>
                <a:latin typeface="Consolas" panose="020B0609020204030204" pitchFamily="49" charset="0"/>
              </a:rPr>
              <a:t>5358359254990966640871840</a:t>
            </a:r>
            <a:br>
              <a:rPr lang="en-GB" sz="3100" dirty="0">
                <a:solidFill>
                  <a:srgbClr val="00B050"/>
                </a:solidFill>
                <a:latin typeface="Consolas" panose="020B0609020204030204" pitchFamily="49" charset="0"/>
              </a:rPr>
            </a:br>
            <a:r>
              <a:rPr lang="en-GB" sz="3100" dirty="0">
                <a:solidFill>
                  <a:srgbClr val="00B050"/>
                </a:solidFill>
                <a:latin typeface="Consolas" panose="020B0609020204030204" pitchFamily="49" charset="0"/>
              </a:rPr>
              <a:t>1226132595394188293000174702095995</a:t>
            </a:r>
            <a:br>
              <a:rPr lang="en-GB" dirty="0">
                <a:solidFill>
                  <a:srgbClr val="00B050"/>
                </a:solidFill>
                <a:latin typeface="Consolas" panose="020B0609020204030204" pitchFamily="49" charset="0"/>
              </a:rPr>
            </a:b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</a:rPr>
              <a:t>... </a:t>
            </a:r>
            <a:endParaRPr lang="ca-ES" dirty="0">
              <a:solidFill>
                <a:srgbClr val="00B05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D2EA5-1E9F-4B51-8699-C11A8D69F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653FE-8A50-4ECE-8A92-F4A8310D5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221DC-0E9D-4A00-8A93-16C122625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114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2E003-AB21-4D5F-9D2E-380943767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Intersection of sequences</a:t>
            </a:r>
            <a:endParaRPr lang="ca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C072B-8BBB-4499-AF72-BED60C4E8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654676"/>
          </a:xfrm>
        </p:spPr>
        <p:txBody>
          <a:bodyPr>
            <a:normAutofit/>
          </a:bodyPr>
          <a:lstStyle/>
          <a:p>
            <a:r>
              <a:rPr lang="ca-ES" b="0" dirty="0" err="1">
                <a:latin typeface="+mj-lt"/>
              </a:rPr>
              <a:t>Implement</a:t>
            </a:r>
            <a:r>
              <a:rPr lang="ca-ES" b="0" dirty="0">
                <a:latin typeface="+mj-lt"/>
              </a:rPr>
              <a:t> </a:t>
            </a:r>
            <a:r>
              <a:rPr lang="ca-ES" b="0" dirty="0" err="1">
                <a:latin typeface="+mj-lt"/>
              </a:rPr>
              <a:t>the</a:t>
            </a:r>
            <a:r>
              <a:rPr lang="ca-ES" b="0" dirty="0">
                <a:latin typeface="+mj-lt"/>
              </a:rPr>
              <a:t> </a:t>
            </a:r>
            <a:r>
              <a:rPr lang="ca-ES" b="0" dirty="0" err="1">
                <a:latin typeface="+mj-lt"/>
              </a:rPr>
              <a:t>function</a:t>
            </a:r>
            <a:r>
              <a:rPr lang="ca-ES" b="0" dirty="0">
                <a:latin typeface="+mj-lt"/>
              </a:rPr>
              <a:t> </a:t>
            </a:r>
            <a:r>
              <a:rPr lang="ca-ES" b="0" dirty="0" err="1">
                <a:latin typeface="+mj-lt"/>
              </a:rPr>
              <a:t>intersect</a:t>
            </a:r>
            <a:r>
              <a:rPr lang="ca-ES" b="0" dirty="0">
                <a:latin typeface="+mj-lt"/>
              </a:rPr>
              <a:t> </a:t>
            </a:r>
            <a:r>
              <a:rPr lang="ca-ES" b="0" dirty="0" err="1">
                <a:latin typeface="+mj-lt"/>
              </a:rPr>
              <a:t>with</a:t>
            </a:r>
            <a:r>
              <a:rPr lang="ca-ES" b="0" dirty="0">
                <a:latin typeface="+mj-lt"/>
              </a:rPr>
              <a:t> </a:t>
            </a:r>
            <a:r>
              <a:rPr lang="ca-ES" b="0" dirty="0" err="1">
                <a:latin typeface="+mj-lt"/>
              </a:rPr>
              <a:t>the</a:t>
            </a:r>
            <a:r>
              <a:rPr lang="ca-ES" b="0" dirty="0">
                <a:latin typeface="+mj-lt"/>
              </a:rPr>
              <a:t> </a:t>
            </a:r>
            <a:r>
              <a:rPr lang="ca-ES" b="0" dirty="0" err="1">
                <a:latin typeface="+mj-lt"/>
              </a:rPr>
              <a:t>following</a:t>
            </a:r>
            <a:r>
              <a:rPr lang="ca-ES" b="0" dirty="0">
                <a:latin typeface="+mj-lt"/>
              </a:rPr>
              <a:t> </a:t>
            </a:r>
            <a:r>
              <a:rPr lang="ca-ES" b="0" dirty="0" err="1">
                <a:latin typeface="+mj-lt"/>
              </a:rPr>
              <a:t>specification</a:t>
            </a:r>
            <a:r>
              <a:rPr lang="ca-ES" b="0" dirty="0">
                <a:latin typeface="+mj-lt"/>
              </a:rPr>
              <a:t>:</a:t>
            </a:r>
            <a:br>
              <a:rPr lang="ca-ES" sz="2000" dirty="0">
                <a:solidFill>
                  <a:srgbClr val="0000FF"/>
                </a:solidFill>
                <a:latin typeface="Consolas" panose="020B0609020204030204" pitchFamily="49" charset="0"/>
              </a:rPr>
            </a:br>
            <a:br>
              <a:rPr lang="ca-ES" sz="2000" dirty="0">
                <a:solidFill>
                  <a:srgbClr val="0000FF"/>
                </a:solidFill>
                <a:latin typeface="Consolas" panose="020B0609020204030204" pitchFamily="49" charset="0"/>
              </a:rPr>
            </a:br>
            <a:r>
              <a:rPr lang="ca-E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ca-ES" sz="2000" dirty="0">
                <a:latin typeface="Consolas" panose="020B0609020204030204" pitchFamily="49" charset="0"/>
              </a:rPr>
              <a:t> </a:t>
            </a:r>
            <a:r>
              <a:rPr lang="ca-ES" sz="2000" dirty="0" err="1">
                <a:latin typeface="Consolas" panose="020B0609020204030204" pitchFamily="49" charset="0"/>
              </a:rPr>
              <a:t>typing</a:t>
            </a:r>
            <a:r>
              <a:rPr lang="ca-ES" sz="2000" dirty="0">
                <a:latin typeface="Consolas" panose="020B0609020204030204" pitchFamily="49" charset="0"/>
              </a:rPr>
              <a:t> </a:t>
            </a:r>
            <a:r>
              <a:rPr lang="ca-ES" sz="20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ca-ES" sz="2000" dirty="0">
                <a:latin typeface="Consolas" panose="020B0609020204030204" pitchFamily="49" charset="0"/>
              </a:rPr>
              <a:t> </a:t>
            </a:r>
            <a:r>
              <a:rPr lang="ca-ES" sz="2000" dirty="0" err="1">
                <a:latin typeface="Consolas" panose="020B0609020204030204" pitchFamily="49" charset="0"/>
              </a:rPr>
              <a:t>Iterator</a:t>
            </a:r>
            <a:r>
              <a:rPr lang="ca-ES" sz="2000" dirty="0">
                <a:latin typeface="Consolas" panose="020B0609020204030204" pitchFamily="49" charset="0"/>
              </a:rPr>
              <a:t>, </a:t>
            </a:r>
            <a:r>
              <a:rPr lang="ca-ES" sz="2000" dirty="0" err="1">
                <a:latin typeface="Consolas" panose="020B0609020204030204" pitchFamily="49" charset="0"/>
              </a:rPr>
              <a:t>TypeVar</a:t>
            </a:r>
            <a:r>
              <a:rPr lang="ca-ES" sz="2000" dirty="0">
                <a:latin typeface="Consolas" panose="020B0609020204030204" pitchFamily="49" charset="0"/>
              </a:rPr>
              <a:t>, Protocol</a:t>
            </a:r>
            <a:br>
              <a:rPr lang="ca-ES" sz="2000" dirty="0">
                <a:latin typeface="Consolas" panose="020B0609020204030204" pitchFamily="49" charset="0"/>
              </a:rPr>
            </a:br>
            <a:br>
              <a:rPr lang="ca-ES" sz="2000" dirty="0">
                <a:latin typeface="Consolas" panose="020B0609020204030204" pitchFamily="49" charset="0"/>
              </a:rPr>
            </a:br>
            <a:r>
              <a:rPr lang="ca-E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ca-ES" sz="2000" dirty="0">
                <a:latin typeface="Consolas" panose="020B0609020204030204" pitchFamily="49" charset="0"/>
              </a:rPr>
              <a:t> Comparable(Protocol):</a:t>
            </a:r>
            <a:br>
              <a:rPr lang="ca-ES" sz="2000" dirty="0">
                <a:latin typeface="Consolas" panose="020B0609020204030204" pitchFamily="49" charset="0"/>
              </a:rPr>
            </a:br>
            <a:r>
              <a:rPr lang="ca-ES" sz="2000" dirty="0">
                <a:latin typeface="Consolas" panose="020B0609020204030204" pitchFamily="49" charset="0"/>
              </a:rPr>
              <a:t>    </a:t>
            </a:r>
            <a:r>
              <a:rPr lang="ca-E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ca-ES" sz="2000" dirty="0">
                <a:latin typeface="Consolas" panose="020B0609020204030204" pitchFamily="49" charset="0"/>
              </a:rPr>
              <a:t> __</a:t>
            </a:r>
            <a:r>
              <a:rPr lang="ca-ES" sz="2000" dirty="0" err="1">
                <a:latin typeface="Consolas" panose="020B0609020204030204" pitchFamily="49" charset="0"/>
              </a:rPr>
              <a:t>lt</a:t>
            </a:r>
            <a:r>
              <a:rPr lang="ca-ES" sz="2000" dirty="0">
                <a:latin typeface="Consolas" panose="020B0609020204030204" pitchFamily="49" charset="0"/>
              </a:rPr>
              <a:t>__(</a:t>
            </a:r>
            <a:r>
              <a:rPr lang="ca-ES" sz="2000" dirty="0">
                <a:solidFill>
                  <a:srgbClr val="00B050"/>
                </a:solidFill>
                <a:latin typeface="Consolas" panose="020B0609020204030204" pitchFamily="49" charset="0"/>
              </a:rPr>
              <a:t>self</a:t>
            </a:r>
            <a:r>
              <a:rPr lang="ca-ES" sz="2000" dirty="0">
                <a:latin typeface="Consolas" panose="020B0609020204030204" pitchFamily="49" charset="0"/>
              </a:rPr>
              <a:t>: 'T', </a:t>
            </a:r>
            <a:r>
              <a:rPr lang="ca-ES" sz="2000" dirty="0" err="1">
                <a:latin typeface="Consolas" panose="020B0609020204030204" pitchFamily="49" charset="0"/>
              </a:rPr>
              <a:t>other</a:t>
            </a:r>
            <a:r>
              <a:rPr lang="ca-ES" sz="2000" dirty="0">
                <a:latin typeface="Consolas" panose="020B0609020204030204" pitchFamily="49" charset="0"/>
              </a:rPr>
              <a:t>: 'T') -&gt; </a:t>
            </a:r>
            <a:r>
              <a:rPr lang="ca-E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ca-ES" sz="2000" dirty="0">
                <a:latin typeface="Consolas" panose="020B0609020204030204" pitchFamily="49" charset="0"/>
              </a:rPr>
              <a:t>: ...</a:t>
            </a:r>
            <a:br>
              <a:rPr lang="ca-ES" sz="2000" dirty="0">
                <a:latin typeface="Consolas" panose="020B0609020204030204" pitchFamily="49" charset="0"/>
              </a:rPr>
            </a:br>
            <a:br>
              <a:rPr lang="ca-ES" sz="2000" dirty="0">
                <a:latin typeface="Consolas" panose="020B0609020204030204" pitchFamily="49" charset="0"/>
              </a:rPr>
            </a:br>
            <a:r>
              <a:rPr lang="ca-ES" sz="2000" dirty="0">
                <a:latin typeface="Consolas" panose="020B0609020204030204" pitchFamily="49" charset="0"/>
              </a:rPr>
              <a:t>T = </a:t>
            </a:r>
            <a:r>
              <a:rPr lang="ca-ES" sz="2000" dirty="0" err="1">
                <a:latin typeface="Consolas" panose="020B0609020204030204" pitchFamily="49" charset="0"/>
              </a:rPr>
              <a:t>TypeVar</a:t>
            </a:r>
            <a:r>
              <a:rPr lang="ca-ES" sz="2000" dirty="0">
                <a:latin typeface="Consolas" panose="020B0609020204030204" pitchFamily="49" charset="0"/>
              </a:rPr>
              <a:t>('T', </a:t>
            </a:r>
            <a:r>
              <a:rPr lang="ca-ES" sz="2000" dirty="0" err="1">
                <a:latin typeface="Consolas" panose="020B0609020204030204" pitchFamily="49" charset="0"/>
              </a:rPr>
              <a:t>bound</a:t>
            </a:r>
            <a:r>
              <a:rPr lang="ca-ES" sz="2000" dirty="0">
                <a:latin typeface="Consolas" panose="020B0609020204030204" pitchFamily="49" charset="0"/>
              </a:rPr>
              <a:t>=Comparable)</a:t>
            </a:r>
            <a:br>
              <a:rPr lang="ca-ES" sz="2000" dirty="0">
                <a:latin typeface="Consolas" panose="020B0609020204030204" pitchFamily="49" charset="0"/>
              </a:rPr>
            </a:br>
            <a:br>
              <a:rPr lang="ca-ES" sz="2000" dirty="0">
                <a:solidFill>
                  <a:srgbClr val="0000FF"/>
                </a:solidFill>
                <a:latin typeface="Consolas" panose="020B0609020204030204" pitchFamily="49" charset="0"/>
              </a:rPr>
            </a:br>
            <a:r>
              <a:rPr lang="ca-E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ca-ES" sz="2000" dirty="0">
                <a:latin typeface="Consolas" panose="020B0609020204030204" pitchFamily="49" charset="0"/>
              </a:rPr>
              <a:t> </a:t>
            </a:r>
            <a:r>
              <a:rPr lang="ca-ES" sz="2000" dirty="0" err="1">
                <a:latin typeface="Consolas" panose="020B0609020204030204" pitchFamily="49" charset="0"/>
              </a:rPr>
              <a:t>intersect</a:t>
            </a:r>
            <a:r>
              <a:rPr lang="ca-ES" sz="2000" dirty="0">
                <a:latin typeface="Consolas" panose="020B0609020204030204" pitchFamily="49" charset="0"/>
              </a:rPr>
              <a:t>(a: </a:t>
            </a:r>
            <a:r>
              <a:rPr lang="ca-ES" sz="2000" dirty="0" err="1">
                <a:latin typeface="Consolas" panose="020B0609020204030204" pitchFamily="49" charset="0"/>
              </a:rPr>
              <a:t>Iterator</a:t>
            </a:r>
            <a:r>
              <a:rPr lang="ca-ES" sz="2000" dirty="0">
                <a:latin typeface="Consolas" panose="020B0609020204030204" pitchFamily="49" charset="0"/>
              </a:rPr>
              <a:t>[T], b: </a:t>
            </a:r>
            <a:r>
              <a:rPr lang="ca-ES" sz="2000" dirty="0" err="1">
                <a:latin typeface="Consolas" panose="020B0609020204030204" pitchFamily="49" charset="0"/>
              </a:rPr>
              <a:t>Iterator</a:t>
            </a:r>
            <a:r>
              <a:rPr lang="ca-ES" sz="2000" dirty="0">
                <a:latin typeface="Consolas" panose="020B0609020204030204" pitchFamily="49" charset="0"/>
              </a:rPr>
              <a:t>[T]) -&gt; </a:t>
            </a:r>
            <a:r>
              <a:rPr lang="ca-ES" sz="2000" dirty="0" err="1">
                <a:latin typeface="Consolas" panose="020B0609020204030204" pitchFamily="49" charset="0"/>
              </a:rPr>
              <a:t>Iterator</a:t>
            </a:r>
            <a:r>
              <a:rPr lang="ca-ES" sz="2000" dirty="0">
                <a:latin typeface="Consolas" panose="020B0609020204030204" pitchFamily="49" charset="0"/>
              </a:rPr>
              <a:t>[T]:</a:t>
            </a:r>
            <a:br>
              <a:rPr lang="ca-ES" sz="2000" dirty="0">
                <a:latin typeface="Consolas" panose="020B0609020204030204" pitchFamily="49" charset="0"/>
              </a:rPr>
            </a:br>
            <a:r>
              <a:rPr lang="ca-ES" sz="2000" dirty="0">
                <a:latin typeface="Consolas" panose="020B0609020204030204" pitchFamily="49" charset="0"/>
              </a:rPr>
              <a:t>    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"""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reads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two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sorted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iterators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and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generates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a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sorted</a:t>
            </a:r>
            <a:b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     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iterator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with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only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the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common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elements"""</a:t>
            </a:r>
            <a:b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    </a:t>
            </a:r>
            <a:r>
              <a:rPr lang="ca-ES" sz="2000" dirty="0">
                <a:latin typeface="Consolas" panose="020B0609020204030204" pitchFamily="49" charset="0"/>
              </a:rPr>
              <a:t>...</a:t>
            </a:r>
            <a:br>
              <a:rPr lang="ca-ES" sz="2000" dirty="0">
                <a:latin typeface="Consolas" panose="020B0609020204030204" pitchFamily="49" charset="0"/>
              </a:rPr>
            </a:br>
            <a:br>
              <a:rPr lang="ca-ES" sz="2000" dirty="0">
                <a:latin typeface="Consolas" panose="020B0609020204030204" pitchFamily="49" charset="0"/>
              </a:rPr>
            </a:b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# </a:t>
            </a:r>
            <a:r>
              <a:rPr lang="ca-E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Example</a:t>
            </a: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:</a:t>
            </a:r>
            <a:b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#     a = [1, 3, 5, 5, 6, 7, 10, 13, 16, 18]</a:t>
            </a:r>
            <a:b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#     b = [2, 5, 5, 8, 13, 13, 15, 16, 20]</a:t>
            </a:r>
            <a:b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ca-ES" sz="2000" dirty="0">
                <a:solidFill>
                  <a:srgbClr val="C00000"/>
                </a:solidFill>
                <a:latin typeface="Consolas" panose="020B0609020204030204" pitchFamily="49" charset="0"/>
              </a:rPr>
              <a:t>#     output: [5, 13, 16]</a:t>
            </a:r>
            <a:endParaRPr lang="ca-ES" sz="2000" dirty="0">
              <a:latin typeface="Consolas" panose="020B0609020204030204" pitchFamily="49" charset="0"/>
            </a:endParaRPr>
          </a:p>
          <a:p>
            <a:endParaRPr lang="ca-ES" sz="2000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BD217-8A5A-423D-9547-A3B887009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A44FC-68F5-4433-A508-F214D467B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6573F-79D1-41FF-9340-D267CC000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369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00082-3952-4E34-A378-85E382BC7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Farey sequence</a:t>
            </a:r>
            <a:endParaRPr lang="ca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54A6780-5F51-4785-8CB6-EA74E95D22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599"/>
                <a:ext cx="8229600" cy="5502276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GB" dirty="0"/>
                  <a:t>The Farey sequence of order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a-ES" dirty="0"/>
                  <a:t> is </a:t>
                </a:r>
                <a:r>
                  <a:rPr lang="ca-ES" dirty="0" err="1"/>
                  <a:t>the</a:t>
                </a:r>
                <a:r>
                  <a:rPr lang="ca-ES" dirty="0"/>
                  <a:t> </a:t>
                </a:r>
                <a:r>
                  <a:rPr lang="ca-ES" dirty="0" err="1"/>
                  <a:t>sequence</a:t>
                </a:r>
                <a:r>
                  <a:rPr lang="ca-ES" dirty="0"/>
                  <a:t> of </a:t>
                </a:r>
                <a:r>
                  <a:rPr lang="ca-ES" dirty="0" err="1"/>
                  <a:t>completely</a:t>
                </a:r>
                <a:r>
                  <a:rPr lang="ca-ES" dirty="0"/>
                  <a:t> </a:t>
                </a:r>
                <a:r>
                  <a:rPr lang="ca-ES" dirty="0" err="1"/>
                  <a:t>reduced</a:t>
                </a:r>
                <a:r>
                  <a:rPr lang="ca-ES" dirty="0"/>
                  <a:t> </a:t>
                </a:r>
                <a:r>
                  <a:rPr lang="ca-ES" dirty="0" err="1"/>
                  <a:t>fractions</a:t>
                </a:r>
                <a:r>
                  <a:rPr lang="ca-ES" dirty="0"/>
                  <a:t> </a:t>
                </a:r>
                <a:r>
                  <a:rPr lang="ca-ES" dirty="0" err="1"/>
                  <a:t>between</a:t>
                </a:r>
                <a:r>
                  <a:rPr lang="ca-ES" dirty="0"/>
                  <a:t> 0 </a:t>
                </a:r>
                <a:r>
                  <a:rPr lang="ca-ES" dirty="0" err="1"/>
                  <a:t>and</a:t>
                </a:r>
                <a:r>
                  <a:rPr lang="ca-ES" dirty="0"/>
                  <a:t> 1 </a:t>
                </a:r>
                <a:r>
                  <a:rPr lang="ca-ES" dirty="0" err="1"/>
                  <a:t>with</a:t>
                </a:r>
                <a:r>
                  <a:rPr lang="ca-ES" dirty="0"/>
                  <a:t> </a:t>
                </a:r>
                <a:r>
                  <a:rPr lang="ca-ES" dirty="0" err="1"/>
                  <a:t>denominators</a:t>
                </a:r>
                <a:r>
                  <a:rPr lang="ca-ES" dirty="0"/>
                  <a:t> </a:t>
                </a:r>
                <a:r>
                  <a:rPr lang="ca-ES" dirty="0" err="1"/>
                  <a:t>less</a:t>
                </a:r>
                <a:r>
                  <a:rPr lang="ca-ES" dirty="0"/>
                  <a:t> </a:t>
                </a:r>
                <a:r>
                  <a:rPr lang="ca-ES" dirty="0" err="1"/>
                  <a:t>than</a:t>
                </a:r>
                <a:r>
                  <a:rPr lang="ca-ES" dirty="0"/>
                  <a:t> or </a:t>
                </a:r>
                <a:r>
                  <a:rPr lang="ca-ES" dirty="0" err="1"/>
                  <a:t>equal</a:t>
                </a:r>
                <a:r>
                  <a:rPr lang="ca-ES" dirty="0"/>
                  <a:t>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a-ES" dirty="0"/>
                  <a:t>, </a:t>
                </a:r>
                <a:r>
                  <a:rPr lang="ca-ES" dirty="0" err="1"/>
                  <a:t>arranged</a:t>
                </a:r>
                <a:r>
                  <a:rPr lang="ca-ES" dirty="0"/>
                  <a:t> in </a:t>
                </a:r>
                <a:r>
                  <a:rPr lang="ca-ES" dirty="0" err="1"/>
                  <a:t>ascending</a:t>
                </a:r>
                <a:r>
                  <a:rPr lang="ca-ES" dirty="0"/>
                  <a:t> </a:t>
                </a:r>
                <a:r>
                  <a:rPr lang="ca-ES" dirty="0" err="1"/>
                  <a:t>order</a:t>
                </a:r>
                <a:r>
                  <a:rPr lang="ca-ES" dirty="0"/>
                  <a:t>. </a:t>
                </a:r>
                <a:r>
                  <a:rPr lang="ca-ES" dirty="0" err="1"/>
                  <a:t>Example</a:t>
                </a:r>
                <a:r>
                  <a:rPr lang="ca-ES" dirty="0"/>
                  <a:t>:</a:t>
                </a:r>
                <a:br>
                  <a:rPr lang="ca-ES" dirty="0"/>
                </a:br>
                <a:br>
                  <a:rPr lang="ca-ES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e>
                    </m:d>
                  </m:oMath>
                </a14:m>
                <a:endParaRPr lang="ca-ES" dirty="0"/>
              </a:p>
              <a:p>
                <a:endParaRPr lang="en-GB" dirty="0"/>
              </a:p>
              <a:p>
                <a:r>
                  <a:rPr lang="en-GB" dirty="0"/>
                  <a:t>D</a:t>
                </a:r>
                <a:r>
                  <a:rPr lang="ca-ES" dirty="0" err="1"/>
                  <a:t>esign</a:t>
                </a:r>
                <a:r>
                  <a:rPr lang="ca-ES" dirty="0"/>
                  <a:t> </a:t>
                </a:r>
                <a:r>
                  <a:rPr lang="ca-ES" dirty="0" err="1"/>
                  <a:t>the</a:t>
                </a:r>
                <a:r>
                  <a:rPr lang="ca-ES" dirty="0"/>
                  <a:t> </a:t>
                </a:r>
                <a:r>
                  <a:rPr lang="ca-ES" dirty="0" err="1"/>
                  <a:t>generator</a:t>
                </a:r>
                <a:r>
                  <a:rPr lang="ca-ES" dirty="0"/>
                  <a:t> </a:t>
                </a:r>
                <a:r>
                  <a:rPr lang="ca-ES" b="1" dirty="0" err="1">
                    <a:latin typeface="Consolas" panose="020B0609020204030204" pitchFamily="49" charset="0"/>
                  </a:rPr>
                  <a:t>farey</a:t>
                </a:r>
                <a:r>
                  <a:rPr lang="ca-ES" b="1" dirty="0">
                    <a:latin typeface="Consolas" panose="020B0609020204030204" pitchFamily="49" charset="0"/>
                  </a:rPr>
                  <a:t>(n)</a:t>
                </a:r>
                <a:r>
                  <a:rPr lang="ca-ES" dirty="0"/>
                  <a:t> </a:t>
                </a:r>
                <a:r>
                  <a:rPr lang="ca-ES" dirty="0" err="1"/>
                  <a:t>that</a:t>
                </a:r>
                <a:r>
                  <a:rPr lang="ca-ES" dirty="0"/>
                  <a:t> </a:t>
                </a:r>
                <a:r>
                  <a:rPr lang="ca-ES" dirty="0" err="1"/>
                  <a:t>generates</a:t>
                </a:r>
                <a:r>
                  <a:rPr lang="ca-ES" dirty="0"/>
                  <a:t> </a:t>
                </a:r>
                <a:r>
                  <a:rPr lang="ca-ES" dirty="0" err="1"/>
                  <a:t>the</a:t>
                </a:r>
                <a:r>
                  <a:rPr lang="ca-ES" dirty="0"/>
                  <a:t> </a:t>
                </a:r>
                <a:r>
                  <a:rPr lang="ca-ES" dirty="0" err="1"/>
                  <a:t>Farey</a:t>
                </a:r>
                <a:r>
                  <a:rPr lang="ca-ES" dirty="0"/>
                  <a:t> </a:t>
                </a:r>
                <a:r>
                  <a:rPr lang="ca-ES" dirty="0" err="1"/>
                  <a:t>sequence</a:t>
                </a:r>
                <a:r>
                  <a:rPr lang="ca-ES" dirty="0"/>
                  <a:t> of </a:t>
                </a:r>
                <a:r>
                  <a:rPr lang="ca-ES" dirty="0" err="1"/>
                  <a:t>order</a:t>
                </a:r>
                <a:r>
                  <a:rPr lang="ca-ES" dirty="0"/>
                  <a:t> </a:t>
                </a:r>
                <a14:m>
                  <m:oMath xmlns:m="http://schemas.openxmlformats.org/officeDocument/2006/math">
                    <m:r>
                      <a:rPr lang="ca-E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a-ES" dirty="0"/>
                  <a:t>:</a:t>
                </a:r>
                <a:br>
                  <a:rPr lang="ca-ES" dirty="0"/>
                </a:br>
                <a:br>
                  <a:rPr lang="ca-ES" dirty="0"/>
                </a:br>
                <a:r>
                  <a:rPr lang="en-US" b="1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def</a:t>
                </a:r>
                <a:r>
                  <a:rPr lang="en-US" b="1" dirty="0">
                    <a:latin typeface="Consolas" panose="020B0609020204030204" pitchFamily="49" charset="0"/>
                  </a:rPr>
                  <a:t> </a:t>
                </a:r>
                <a:r>
                  <a:rPr lang="en-US" b="1" dirty="0" err="1">
                    <a:latin typeface="Consolas" panose="020B0609020204030204" pitchFamily="49" charset="0"/>
                  </a:rPr>
                  <a:t>farey</a:t>
                </a:r>
                <a:r>
                  <a:rPr lang="en-US" b="1" dirty="0">
                    <a:latin typeface="Consolas" panose="020B0609020204030204" pitchFamily="49" charset="0"/>
                  </a:rPr>
                  <a:t>(n: </a:t>
                </a:r>
                <a:r>
                  <a:rPr lang="en-US" b="1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int</a:t>
                </a:r>
                <a:r>
                  <a:rPr lang="en-US" b="1" dirty="0">
                    <a:latin typeface="Consolas" panose="020B0609020204030204" pitchFamily="49" charset="0"/>
                  </a:rPr>
                  <a:t>) -&gt; Iterator[</a:t>
                </a:r>
                <a:r>
                  <a:rPr lang="en-US" b="1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tuple</a:t>
                </a:r>
                <a:r>
                  <a:rPr lang="en-US" b="1" dirty="0">
                    <a:latin typeface="Consolas" panose="020B0609020204030204" pitchFamily="49" charset="0"/>
                  </a:rPr>
                  <a:t>[</a:t>
                </a:r>
                <a:r>
                  <a:rPr lang="en-US" b="1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int</a:t>
                </a:r>
                <a:r>
                  <a:rPr lang="en-US" b="1" dirty="0">
                    <a:latin typeface="Consolas" panose="020B0609020204030204" pitchFamily="49" charset="0"/>
                  </a:rPr>
                  <a:t>, </a:t>
                </a:r>
                <a:r>
                  <a:rPr lang="en-US" b="1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int</a:t>
                </a:r>
                <a:r>
                  <a:rPr lang="en-US" b="1" dirty="0">
                    <a:latin typeface="Consolas" panose="020B0609020204030204" pitchFamily="49" charset="0"/>
                  </a:rPr>
                  <a:t>]]:</a:t>
                </a:r>
                <a:endParaRPr lang="ca-ES" b="1" dirty="0">
                  <a:latin typeface="Consolas" panose="020B0609020204030204" pitchFamily="49" charset="0"/>
                </a:endParaRPr>
              </a:p>
              <a:p>
                <a:endParaRPr lang="en-GB" dirty="0"/>
              </a:p>
              <a:p>
                <a:r>
                  <a:rPr lang="en-GB" dirty="0"/>
                  <a:t>Write Python expressions to calculate</a:t>
                </a:r>
                <a:r>
                  <a:rPr lang="en-US" dirty="0"/>
                  <a:t>:</a:t>
                </a:r>
              </a:p>
              <a:p>
                <a:pPr lvl="1"/>
                <a:r>
                  <a:rPr lang="ca-ES" dirty="0"/>
                  <a:t>the </a:t>
                </a:r>
                <a:r>
                  <a:rPr lang="ca-ES" dirty="0" err="1"/>
                  <a:t>sum</a:t>
                </a:r>
                <a:r>
                  <a:rPr lang="ca-ES" dirty="0"/>
                  <a:t> of </a:t>
                </a:r>
                <a:r>
                  <a:rPr lang="ca-ES" dirty="0" err="1"/>
                  <a:t>the</a:t>
                </a:r>
                <a:r>
                  <a:rPr lang="ca-ES" dirty="0"/>
                  <a:t> elements </a:t>
                </a:r>
                <a:r>
                  <a:rPr lang="en-GB" dirty="0"/>
                  <a:t>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ca-ES" dirty="0"/>
                  <a:t> </a:t>
                </a:r>
              </a:p>
              <a:p>
                <a:pPr lvl="1"/>
                <a:r>
                  <a:rPr lang="en-GB" dirty="0"/>
                  <a:t>the number of elements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ca-ES" dirty="0"/>
                  <a:t> </a:t>
                </a:r>
              </a:p>
              <a:p>
                <a:endParaRPr lang="en-GB" dirty="0"/>
              </a:p>
              <a:p>
                <a:pPr marL="0" indent="0">
                  <a:buNone/>
                </a:pPr>
                <a:r>
                  <a:rPr lang="en-GB" b="1" dirty="0"/>
                  <a:t>Hint:</a:t>
                </a:r>
                <a:r>
                  <a:rPr lang="en-GB" dirty="0"/>
                  <a:t> The next element of the Farey sequence can be calculated using only the two previous elements (find the rule in Wikipedia!)</a:t>
                </a:r>
                <a:endParaRPr lang="ca-E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54A6780-5F51-4785-8CB6-EA74E95D22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599"/>
                <a:ext cx="8229600" cy="5502276"/>
              </a:xfrm>
              <a:blipFill>
                <a:blip r:embed="rId2"/>
                <a:stretch>
                  <a:fillRect l="-963" t="-1772" r="-296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FD775-F681-40E3-A389-D47E90B39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2E5E9-C14C-4EE5-A601-4C1A0BFCA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71709-9884-4619-9131-56866BAC8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06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21B1B-B682-4D90-B844-B08B35AA0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Iterables</a:t>
            </a:r>
            <a:r>
              <a:rPr lang="en-US" dirty="0"/>
              <a:t>: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CDA19-AD17-4057-BF4A-864477B87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lst</a:t>
            </a:r>
            <a:r>
              <a:rPr lang="en-US" dirty="0">
                <a:latin typeface="Consolas" panose="020B0609020204030204" pitchFamily="49" charset="0"/>
              </a:rPr>
              <a:t> = [1, 2, 3] 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# 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</a:rPr>
              <a:t>lst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 is an 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</a:rPr>
              <a:t>iterable</a:t>
            </a:r>
            <a:endParaRPr lang="en-US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dirty="0">
                <a:latin typeface="Consolas" panose="020B0609020204030204" pitchFamily="49" charset="0"/>
              </a:rPr>
              <a:t> it =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iter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lst</a:t>
            </a:r>
            <a:r>
              <a:rPr lang="en-US" dirty="0">
                <a:latin typeface="Consolas" panose="020B0609020204030204" pitchFamily="49" charset="0"/>
              </a:rPr>
              <a:t>) 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# it is an iterator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next</a:t>
            </a:r>
            <a:r>
              <a:rPr lang="en-US" dirty="0">
                <a:latin typeface="Consolas" panose="020B0609020204030204" pitchFamily="49" charset="0"/>
              </a:rPr>
              <a:t>(it)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1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next</a:t>
            </a:r>
            <a:r>
              <a:rPr lang="en-US" dirty="0">
                <a:latin typeface="Consolas" panose="020B0609020204030204" pitchFamily="49" charset="0"/>
              </a:rPr>
              <a:t>(it)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2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next</a:t>
            </a:r>
            <a:r>
              <a:rPr lang="en-US" dirty="0">
                <a:latin typeface="Consolas" panose="020B0609020204030204" pitchFamily="49" charset="0"/>
              </a:rPr>
              <a:t>(it)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3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&gt;&gt;&gt; next</a:t>
            </a:r>
            <a:r>
              <a:rPr lang="en-US" dirty="0">
                <a:latin typeface="Consolas" panose="020B0609020204030204" pitchFamily="49" charset="0"/>
              </a:rPr>
              <a:t>(it)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Traceback (most recent call last):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File "&lt;stdin&gt;", line 1, in &lt;module&gt;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err="1">
                <a:latin typeface="Consolas" panose="020B0609020204030204" pitchFamily="49" charset="0"/>
              </a:rPr>
              <a:t>StopIteration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&gt;&gt;&gt;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E3018-462A-4E06-B0A2-2FA1D1CD5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C7C5B-7CBE-44AD-BD63-4F79577D6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9B9F2-E57F-4DF5-850E-4AB0C5DD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5</a:t>
            </a:fld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6099C5A-E7EC-4B40-A857-9881CBD725AD}"/>
              </a:ext>
            </a:extLst>
          </p:cNvPr>
          <p:cNvSpPr/>
          <p:nvPr/>
        </p:nvSpPr>
        <p:spPr>
          <a:xfrm>
            <a:off x="4572000" y="2590800"/>
            <a:ext cx="4191000" cy="1371600"/>
          </a:xfrm>
          <a:prstGeom prst="round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latin typeface="Consolas" panose="020B0609020204030204" pitchFamily="49" charset="0"/>
              </a:rPr>
              <a:t>next()</a:t>
            </a:r>
            <a:r>
              <a:rPr lang="en-US" sz="2400" dirty="0"/>
              <a:t> raises a </a:t>
            </a:r>
            <a:r>
              <a:rPr lang="en-US" sz="2400" dirty="0" err="1"/>
              <a:t>StopIteration</a:t>
            </a:r>
            <a:r>
              <a:rPr lang="en-US" sz="2400" dirty="0"/>
              <a:t> exception when no more items are available</a:t>
            </a:r>
            <a:endParaRPr lang="ca-ES" sz="2400" dirty="0"/>
          </a:p>
        </p:txBody>
      </p:sp>
    </p:spTree>
    <p:extLst>
      <p:ext uri="{BB962C8B-B14F-4D97-AF65-F5344CB8AC3E}">
        <p14:creationId xmlns:p14="http://schemas.microsoft.com/office/powerpoint/2010/main" val="278757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933BE-9FC3-44FF-AD29-24D94DE1E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Filter/reduce pipeline</a:t>
            </a:r>
            <a:endParaRPr lang="ca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8F6F8-AAC8-4D1A-9A50-16CF6CB6F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449" y="838200"/>
            <a:ext cx="7809751" cy="1371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Design two versions of the following function using a filter-reduce pipeline:</a:t>
            </a:r>
          </a:p>
          <a:p>
            <a:pPr lvl="1"/>
            <a:r>
              <a:rPr lang="en-US" dirty="0"/>
              <a:t>One version with auxiliary functions</a:t>
            </a:r>
          </a:p>
          <a:p>
            <a:pPr lvl="1"/>
            <a:r>
              <a:rPr lang="en-US" dirty="0"/>
              <a:t>One version with lambda functions</a:t>
            </a:r>
            <a:endParaRPr lang="ca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2C600-958F-484C-87D1-DAA389BD0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152E5-FF80-4DAA-9BE5-44D4AFD86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1F1E7-EA4A-42C4-854F-D15443B62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50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0E83D7-92D5-4B7E-96CC-4282EA1BE0E8}"/>
              </a:ext>
            </a:extLst>
          </p:cNvPr>
          <p:cNvSpPr txBox="1"/>
          <p:nvPr/>
        </p:nvSpPr>
        <p:spPr>
          <a:xfrm>
            <a:off x="762000" y="2278082"/>
            <a:ext cx="7620000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dataclasses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dataclass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b="1" dirty="0">
                <a:latin typeface="Consolas" panose="020B0609020204030204" pitchFamily="49" charset="0"/>
              </a:rPr>
              <a:t> typing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Iterable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functools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b="1" dirty="0">
                <a:latin typeface="Consolas" panose="020B0609020204030204" pitchFamily="49" charset="0"/>
              </a:rPr>
              <a:t> reduce</a:t>
            </a:r>
          </a:p>
          <a:p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@</a:t>
            </a:r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dataclass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b="1" dirty="0">
                <a:latin typeface="Consolas" panose="020B0609020204030204" pitchFamily="49" charset="0"/>
              </a:rPr>
              <a:t> Person: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    name: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str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    age: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    salary: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br>
              <a:rPr lang="en-US" b="1" dirty="0">
                <a:latin typeface="Consolas" panose="020B0609020204030204" pitchFamily="49" charset="0"/>
              </a:rPr>
            </a:b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avg_salary</a:t>
            </a:r>
            <a:r>
              <a:rPr lang="en-US" b="1" dirty="0">
                <a:latin typeface="Consolas" panose="020B0609020204030204" pitchFamily="49" charset="0"/>
              </a:rPr>
              <a:t>(people: </a:t>
            </a:r>
            <a:r>
              <a:rPr lang="en-US" b="1" dirty="0" err="1">
                <a:latin typeface="Consolas" panose="020B0609020204030204" pitchFamily="49" charset="0"/>
              </a:rPr>
              <a:t>Iterable</a:t>
            </a:r>
            <a:r>
              <a:rPr lang="en-US" b="1" dirty="0">
                <a:latin typeface="Consolas" panose="020B0609020204030204" pitchFamily="49" charset="0"/>
              </a:rPr>
              <a:t>[Person],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               </a:t>
            </a:r>
            <a:r>
              <a:rPr lang="en-US" b="1" dirty="0" err="1">
                <a:latin typeface="Consolas" panose="020B0609020204030204" pitchFamily="49" charset="0"/>
              </a:rPr>
              <a:t>min_age</a:t>
            </a:r>
            <a:r>
              <a:rPr lang="en-US" b="1" dirty="0">
                <a:latin typeface="Consolas" panose="020B0609020204030204" pitchFamily="49" charset="0"/>
              </a:rPr>
              <a:t>: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</a:rPr>
              <a:t>, </a:t>
            </a:r>
            <a:r>
              <a:rPr lang="en-US" b="1" dirty="0" err="1">
                <a:latin typeface="Consolas" panose="020B0609020204030204" pitchFamily="49" charset="0"/>
              </a:rPr>
              <a:t>max_age</a:t>
            </a:r>
            <a:r>
              <a:rPr lang="en-US" b="1" dirty="0">
                <a:latin typeface="Consolas" panose="020B0609020204030204" pitchFamily="49" charset="0"/>
              </a:rPr>
              <a:t>: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</a:rPr>
              <a:t>) -&gt;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en-US" b="1" dirty="0">
                <a:latin typeface="Consolas" panose="020B0609020204030204" pitchFamily="49" charset="0"/>
              </a:rPr>
              <a:t>: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"""Returns the average salary of the people with age</a:t>
            </a:r>
            <a:b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       between </a:t>
            </a: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min_age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 and </a:t>
            </a: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max_age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"""</a:t>
            </a:r>
            <a:endParaRPr lang="ca-ES" b="1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638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21B1B-B682-4D90-B844-B08B35AA0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next</a:t>
            </a:r>
            <a:r>
              <a:rPr lang="en-US" dirty="0">
                <a:latin typeface="Consolas" panose="020B0609020204030204" pitchFamily="49" charset="0"/>
              </a:rPr>
              <a:t>(it, default)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CDA19-AD17-4057-BF4A-864477B87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410200"/>
          </a:xfrm>
        </p:spPr>
        <p:txBody>
          <a:bodyPr>
            <a:norm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it =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iter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some_iterable</a:t>
            </a:r>
            <a:r>
              <a:rPr lang="en-US" dirty="0">
                <a:latin typeface="Consolas" panose="020B0609020204030204" pitchFamily="49" charset="0"/>
              </a:rPr>
              <a:t>) 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# Creates an 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</a:rPr>
              <a:t>iterable</a:t>
            </a:r>
            <a:b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endParaRPr lang="en-US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# next(it, default) does not raise any exception.</a:t>
            </a:r>
            <a:b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# Instead, it returns the default value.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v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next</a:t>
            </a:r>
            <a:r>
              <a:rPr lang="en-US" dirty="0">
                <a:latin typeface="Consolas" panose="020B0609020204030204" pitchFamily="49" charset="0"/>
              </a:rPr>
              <a:t>(it,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None</a:t>
            </a:r>
            <a:r>
              <a:rPr lang="en-US" dirty="0">
                <a:latin typeface="Consolas" panose="020B0609020204030204" pitchFamily="49" charset="0"/>
              </a:rPr>
              <a:t>)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latin typeface="Consolas" panose="020B0609020204030204" pitchFamily="49" charset="0"/>
              </a:rPr>
              <a:t> v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is not None</a:t>
            </a:r>
            <a:r>
              <a:rPr lang="en-US" dirty="0">
                <a:latin typeface="Consolas" panose="020B0609020204030204" pitchFamily="49" charset="0"/>
              </a:rPr>
              <a:t>: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do_something</a:t>
            </a:r>
            <a:r>
              <a:rPr lang="en-US" dirty="0">
                <a:latin typeface="Consolas" panose="020B0609020204030204" pitchFamily="49" charset="0"/>
              </a:rPr>
              <a:t>(v)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  v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next</a:t>
            </a:r>
            <a:r>
              <a:rPr lang="en-US" dirty="0">
                <a:latin typeface="Consolas" panose="020B0609020204030204" pitchFamily="49" charset="0"/>
              </a:rPr>
              <a:t>(it,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None</a:t>
            </a:r>
            <a:r>
              <a:rPr lang="en-US" dirty="0">
                <a:latin typeface="Consolas" panose="020B0609020204030204" pitchFamily="49" charset="0"/>
              </a:rPr>
              <a:t>)</a:t>
            </a:r>
            <a:br>
              <a:rPr lang="en-US" dirty="0">
                <a:latin typeface="Consolas" panose="020B0609020204030204" pitchFamily="49" charset="0"/>
              </a:rPr>
            </a:br>
            <a:br>
              <a:rPr lang="en-US" dirty="0">
                <a:latin typeface="Consolas" panose="020B0609020204030204" pitchFamily="49" charset="0"/>
              </a:rPr>
            </a:b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# Equivalent code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latin typeface="Consolas" panose="020B0609020204030204" pitchFamily="49" charset="0"/>
              </a:rPr>
              <a:t> v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latin typeface="Consolas" panose="020B0609020204030204" pitchFamily="49" charset="0"/>
              </a:rPr>
              <a:t> it: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do_something</a:t>
            </a:r>
            <a:r>
              <a:rPr lang="en-US" dirty="0">
                <a:latin typeface="Consolas" panose="020B0609020204030204" pitchFamily="49" charset="0"/>
              </a:rPr>
              <a:t>(v)</a:t>
            </a:r>
            <a:endParaRPr lang="en-US" dirty="0">
              <a:solidFill>
                <a:srgbClr val="0000FF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E3018-462A-4E06-B0A2-2FA1D1CD5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C7C5B-7CBE-44AD-BD63-4F79577D6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9B9F2-E57F-4DF5-850E-4AB0C5DD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2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3EECF-2A20-4C5C-9B19-2A518FA4D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6A319-F5F4-4EA6-9248-136ED6F777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B1226-48C8-4638-8929-10270BA0B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4166E-B4A5-4782-858B-997FE742D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7DB4E-6B55-4F2D-ACC2-5E4632858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29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F4081-400B-46A8-8A08-70283E63B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Designing data pipelines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BFD6FC8-EC82-4048-9E3D-512454252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057400"/>
          </a:xfrm>
        </p:spPr>
        <p:txBody>
          <a:bodyPr>
            <a:normAutofit/>
          </a:bodyPr>
          <a:lstStyle/>
          <a:p>
            <a:r>
              <a:rPr lang="en-US" sz="2800" dirty="0"/>
              <a:t>Big data systems often have to process long streams of data with pipelines chaining different operations.</a:t>
            </a:r>
          </a:p>
          <a:p>
            <a:endParaRPr lang="en-US" sz="2800" dirty="0"/>
          </a:p>
          <a:p>
            <a:r>
              <a:rPr lang="en-US" sz="2800" dirty="0"/>
              <a:t>How to store the data between operations?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F19FA-F60A-44AE-B123-88319C80E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53F4B-D246-439C-854E-F4CA46C2B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BF51B-E704-475B-9861-737FBA786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8</a:t>
            </a:fld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70FC2E3-CB80-4F89-A00F-39BAF5537B9B}"/>
              </a:ext>
            </a:extLst>
          </p:cNvPr>
          <p:cNvSpPr/>
          <p:nvPr/>
        </p:nvSpPr>
        <p:spPr>
          <a:xfrm>
            <a:off x="1587500" y="4351337"/>
            <a:ext cx="1600200" cy="898526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Operation 1</a:t>
            </a:r>
            <a:br>
              <a:rPr lang="en-US" dirty="0"/>
            </a:br>
            <a:r>
              <a:rPr lang="en-US" dirty="0"/>
              <a:t>(return data)</a:t>
            </a:r>
          </a:p>
        </p:txBody>
      </p:sp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id="{E8615C13-DBEA-4E05-B555-C037C883B4F8}"/>
              </a:ext>
            </a:extLst>
          </p:cNvPr>
          <p:cNvSpPr/>
          <p:nvPr/>
        </p:nvSpPr>
        <p:spPr>
          <a:xfrm>
            <a:off x="4152900" y="4343400"/>
            <a:ext cx="762000" cy="914400"/>
          </a:xfrm>
          <a:prstGeom prst="flowChartMagneticDisk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DE1E744-3BFA-4E9B-BD1C-BF65ED4FC102}"/>
              </a:ext>
            </a:extLst>
          </p:cNvPr>
          <p:cNvSpPr/>
          <p:nvPr/>
        </p:nvSpPr>
        <p:spPr>
          <a:xfrm>
            <a:off x="5880100" y="4351337"/>
            <a:ext cx="1600200" cy="898526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Operation 2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26740929-F47C-4922-836A-20F6A5ABC1A5}"/>
              </a:ext>
            </a:extLst>
          </p:cNvPr>
          <p:cNvSpPr/>
          <p:nvPr/>
        </p:nvSpPr>
        <p:spPr>
          <a:xfrm>
            <a:off x="3327400" y="4686300"/>
            <a:ext cx="685800" cy="22860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BE190A67-60FB-40D8-8537-A4E6296ACD62}"/>
              </a:ext>
            </a:extLst>
          </p:cNvPr>
          <p:cNvSpPr/>
          <p:nvPr/>
        </p:nvSpPr>
        <p:spPr>
          <a:xfrm>
            <a:off x="5054600" y="4686300"/>
            <a:ext cx="685800" cy="22860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4E8A64D6-48D3-4B33-8B67-9EB31A929C86}"/>
              </a:ext>
            </a:extLst>
          </p:cNvPr>
          <p:cNvSpPr/>
          <p:nvPr/>
        </p:nvSpPr>
        <p:spPr>
          <a:xfrm>
            <a:off x="7620000" y="4686300"/>
            <a:ext cx="685800" cy="22860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46758755-987D-49D1-A798-D1CA6B82693F}"/>
              </a:ext>
            </a:extLst>
          </p:cNvPr>
          <p:cNvSpPr/>
          <p:nvPr/>
        </p:nvSpPr>
        <p:spPr>
          <a:xfrm>
            <a:off x="762000" y="4686300"/>
            <a:ext cx="685800" cy="22860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D2FEFFA-A94F-45E6-86D4-E1CD479E11D2}"/>
              </a:ext>
            </a:extLst>
          </p:cNvPr>
          <p:cNvSpPr/>
          <p:nvPr/>
        </p:nvSpPr>
        <p:spPr>
          <a:xfrm>
            <a:off x="762000" y="4549488"/>
            <a:ext cx="152400" cy="1524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F11C9B5-97F7-4CCF-8848-1B2D5445A27D}"/>
              </a:ext>
            </a:extLst>
          </p:cNvPr>
          <p:cNvSpPr/>
          <p:nvPr/>
        </p:nvSpPr>
        <p:spPr>
          <a:xfrm>
            <a:off x="581889" y="4549488"/>
            <a:ext cx="152400" cy="1524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F6B412B-E764-4DFD-80B5-D3142A04FC05}"/>
              </a:ext>
            </a:extLst>
          </p:cNvPr>
          <p:cNvSpPr/>
          <p:nvPr/>
        </p:nvSpPr>
        <p:spPr>
          <a:xfrm>
            <a:off x="401778" y="4549488"/>
            <a:ext cx="152400" cy="1524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D74939B-7D7F-4FF9-8FFA-53F8B1A8F3F6}"/>
              </a:ext>
            </a:extLst>
          </p:cNvPr>
          <p:cNvSpPr/>
          <p:nvPr/>
        </p:nvSpPr>
        <p:spPr>
          <a:xfrm>
            <a:off x="221667" y="4549488"/>
            <a:ext cx="152400" cy="1524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DAB1619-6612-4000-BD8A-FA191CBEFE50}"/>
              </a:ext>
            </a:extLst>
          </p:cNvPr>
          <p:cNvSpPr txBox="1"/>
          <p:nvPr/>
        </p:nvSpPr>
        <p:spPr>
          <a:xfrm>
            <a:off x="3953646" y="5264727"/>
            <a:ext cx="1160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Large data</a:t>
            </a:r>
            <a:br>
              <a:rPr lang="en-US" dirty="0"/>
            </a:br>
            <a:r>
              <a:rPr lang="en-US" dirty="0"/>
              <a:t>storage</a:t>
            </a:r>
          </a:p>
        </p:txBody>
      </p:sp>
    </p:spTree>
    <p:extLst>
      <p:ext uri="{BB962C8B-B14F-4D97-AF65-F5344CB8AC3E}">
        <p14:creationId xmlns:p14="http://schemas.microsoft.com/office/powerpoint/2010/main" val="2031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19166 2.96296E-6 C 0.2776 2.96296E-6 0.38333 0.0162 0.38333 0.0294 L 0.38333 0.05879 " pathEditMode="relative" rAng="0" ptsTypes="AAAA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67" y="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6296E-6 L 0.22222 2.96296E-6 C 0.32187 2.96296E-6 0.44462 0.01597 0.44462 0.0294 L 0.44462 0.05879 " pathEditMode="relative" rAng="0" ptsTypes="AAAA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22" y="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96296E-6 L 0.21128 2.96296E-6 C 0.30607 2.96296E-6 0.42274 0.00602 0.42274 0.01111 L 0.42274 0.02222 " pathEditMode="relative" rAng="0" ptsTypes="AAAA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28" y="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96296E-6 L 0.24201 2.96296E-6 C 0.35052 2.96296E-6 0.48403 0.00602 0.48403 0.01111 L 0.48403 0.02222 " pathEditMode="relative" rAng="0" ptsTypes="AAAA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01" y="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F4081-400B-46A8-8A08-70283E63B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Designing data pipelines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F19FA-F60A-44AE-B123-88319C80E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Iterating over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53F4B-D246-439C-854E-F4CA46C2B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BF51B-E704-475B-9861-737FBA786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9</a:t>
            </a:fld>
            <a:endParaRPr lang="en-US"/>
          </a:p>
        </p:txBody>
      </p:sp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id="{E8615C13-DBEA-4E05-B555-C037C883B4F8}"/>
              </a:ext>
            </a:extLst>
          </p:cNvPr>
          <p:cNvSpPr/>
          <p:nvPr/>
        </p:nvSpPr>
        <p:spPr>
          <a:xfrm>
            <a:off x="4152900" y="4343400"/>
            <a:ext cx="762000" cy="914400"/>
          </a:xfrm>
          <a:prstGeom prst="flowChartMagneticDisk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DE1E744-3BFA-4E9B-BD1C-BF65ED4FC102}"/>
              </a:ext>
            </a:extLst>
          </p:cNvPr>
          <p:cNvSpPr/>
          <p:nvPr/>
        </p:nvSpPr>
        <p:spPr>
          <a:xfrm>
            <a:off x="5880100" y="4351337"/>
            <a:ext cx="1600200" cy="898526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Operation 2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26740929-F47C-4922-836A-20F6A5ABC1A5}"/>
              </a:ext>
            </a:extLst>
          </p:cNvPr>
          <p:cNvSpPr/>
          <p:nvPr/>
        </p:nvSpPr>
        <p:spPr>
          <a:xfrm>
            <a:off x="3327400" y="4686300"/>
            <a:ext cx="685800" cy="22860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BE190A67-60FB-40D8-8537-A4E6296ACD62}"/>
              </a:ext>
            </a:extLst>
          </p:cNvPr>
          <p:cNvSpPr/>
          <p:nvPr/>
        </p:nvSpPr>
        <p:spPr>
          <a:xfrm>
            <a:off x="5054600" y="4686300"/>
            <a:ext cx="685800" cy="22860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4E8A64D6-48D3-4B33-8B67-9EB31A929C86}"/>
              </a:ext>
            </a:extLst>
          </p:cNvPr>
          <p:cNvSpPr/>
          <p:nvPr/>
        </p:nvSpPr>
        <p:spPr>
          <a:xfrm>
            <a:off x="7620000" y="4686300"/>
            <a:ext cx="685800" cy="22860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46758755-987D-49D1-A798-D1CA6B82693F}"/>
              </a:ext>
            </a:extLst>
          </p:cNvPr>
          <p:cNvSpPr/>
          <p:nvPr/>
        </p:nvSpPr>
        <p:spPr>
          <a:xfrm>
            <a:off x="762000" y="4686300"/>
            <a:ext cx="685800" cy="22860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DAB1619-6612-4000-BD8A-FA191CBEFE50}"/>
              </a:ext>
            </a:extLst>
          </p:cNvPr>
          <p:cNvSpPr txBox="1"/>
          <p:nvPr/>
        </p:nvSpPr>
        <p:spPr>
          <a:xfrm>
            <a:off x="3953645" y="5264727"/>
            <a:ext cx="1160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Large data</a:t>
            </a:r>
            <a:br>
              <a:rPr lang="en-US" dirty="0"/>
            </a:br>
            <a:r>
              <a:rPr lang="en-US" dirty="0"/>
              <a:t>storage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75823D3-E7A4-483F-99CB-5A46046F2243}"/>
              </a:ext>
            </a:extLst>
          </p:cNvPr>
          <p:cNvSpPr/>
          <p:nvPr/>
        </p:nvSpPr>
        <p:spPr>
          <a:xfrm>
            <a:off x="4644781" y="4701437"/>
            <a:ext cx="152400" cy="1524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E25FA4F-75F8-4F1B-941A-01D299C3CFA2}"/>
              </a:ext>
            </a:extLst>
          </p:cNvPr>
          <p:cNvSpPr/>
          <p:nvPr/>
        </p:nvSpPr>
        <p:spPr>
          <a:xfrm>
            <a:off x="4270621" y="4701437"/>
            <a:ext cx="152400" cy="1524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549847A-D2A5-4B0B-AD5F-C88BF7E47EB5}"/>
              </a:ext>
            </a:extLst>
          </p:cNvPr>
          <p:cNvSpPr/>
          <p:nvPr/>
        </p:nvSpPr>
        <p:spPr>
          <a:xfrm>
            <a:off x="4270621" y="4944696"/>
            <a:ext cx="152400" cy="1524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7F95C7A-B086-4125-B33A-9751E214C296}"/>
              </a:ext>
            </a:extLst>
          </p:cNvPr>
          <p:cNvSpPr/>
          <p:nvPr/>
        </p:nvSpPr>
        <p:spPr>
          <a:xfrm>
            <a:off x="4648200" y="4941971"/>
            <a:ext cx="152400" cy="1524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7895788-0066-48C7-8A6E-90F3EE534B36}"/>
              </a:ext>
            </a:extLst>
          </p:cNvPr>
          <p:cNvSpPr/>
          <p:nvPr/>
        </p:nvSpPr>
        <p:spPr>
          <a:xfrm>
            <a:off x="1587500" y="4351337"/>
            <a:ext cx="1600200" cy="898526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Operation 1</a:t>
            </a:r>
            <a:br>
              <a:rPr lang="en-US" dirty="0"/>
            </a:br>
            <a:r>
              <a:rPr lang="en-US" dirty="0"/>
              <a:t>(return data)</a:t>
            </a:r>
          </a:p>
        </p:txBody>
      </p:sp>
      <p:sp>
        <p:nvSpPr>
          <p:cNvPr id="29" name="Content Placeholder 6">
            <a:extLst>
              <a:ext uri="{FF2B5EF4-FFF2-40B4-BE49-F238E27FC236}">
                <a16:creationId xmlns:a16="http://schemas.microsoft.com/office/drawing/2014/main" id="{B603D530-BC82-4AE2-894E-5C0C3D17DE38}"/>
              </a:ext>
            </a:extLst>
          </p:cNvPr>
          <p:cNvSpPr txBox="1">
            <a:spLocks/>
          </p:cNvSpPr>
          <p:nvPr/>
        </p:nvSpPr>
        <p:spPr>
          <a:xfrm>
            <a:off x="457200" y="1143000"/>
            <a:ext cx="82296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/>
              <a:t>Big data systems often have to process long streams of data with pipelines chaining different operations.</a:t>
            </a:r>
          </a:p>
          <a:p>
            <a:endParaRPr lang="en-US" sz="2800"/>
          </a:p>
          <a:p>
            <a:r>
              <a:rPr lang="en-US" sz="2800"/>
              <a:t>How to store the data between operations?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193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0.54201 7.40741E-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7 L 0.57465 7.40741E-7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3.33333E-6 -0.01759 C 3.33333E-6 -0.02546 0.14843 -0.03495 0.26944 -0.03495 L 0.53889 -0.03495 " pathEditMode="relative" rAng="0" ptsTypes="AAAA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44" y="-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07407E-6 L 2.77778E-6 -0.01667 C 2.77778E-6 -0.02431 0.15833 -0.03334 0.28732 -0.03334 L 0.57465 -0.03334 " pathEditMode="relative" rAng="0" ptsTypes="AAAA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33" y="-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6957</TotalTime>
  <Words>4803</Words>
  <Application>Microsoft Office PowerPoint</Application>
  <PresentationFormat>On-screen Show (4:3)</PresentationFormat>
  <Paragraphs>516</Paragraphs>
  <Slides>50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Arial</vt:lpstr>
      <vt:lpstr>Calibri</vt:lpstr>
      <vt:lpstr>Cambria Math</vt:lpstr>
      <vt:lpstr>Consolas</vt:lpstr>
      <vt:lpstr>Courier New</vt:lpstr>
      <vt:lpstr>Office Theme</vt:lpstr>
      <vt:lpstr>Iterating over data with Python</vt:lpstr>
      <vt:lpstr>Outline</vt:lpstr>
      <vt:lpstr>ITERABLES and iterators</vt:lpstr>
      <vt:lpstr>Iterables</vt:lpstr>
      <vt:lpstr>Iterables: example</vt:lpstr>
      <vt:lpstr>next(it, default)</vt:lpstr>
      <vt:lpstr>generators</vt:lpstr>
      <vt:lpstr>Designing data pipelines</vt:lpstr>
      <vt:lpstr>Designing data pipelines</vt:lpstr>
      <vt:lpstr>Generators</vt:lpstr>
      <vt:lpstr>Generators: example</vt:lpstr>
      <vt:lpstr>Hamming numbers</vt:lpstr>
      <vt:lpstr>Hamming numbers</vt:lpstr>
      <vt:lpstr>Hamming numbers: simulation</vt:lpstr>
      <vt:lpstr>Hamming numbers</vt:lpstr>
      <vt:lpstr>Hamming numbers</vt:lpstr>
      <vt:lpstr>Merging sequences</vt:lpstr>
      <vt:lpstr>Merging sequences: typing</vt:lpstr>
      <vt:lpstr>Merging sequences: code</vt:lpstr>
      <vt:lpstr>COMPREHENSIONS</vt:lpstr>
      <vt:lpstr>Comprehensions</vt:lpstr>
      <vt:lpstr>Nested comprehensions</vt:lpstr>
      <vt:lpstr>Creating matrices with comprehensions</vt:lpstr>
      <vt:lpstr>Generator expressions: example</vt:lpstr>
      <vt:lpstr>Enumerate and Zip</vt:lpstr>
      <vt:lpstr>enumerate</vt:lpstr>
      <vt:lpstr>Hamming numbers</vt:lpstr>
      <vt:lpstr>zip</vt:lpstr>
      <vt:lpstr>zipping and unzipping</vt:lpstr>
      <vt:lpstr>MAP, FILTER and REDUCE</vt:lpstr>
      <vt:lpstr>map, filter and reduce</vt:lpstr>
      <vt:lpstr>map, filter, reduce: auxiliary functions</vt:lpstr>
      <vt:lpstr>map</vt:lpstr>
      <vt:lpstr>filter</vt:lpstr>
      <vt:lpstr>reduce</vt:lpstr>
      <vt:lpstr>Back to our problem</vt:lpstr>
      <vt:lpstr>Pythonic Boolean reductions</vt:lpstr>
      <vt:lpstr>Pythonic numerical reductions</vt:lpstr>
      <vt:lpstr>Generate or list?</vt:lpstr>
      <vt:lpstr>MapReduce</vt:lpstr>
      <vt:lpstr>λ-functions</vt:lpstr>
      <vt:lpstr>λ-functions</vt:lpstr>
      <vt:lpstr>Using λ-functions in map/filter/reduce</vt:lpstr>
      <vt:lpstr>Conclusions</vt:lpstr>
      <vt:lpstr>EXERCISES</vt:lpstr>
      <vt:lpstr>Comprehensions</vt:lpstr>
      <vt:lpstr>Generating the Fibonacci series</vt:lpstr>
      <vt:lpstr>Intersection of sequences</vt:lpstr>
      <vt:lpstr>Farey sequence</vt:lpstr>
      <vt:lpstr>Filter/reduce pipeline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Jordi</dc:creator>
  <cp:lastModifiedBy>Jordi Cortadella</cp:lastModifiedBy>
  <cp:revision>1509</cp:revision>
  <dcterms:created xsi:type="dcterms:W3CDTF">2018-02-06T17:20:32Z</dcterms:created>
  <dcterms:modified xsi:type="dcterms:W3CDTF">2024-03-19T06:32:44Z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1033-10.1.0.5672</vt:lpwstr>
  </property>
</Properties>
</file>