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607" r:id="rId2"/>
    <p:sldId id="609" r:id="rId3"/>
    <p:sldId id="620" r:id="rId4"/>
    <p:sldId id="707" r:id="rId5"/>
    <p:sldId id="623" r:id="rId6"/>
    <p:sldId id="611" r:id="rId7"/>
    <p:sldId id="624" r:id="rId8"/>
    <p:sldId id="619" r:id="rId9"/>
    <p:sldId id="625" r:id="rId10"/>
    <p:sldId id="702" r:id="rId11"/>
    <p:sldId id="626" r:id="rId12"/>
    <p:sldId id="613" r:id="rId13"/>
    <p:sldId id="610" r:id="rId14"/>
    <p:sldId id="612" r:id="rId15"/>
    <p:sldId id="683" r:id="rId16"/>
    <p:sldId id="651" r:id="rId17"/>
    <p:sldId id="652" r:id="rId18"/>
    <p:sldId id="703" r:id="rId19"/>
    <p:sldId id="653" r:id="rId20"/>
    <p:sldId id="708" r:id="rId21"/>
    <p:sldId id="632" r:id="rId22"/>
    <p:sldId id="706" r:id="rId23"/>
    <p:sldId id="634" r:id="rId24"/>
    <p:sldId id="692" r:id="rId25"/>
    <p:sldId id="62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00B050"/>
    <a:srgbClr val="7030A0"/>
    <a:srgbClr val="93CDDD"/>
    <a:srgbClr val="984807"/>
    <a:srgbClr val="7F7F7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1746" y="120"/>
      </p:cViewPr>
      <p:guideLst>
        <p:guide orient="horz" pos="2160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B01-8BF2-4713-B06A-211A8CE39F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B01-8BF2-4713-B06A-211A8CE39F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2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B01-8BF2-4713-B06A-211A8CE39F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CB01-8BF2-4713-B06A-211A8CE39F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0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46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0.png"/><Relationship Id="rId7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Divide </a:t>
            </a:r>
            <a:r>
              <a:rPr lang="en-GB" i="1">
                <a:solidFill>
                  <a:srgbClr val="0000FF"/>
                </a:solidFill>
              </a:rPr>
              <a:t>&amp; Conquer (I)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reminders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4582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Sum of geometric series with ratio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For a decreasing series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):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Logarithms: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458200" cy="5410200"/>
              </a:xfrm>
              <a:blipFill>
                <a:blip r:embed="rId3"/>
                <a:stretch>
                  <a:fillRect l="-1298" t="-112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The time spent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runtime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runtime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which is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The runtime per level increases geometrically by a factor of 3/2 per level. The sum of any increasing geometric series is, within a constant factor, simply the last term of the series.</a:t>
                </a:r>
              </a:p>
              <a:p>
                <a:r>
                  <a:rPr lang="en-US" sz="2800" dirty="0"/>
                  <a:t>Therefore, the complexity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1.59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127" r="-815" b="-3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popular recursion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228600" y="977334"/>
            <a:ext cx="8077200" cy="4128066"/>
            <a:chOff x="533400" y="1143000"/>
            <a:chExt cx="8077200" cy="4128066"/>
          </a:xfrm>
        </p:grpSpPr>
        <p:sp>
          <p:nvSpPr>
            <p:cNvPr id="8" name="Rectangle 7"/>
            <p:cNvSpPr/>
            <p:nvPr/>
          </p:nvSpPr>
          <p:spPr>
            <a:xfrm>
              <a:off x="2743200" y="1143000"/>
              <a:ext cx="36576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1828800"/>
              <a:ext cx="18288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1600" y="2514600"/>
              <a:ext cx="9144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1828800"/>
              <a:ext cx="18288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0400" y="2514600"/>
              <a:ext cx="9144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00" y="2514600"/>
              <a:ext cx="9144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2514600"/>
              <a:ext cx="914400" cy="304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>
                  <a:solidFill>
                    <a:schemeClr val="tx1"/>
                  </a:solidFill>
                </a:rPr>
                <a:t>n/4</a:t>
              </a:r>
            </a:p>
          </p:txBody>
        </p:sp>
        <p:cxnSp>
          <p:nvCxnSpPr>
            <p:cNvPr id="16" name="Straight Connector 15"/>
            <p:cNvCxnSpPr>
              <a:stCxn id="8" idx="2"/>
              <a:endCxn id="9" idx="0"/>
            </p:cNvCxnSpPr>
            <p:nvPr/>
          </p:nvCxnSpPr>
          <p:spPr>
            <a:xfrm flipH="1">
              <a:off x="2743200" y="1447800"/>
              <a:ext cx="18288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2"/>
              <a:endCxn id="11" idx="0"/>
            </p:cNvCxnSpPr>
            <p:nvPr/>
          </p:nvCxnSpPr>
          <p:spPr>
            <a:xfrm>
              <a:off x="4572000" y="1447800"/>
              <a:ext cx="18288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2"/>
              <a:endCxn id="14" idx="0"/>
            </p:cNvCxnSpPr>
            <p:nvPr/>
          </p:nvCxnSpPr>
          <p:spPr>
            <a:xfrm>
              <a:off x="6400800" y="2133600"/>
              <a:ext cx="9144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2"/>
              <a:endCxn id="13" idx="0"/>
            </p:cNvCxnSpPr>
            <p:nvPr/>
          </p:nvCxnSpPr>
          <p:spPr>
            <a:xfrm flipH="1">
              <a:off x="5486400" y="2133600"/>
              <a:ext cx="9144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10" idx="0"/>
            </p:cNvCxnSpPr>
            <p:nvPr/>
          </p:nvCxnSpPr>
          <p:spPr>
            <a:xfrm flipH="1">
              <a:off x="1828800" y="2133600"/>
              <a:ext cx="9144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2"/>
              <a:endCxn id="12" idx="0"/>
            </p:cNvCxnSpPr>
            <p:nvPr/>
          </p:nvCxnSpPr>
          <p:spPr>
            <a:xfrm>
              <a:off x="2743200" y="2133600"/>
              <a:ext cx="91440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533400" y="3886200"/>
              <a:ext cx="1600200" cy="1371600"/>
              <a:chOff x="533400" y="3886200"/>
              <a:chExt cx="1600200" cy="13716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33400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34" name="Straight Connector 33"/>
                <p:cNvCxnSpPr>
                  <a:stCxn id="32" idx="2"/>
                  <a:endCxn id="33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38" name="Straight Connector 37"/>
                <p:cNvCxnSpPr>
                  <a:stCxn id="32" idx="2"/>
                  <a:endCxn id="37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398105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45" name="Straight Connector 44"/>
                <p:cNvCxnSpPr>
                  <a:stCxn id="43" idx="2"/>
                  <a:endCxn id="44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47" name="Straight Connector 46"/>
                <p:cNvCxnSpPr>
                  <a:stCxn id="43" idx="2"/>
                  <a:endCxn id="46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>
                <a:endCxn id="32" idx="0"/>
              </p:cNvCxnSpPr>
              <p:nvPr/>
            </p:nvCxnSpPr>
            <p:spPr>
              <a:xfrm flipH="1">
                <a:off x="889551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43" idx="0"/>
              </p:cNvCxnSpPr>
              <p:nvPr/>
            </p:nvCxnSpPr>
            <p:spPr>
              <a:xfrm>
                <a:off x="1487556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276061" y="3886200"/>
              <a:ext cx="1600200" cy="1371600"/>
              <a:chOff x="533400" y="3886200"/>
              <a:chExt cx="1600200" cy="13716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33400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92" name="Straight Connector 91"/>
                <p:cNvCxnSpPr>
                  <a:stCxn id="90" idx="2"/>
                  <a:endCxn id="91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94" name="Straight Connector 93"/>
                <p:cNvCxnSpPr>
                  <a:stCxn id="90" idx="2"/>
                  <a:endCxn id="93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1398105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87" name="Straight Connector 86"/>
                <p:cNvCxnSpPr>
                  <a:stCxn id="85" idx="2"/>
                  <a:endCxn id="86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89" name="Straight Connector 88"/>
                <p:cNvCxnSpPr>
                  <a:stCxn id="85" idx="2"/>
                  <a:endCxn id="88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Connector 82"/>
              <p:cNvCxnSpPr>
                <a:endCxn id="90" idx="0"/>
              </p:cNvCxnSpPr>
              <p:nvPr/>
            </p:nvCxnSpPr>
            <p:spPr>
              <a:xfrm flipH="1">
                <a:off x="889551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85" idx="0"/>
              </p:cNvCxnSpPr>
              <p:nvPr/>
            </p:nvCxnSpPr>
            <p:spPr>
              <a:xfrm>
                <a:off x="1487556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7010400" y="3886200"/>
              <a:ext cx="1600200" cy="1371600"/>
              <a:chOff x="533400" y="3886200"/>
              <a:chExt cx="1600200" cy="137160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33400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107" name="Straight Connector 106"/>
                <p:cNvCxnSpPr>
                  <a:stCxn id="105" idx="2"/>
                  <a:endCxn id="106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tangle 107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109" name="Straight Connector 108"/>
                <p:cNvCxnSpPr>
                  <a:stCxn id="105" idx="2"/>
                  <a:endCxn id="108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1398105" y="4267200"/>
                <a:ext cx="735495" cy="990600"/>
                <a:chOff x="1282149" y="4191000"/>
                <a:chExt cx="735495" cy="99060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371600" y="4191000"/>
                  <a:ext cx="5334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282149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102" name="Straight Connector 101"/>
                <p:cNvCxnSpPr>
                  <a:stCxn id="100" idx="2"/>
                  <a:endCxn id="101" idx="0"/>
                </p:cNvCxnSpPr>
                <p:nvPr/>
              </p:nvCxnSpPr>
              <p:spPr>
                <a:xfrm flipH="1">
                  <a:off x="1434549" y="4495800"/>
                  <a:ext cx="203751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ctangle 102"/>
                <p:cNvSpPr/>
                <p:nvPr/>
              </p:nvSpPr>
              <p:spPr>
                <a:xfrm>
                  <a:off x="1712844" y="4876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cxnSp>
              <p:nvCxnSpPr>
                <p:cNvPr id="104" name="Straight Connector 103"/>
                <p:cNvCxnSpPr>
                  <a:stCxn id="100" idx="2"/>
                  <a:endCxn id="103" idx="0"/>
                </p:cNvCxnSpPr>
                <p:nvPr/>
              </p:nvCxnSpPr>
              <p:spPr>
                <a:xfrm>
                  <a:off x="1638300" y="4495800"/>
                  <a:ext cx="226944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/>
              <p:cNvCxnSpPr>
                <a:endCxn id="105" idx="0"/>
              </p:cNvCxnSpPr>
              <p:nvPr/>
            </p:nvCxnSpPr>
            <p:spPr>
              <a:xfrm flipH="1">
                <a:off x="889551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100" idx="0"/>
              </p:cNvCxnSpPr>
              <p:nvPr/>
            </p:nvCxnSpPr>
            <p:spPr>
              <a:xfrm>
                <a:off x="1487556" y="3886200"/>
                <a:ext cx="2667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 rot="5400000">
              <a:off x="4089465" y="3137917"/>
              <a:ext cx="1221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 … 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6070" y="4686291"/>
              <a:ext cx="1221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 … …</a:t>
              </a:r>
            </a:p>
          </p:txBody>
        </p:sp>
      </p:grpSp>
      <p:cxnSp>
        <p:nvCxnSpPr>
          <p:cNvPr id="112" name="Straight Arrow Connector 111"/>
          <p:cNvCxnSpPr/>
          <p:nvPr/>
        </p:nvCxnSpPr>
        <p:spPr>
          <a:xfrm>
            <a:off x="8915400" y="955535"/>
            <a:ext cx="0" cy="406039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620001" y="1587871"/>
                <a:ext cx="14711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levels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1587871"/>
                <a:ext cx="1471172" cy="369332"/>
              </a:xfrm>
              <a:prstGeom prst="rect">
                <a:avLst/>
              </a:prstGeom>
              <a:blipFill>
                <a:blip r:embed="rId2"/>
                <a:stretch>
                  <a:fillRect l="-1245" t="-8197" r="-29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935755" y="1249569"/>
            <a:ext cx="20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Branching factor: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34475" y="5489009"/>
                <a:ext cx="4066498" cy="92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Example: efficient sorting algorithms.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5" y="5489009"/>
                <a:ext cx="4066498" cy="925190"/>
              </a:xfrm>
              <a:prstGeom prst="rect">
                <a:avLst/>
              </a:prstGeom>
              <a:blipFill>
                <a:blip r:embed="rId3"/>
                <a:stretch>
                  <a:fillRect l="-1499" t="-3289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00600" y="5486400"/>
                <a:ext cx="43170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Algorithms may differ on the amount of</a:t>
                </a:r>
                <a:br>
                  <a:rPr lang="en-US" sz="2000" dirty="0"/>
                </a:br>
                <a:r>
                  <a:rPr lang="en-US" sz="2000" dirty="0"/>
                  <a:t>work done at each level: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486400"/>
                <a:ext cx="4317079" cy="707886"/>
              </a:xfrm>
              <a:prstGeom prst="rect">
                <a:avLst/>
              </a:prstGeom>
              <a:blipFill>
                <a:blip r:embed="rId4"/>
                <a:stretch>
                  <a:fillRect l="-1554" t="-4310" r="-56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33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20333720"/>
                  </p:ext>
                </p:extLst>
              </p:nvPr>
            </p:nvGraphicFramePr>
            <p:xfrm>
              <a:off x="467139" y="2057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2933817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75115809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0794812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2534492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Branch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Runtime equation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091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Power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Binary</a:t>
                          </a:r>
                          <a:r>
                            <a:rPr lang="en-US" sz="2000" baseline="0" dirty="0"/>
                            <a:t> search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261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=2∙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26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Polynomial product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=4∙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4301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Polynomial product (Gauss)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=3∙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06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20333720"/>
                  </p:ext>
                </p:extLst>
              </p:nvPr>
            </p:nvGraphicFramePr>
            <p:xfrm>
              <a:off x="467139" y="2057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293381795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751158098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0794812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25344923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Algorithm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Branch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Runtime equation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091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" t="-116923" r="-163938" b="-5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932" t="-116923" r="-510" b="-58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1015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Binary</a:t>
                          </a:r>
                          <a:r>
                            <a:rPr lang="en-US" sz="2000" baseline="0" dirty="0" smtClean="0"/>
                            <a:t> search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932" t="-213636" r="-510" b="-4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2611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Merge sort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932" t="-318462" r="-510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42642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Polynomial product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932" t="-418462" r="-510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430156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Polynomial product (Gauss)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932" t="-518462" r="-510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0648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Master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Typical pattern for </a:t>
                </a:r>
                <a:r>
                  <a:rPr lang="en-GB" dirty="0" err="1"/>
                  <a:t>Divide&amp;Conquer</a:t>
                </a:r>
                <a:r>
                  <a:rPr lang="en-GB" dirty="0"/>
                  <a:t> algorithms:</a:t>
                </a:r>
              </a:p>
              <a:p>
                <a:pPr lvl="1"/>
                <a:r>
                  <a:rPr lang="en-GB" dirty="0"/>
                  <a:t>Split the problem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subproblems</a:t>
                </a:r>
                <a:r>
                  <a:rPr lang="en-GB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Solve each </a:t>
                </a:r>
                <a:r>
                  <a:rPr lang="en-GB" dirty="0" err="1"/>
                  <a:t>subproblem</a:t>
                </a:r>
                <a:r>
                  <a:rPr lang="en-GB" dirty="0"/>
                  <a:t> recursively</a:t>
                </a:r>
              </a:p>
              <a:p>
                <a:pPr lvl="1"/>
                <a:r>
                  <a:rPr lang="en-GB" dirty="0"/>
                  <a:t>Combine the answers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Running time: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Master theorem: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82000" cy="5410200"/>
              </a:xfrm>
              <a:blipFill>
                <a:blip r:embed="rId2"/>
                <a:stretch>
                  <a:fillRect l="-1527" t="-293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2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theorem: recursion tree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495800" y="113456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286000" y="213278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2"/>
            <a:endCxn id="7" idx="7"/>
          </p:cNvCxnSpPr>
          <p:nvPr/>
        </p:nvCxnSpPr>
        <p:spPr>
          <a:xfrm flipH="1">
            <a:off x="2364049" y="1180288"/>
            <a:ext cx="2131751" cy="96589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3"/>
          </p:cNvCxnSpPr>
          <p:nvPr/>
        </p:nvCxnSpPr>
        <p:spPr>
          <a:xfrm flipH="1">
            <a:off x="3850640" y="1212617"/>
            <a:ext cx="658551" cy="92017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59" idx="1"/>
          </p:cNvCxnSpPr>
          <p:nvPr/>
        </p:nvCxnSpPr>
        <p:spPr>
          <a:xfrm>
            <a:off x="4573849" y="1212617"/>
            <a:ext cx="758302" cy="925942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68" idx="1"/>
          </p:cNvCxnSpPr>
          <p:nvPr/>
        </p:nvCxnSpPr>
        <p:spPr>
          <a:xfrm>
            <a:off x="4587240" y="1180288"/>
            <a:ext cx="2268911" cy="95827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1676400" y="2948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84400" y="2948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930400" y="2948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38400" y="29481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7" idx="2"/>
            <a:endCxn id="25" idx="0"/>
          </p:cNvCxnSpPr>
          <p:nvPr/>
        </p:nvCxnSpPr>
        <p:spPr>
          <a:xfrm flipH="1">
            <a:off x="1722120" y="2178508"/>
            <a:ext cx="563880" cy="76962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0"/>
            <a:endCxn id="27" idx="0"/>
          </p:cNvCxnSpPr>
          <p:nvPr/>
        </p:nvCxnSpPr>
        <p:spPr>
          <a:xfrm flipH="1">
            <a:off x="1976120" y="2132788"/>
            <a:ext cx="3556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0"/>
            <a:endCxn id="26" idx="0"/>
          </p:cNvCxnSpPr>
          <p:nvPr/>
        </p:nvCxnSpPr>
        <p:spPr>
          <a:xfrm flipH="1">
            <a:off x="2230120" y="2132788"/>
            <a:ext cx="1016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0"/>
            <a:endCxn id="28" idx="0"/>
          </p:cNvCxnSpPr>
          <p:nvPr/>
        </p:nvCxnSpPr>
        <p:spPr>
          <a:xfrm>
            <a:off x="2331720" y="2132788"/>
            <a:ext cx="1524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spect="1"/>
          </p:cNvSpPr>
          <p:nvPr/>
        </p:nvSpPr>
        <p:spPr>
          <a:xfrm>
            <a:off x="3794760" y="212516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3375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8455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5915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0995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1" idx="0"/>
            <a:endCxn id="42" idx="0"/>
          </p:cNvCxnSpPr>
          <p:nvPr/>
        </p:nvCxnSpPr>
        <p:spPr>
          <a:xfrm flipH="1">
            <a:off x="3383280" y="2125168"/>
            <a:ext cx="4572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0"/>
            <a:endCxn id="44" idx="0"/>
          </p:cNvCxnSpPr>
          <p:nvPr/>
        </p:nvCxnSpPr>
        <p:spPr>
          <a:xfrm flipH="1">
            <a:off x="3637280" y="2125168"/>
            <a:ext cx="2032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4"/>
            <a:endCxn id="43" idx="0"/>
          </p:cNvCxnSpPr>
          <p:nvPr/>
        </p:nvCxnSpPr>
        <p:spPr>
          <a:xfrm>
            <a:off x="3840480" y="2216608"/>
            <a:ext cx="50800" cy="72390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5"/>
            <a:endCxn id="45" idx="0"/>
          </p:cNvCxnSpPr>
          <p:nvPr/>
        </p:nvCxnSpPr>
        <p:spPr>
          <a:xfrm>
            <a:off x="3872809" y="2203217"/>
            <a:ext cx="272471" cy="73729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>
            <a:off x="5318760" y="212516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49377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4457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51917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56997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59" idx="3"/>
            <a:endCxn id="60" idx="0"/>
          </p:cNvCxnSpPr>
          <p:nvPr/>
        </p:nvCxnSpPr>
        <p:spPr>
          <a:xfrm flipH="1">
            <a:off x="4983480" y="2203217"/>
            <a:ext cx="348671" cy="73729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9" idx="0"/>
            <a:endCxn id="62" idx="0"/>
          </p:cNvCxnSpPr>
          <p:nvPr/>
        </p:nvCxnSpPr>
        <p:spPr>
          <a:xfrm flipH="1">
            <a:off x="5237480" y="2125168"/>
            <a:ext cx="1270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9" idx="0"/>
            <a:endCxn id="61" idx="0"/>
          </p:cNvCxnSpPr>
          <p:nvPr/>
        </p:nvCxnSpPr>
        <p:spPr>
          <a:xfrm>
            <a:off x="5364480" y="2125168"/>
            <a:ext cx="1270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9" idx="5"/>
            <a:endCxn id="63" idx="0"/>
          </p:cNvCxnSpPr>
          <p:nvPr/>
        </p:nvCxnSpPr>
        <p:spPr>
          <a:xfrm>
            <a:off x="5396809" y="2203217"/>
            <a:ext cx="348671" cy="73729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spect="1"/>
          </p:cNvSpPr>
          <p:nvPr/>
        </p:nvSpPr>
        <p:spPr>
          <a:xfrm>
            <a:off x="6842760" y="212516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66141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71221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68681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376160" y="294050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8" idx="3"/>
            <a:endCxn id="69" idx="0"/>
          </p:cNvCxnSpPr>
          <p:nvPr/>
        </p:nvCxnSpPr>
        <p:spPr>
          <a:xfrm flipH="1">
            <a:off x="6659880" y="2203217"/>
            <a:ext cx="196271" cy="737291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8" idx="0"/>
            <a:endCxn id="71" idx="0"/>
          </p:cNvCxnSpPr>
          <p:nvPr/>
        </p:nvCxnSpPr>
        <p:spPr>
          <a:xfrm>
            <a:off x="6888480" y="2125168"/>
            <a:ext cx="254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0"/>
            <a:endCxn id="70" idx="0"/>
          </p:cNvCxnSpPr>
          <p:nvPr/>
        </p:nvCxnSpPr>
        <p:spPr>
          <a:xfrm>
            <a:off x="6888480" y="2125168"/>
            <a:ext cx="2794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8" idx="0"/>
            <a:endCxn id="72" idx="0"/>
          </p:cNvCxnSpPr>
          <p:nvPr/>
        </p:nvCxnSpPr>
        <p:spPr>
          <a:xfrm>
            <a:off x="6888480" y="2125168"/>
            <a:ext cx="533400" cy="815340"/>
          </a:xfrm>
          <a:prstGeom prst="line">
            <a:avLst/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127760" y="4647388"/>
            <a:ext cx="853440" cy="906780"/>
            <a:chOff x="4099560" y="3810000"/>
            <a:chExt cx="853440" cy="906780"/>
          </a:xfrm>
        </p:grpSpPr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480560" y="3810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4099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4607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4353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861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99" idx="3"/>
              <a:endCxn id="100" idx="0"/>
            </p:cNvCxnSpPr>
            <p:nvPr/>
          </p:nvCxnSpPr>
          <p:spPr>
            <a:xfrm flipH="1">
              <a:off x="4145280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9" idx="0"/>
              <a:endCxn id="102" idx="0"/>
            </p:cNvCxnSpPr>
            <p:nvPr/>
          </p:nvCxnSpPr>
          <p:spPr>
            <a:xfrm flipH="1">
              <a:off x="4399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9" idx="0"/>
              <a:endCxn id="101" idx="0"/>
            </p:cNvCxnSpPr>
            <p:nvPr/>
          </p:nvCxnSpPr>
          <p:spPr>
            <a:xfrm>
              <a:off x="4526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5"/>
              <a:endCxn id="103" idx="0"/>
            </p:cNvCxnSpPr>
            <p:nvPr/>
          </p:nvCxnSpPr>
          <p:spPr>
            <a:xfrm>
              <a:off x="4558609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575560" y="4649496"/>
            <a:ext cx="853440" cy="906780"/>
            <a:chOff x="4099560" y="3810000"/>
            <a:chExt cx="853440" cy="90678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4480560" y="3810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4099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4607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4353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4861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>
              <a:stCxn id="121" idx="3"/>
              <a:endCxn id="122" idx="0"/>
            </p:cNvCxnSpPr>
            <p:nvPr/>
          </p:nvCxnSpPr>
          <p:spPr>
            <a:xfrm flipH="1">
              <a:off x="4145280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1" idx="0"/>
              <a:endCxn id="124" idx="0"/>
            </p:cNvCxnSpPr>
            <p:nvPr/>
          </p:nvCxnSpPr>
          <p:spPr>
            <a:xfrm flipH="1">
              <a:off x="4399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  <a:endCxn id="123" idx="0"/>
            </p:cNvCxnSpPr>
            <p:nvPr/>
          </p:nvCxnSpPr>
          <p:spPr>
            <a:xfrm>
              <a:off x="4526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5"/>
              <a:endCxn id="125" idx="0"/>
            </p:cNvCxnSpPr>
            <p:nvPr/>
          </p:nvCxnSpPr>
          <p:spPr>
            <a:xfrm>
              <a:off x="4558609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4023360" y="4651604"/>
            <a:ext cx="853440" cy="906780"/>
            <a:chOff x="4099560" y="3810000"/>
            <a:chExt cx="853440" cy="906780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4480560" y="3810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4099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4607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4353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4861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>
              <a:stCxn id="131" idx="3"/>
              <a:endCxn id="132" idx="0"/>
            </p:cNvCxnSpPr>
            <p:nvPr/>
          </p:nvCxnSpPr>
          <p:spPr>
            <a:xfrm flipH="1">
              <a:off x="4145280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31" idx="0"/>
              <a:endCxn id="134" idx="0"/>
            </p:cNvCxnSpPr>
            <p:nvPr/>
          </p:nvCxnSpPr>
          <p:spPr>
            <a:xfrm flipH="1">
              <a:off x="4399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1" idx="0"/>
              <a:endCxn id="133" idx="0"/>
            </p:cNvCxnSpPr>
            <p:nvPr/>
          </p:nvCxnSpPr>
          <p:spPr>
            <a:xfrm>
              <a:off x="4526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1" idx="5"/>
              <a:endCxn id="135" idx="0"/>
            </p:cNvCxnSpPr>
            <p:nvPr/>
          </p:nvCxnSpPr>
          <p:spPr>
            <a:xfrm>
              <a:off x="4558609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5699760" y="4653712"/>
            <a:ext cx="853440" cy="906780"/>
            <a:chOff x="4099560" y="3810000"/>
            <a:chExt cx="853440" cy="906780"/>
          </a:xfrm>
        </p:grpSpPr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4480560" y="3810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4099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4607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4353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4861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>
              <a:stCxn id="141" idx="3"/>
              <a:endCxn id="142" idx="0"/>
            </p:cNvCxnSpPr>
            <p:nvPr/>
          </p:nvCxnSpPr>
          <p:spPr>
            <a:xfrm flipH="1">
              <a:off x="4145280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1" idx="0"/>
              <a:endCxn id="144" idx="0"/>
            </p:cNvCxnSpPr>
            <p:nvPr/>
          </p:nvCxnSpPr>
          <p:spPr>
            <a:xfrm flipH="1">
              <a:off x="4399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1" idx="0"/>
              <a:endCxn id="143" idx="0"/>
            </p:cNvCxnSpPr>
            <p:nvPr/>
          </p:nvCxnSpPr>
          <p:spPr>
            <a:xfrm>
              <a:off x="4526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1" idx="5"/>
              <a:endCxn id="145" idx="0"/>
            </p:cNvCxnSpPr>
            <p:nvPr/>
          </p:nvCxnSpPr>
          <p:spPr>
            <a:xfrm>
              <a:off x="4558609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7147560" y="4655820"/>
            <a:ext cx="853440" cy="906780"/>
            <a:chOff x="4099560" y="3810000"/>
            <a:chExt cx="853440" cy="906780"/>
          </a:xfrm>
        </p:grpSpPr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4480560" y="3810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4099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4607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353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4861560" y="4625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>
              <a:stCxn id="151" idx="3"/>
              <a:endCxn id="152" idx="0"/>
            </p:cNvCxnSpPr>
            <p:nvPr/>
          </p:nvCxnSpPr>
          <p:spPr>
            <a:xfrm flipH="1">
              <a:off x="4145280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51" idx="0"/>
              <a:endCxn id="154" idx="0"/>
            </p:cNvCxnSpPr>
            <p:nvPr/>
          </p:nvCxnSpPr>
          <p:spPr>
            <a:xfrm flipH="1">
              <a:off x="4399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1" idx="0"/>
              <a:endCxn id="153" idx="0"/>
            </p:cNvCxnSpPr>
            <p:nvPr/>
          </p:nvCxnSpPr>
          <p:spPr>
            <a:xfrm>
              <a:off x="4526280" y="3810000"/>
              <a:ext cx="127000" cy="81534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1" idx="5"/>
              <a:endCxn id="155" idx="0"/>
            </p:cNvCxnSpPr>
            <p:nvPr/>
          </p:nvCxnSpPr>
          <p:spPr>
            <a:xfrm>
              <a:off x="4558609" y="3888049"/>
              <a:ext cx="348671" cy="737291"/>
            </a:xfrm>
            <a:prstGeom prst="line">
              <a:avLst/>
            </a:prstGeom>
            <a:ln w="1905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099984" y="4655820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mbria Math" panose="02040503050406030204" pitchFamily="18" charset="0"/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 rot="5400000">
            <a:off x="4265946" y="3541509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Cambria Math" panose="02040503050406030204" pitchFamily="18" charset="0"/>
              </a:rPr>
              <a:t>…….</a:t>
            </a:r>
          </a:p>
        </p:txBody>
      </p:sp>
      <p:sp>
        <p:nvSpPr>
          <p:cNvPr id="162" name="Freeform 161"/>
          <p:cNvSpPr/>
          <p:nvPr/>
        </p:nvSpPr>
        <p:spPr>
          <a:xfrm>
            <a:off x="3336587" y="1308045"/>
            <a:ext cx="2441643" cy="496118"/>
          </a:xfrm>
          <a:custGeom>
            <a:avLst/>
            <a:gdLst>
              <a:gd name="connsiteX0" fmla="*/ 0 w 2441643"/>
              <a:gd name="connsiteY0" fmla="*/ 0 h 496118"/>
              <a:gd name="connsiteX1" fmla="*/ 1245141 w 2441643"/>
              <a:gd name="connsiteY1" fmla="*/ 496110 h 496118"/>
              <a:gd name="connsiteX2" fmla="*/ 2441643 w 2441643"/>
              <a:gd name="connsiteY2" fmla="*/ 9727 h 49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643" h="496118">
                <a:moveTo>
                  <a:pt x="0" y="0"/>
                </a:moveTo>
                <a:cubicBezTo>
                  <a:pt x="419100" y="247244"/>
                  <a:pt x="838201" y="494489"/>
                  <a:pt x="1245141" y="496110"/>
                </a:cubicBezTo>
                <a:cubicBezTo>
                  <a:pt x="1652081" y="497731"/>
                  <a:pt x="2046862" y="253729"/>
                  <a:pt x="2441643" y="97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282114" y="970487"/>
                <a:ext cx="767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4" y="970487"/>
                <a:ext cx="767326" cy="369332"/>
              </a:xfrm>
              <a:prstGeom prst="rect">
                <a:avLst/>
              </a:prstGeom>
              <a:blipFill>
                <a:blip r:embed="rId2"/>
                <a:stretch>
                  <a:fillRect l="-6349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282114" y="1922668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4" y="1922668"/>
                <a:ext cx="1024639" cy="369332"/>
              </a:xfrm>
              <a:prstGeom prst="rect">
                <a:avLst/>
              </a:prstGeom>
              <a:blipFill>
                <a:blip r:embed="rId3"/>
                <a:stretch>
                  <a:fillRect l="-476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282114" y="2809672"/>
                <a:ext cx="113518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4" y="2809672"/>
                <a:ext cx="1135183" cy="375552"/>
              </a:xfrm>
              <a:prstGeom prst="rect">
                <a:avLst/>
              </a:prstGeom>
              <a:blipFill>
                <a:blip r:embed="rId4"/>
                <a:stretch>
                  <a:fillRect l="-4301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282114" y="5317860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4" y="5317860"/>
                <a:ext cx="758541" cy="369332"/>
              </a:xfrm>
              <a:prstGeom prst="rect">
                <a:avLst/>
              </a:prstGeom>
              <a:blipFill>
                <a:blip r:embed="rId5"/>
                <a:stretch>
                  <a:fillRect l="-6400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Arrow Connector 167"/>
          <p:cNvCxnSpPr/>
          <p:nvPr/>
        </p:nvCxnSpPr>
        <p:spPr>
          <a:xfrm>
            <a:off x="8229600" y="1134568"/>
            <a:ext cx="0" cy="4375988"/>
          </a:xfrm>
          <a:prstGeom prst="straightConnector1">
            <a:avLst/>
          </a:prstGeom>
          <a:ln w="19050" cap="flat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8269955" y="3105834"/>
                <a:ext cx="8765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Depth</a:t>
                </a:r>
                <a:b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955" y="3105834"/>
                <a:ext cx="876522" cy="646331"/>
              </a:xfrm>
              <a:prstGeom prst="rect">
                <a:avLst/>
              </a:prstGeom>
              <a:blipFill>
                <a:blip r:embed="rId6"/>
                <a:stretch>
                  <a:fillRect l="-6294" t="-5607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5170098" y="963293"/>
                <a:ext cx="200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Branching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098" y="963293"/>
                <a:ext cx="2004203" cy="369332"/>
              </a:xfrm>
              <a:prstGeom prst="rect">
                <a:avLst/>
              </a:prstGeom>
              <a:blipFill>
                <a:blip r:embed="rId7"/>
                <a:stretch>
                  <a:fillRect l="-2432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/>
          <p:nvPr/>
        </p:nvCxnSpPr>
        <p:spPr>
          <a:xfrm flipH="1">
            <a:off x="1127760" y="5838856"/>
            <a:ext cx="6873240" cy="28544"/>
          </a:xfrm>
          <a:prstGeom prst="straightConnector1">
            <a:avLst/>
          </a:prstGeom>
          <a:ln w="19050" cap="flat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363932" y="5867400"/>
                <a:ext cx="2427268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932" y="5867400"/>
                <a:ext cx="2427268" cy="381643"/>
              </a:xfrm>
              <a:prstGeom prst="rect">
                <a:avLst/>
              </a:prstGeom>
              <a:blipFill>
                <a:blip r:embed="rId8"/>
                <a:stretch>
                  <a:fillRect l="-2261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17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Master theorem: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For simplicity, assume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power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GB" dirty="0"/>
                  <a:t>The base case is reached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levels.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level of the tree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subproblems of size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GB" dirty="0"/>
                  <a:t>The total work done at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goes from 0 (the root)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(the leaves), these numbers form a geometric series with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We need to find the sum of such a series.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142"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334000" y="3733801"/>
            <a:ext cx="381000" cy="4648200"/>
          </a:xfrm>
          <a:prstGeom prst="leftBrace">
            <a:avLst>
              <a:gd name="adj1" fmla="val 29666"/>
              <a:gd name="adj2" fmla="val 50000"/>
            </a:avLst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4791" y="6206291"/>
                <a:ext cx="1379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 terms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91" y="6206291"/>
                <a:ext cx="1379417" cy="369332"/>
              </a:xfrm>
              <a:prstGeom prst="rect">
                <a:avLst/>
              </a:prstGeom>
              <a:blipFill>
                <a:blip r:embed="rId3"/>
                <a:stretch>
                  <a:fillRect l="-1327" t="-8197" r="-39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70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Master theorem: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Case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den>
                    </m:f>
                  </m:oMath>
                </a14:m>
                <a:r>
                  <a:rPr lang="en-US" dirty="0"/>
                  <a:t>. Decreasing series. The sum is dominated by the first term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GB" dirty="0"/>
              </a:p>
              <a:p>
                <a:r>
                  <a:rPr lang="en-GB" dirty="0"/>
                  <a:t>Case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. Increasing series. The sum is dominated by the last term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):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br>
                  <a:rPr lang="en-GB" dirty="0"/>
                </a:br>
                <a:endParaRPr lang="en-US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Case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. We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terms all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4572000"/>
              </a:xfrm>
              <a:blipFill>
                <a:blip r:embed="rId2"/>
                <a:stretch>
                  <a:fillRect l="-1053" t="-14400" r="-1263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theorem: visual proof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05000" y="129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95400"/>
                <a:ext cx="381000" cy="381000"/>
              </a:xfrm>
              <a:prstGeom prst="rect">
                <a:avLst/>
              </a:prstGeom>
              <a:blipFill>
                <a:blip r:embed="rId2"/>
                <a:stretch>
                  <a:fillRect l="-4545" r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/>
          <p:cNvSpPr/>
          <p:nvPr/>
        </p:nvSpPr>
        <p:spPr>
          <a:xfrm rot="16200000">
            <a:off x="1905000" y="2263775"/>
            <a:ext cx="381000" cy="2971800"/>
          </a:xfrm>
          <a:prstGeom prst="leftBrace">
            <a:avLst>
              <a:gd name="adj1" fmla="val 29666"/>
              <a:gd name="adj2" fmla="val 50000"/>
            </a:avLst>
          </a:prstGeom>
          <a:ln w="1905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5989" y="3891654"/>
                <a:ext cx="952633" cy="72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89" y="3891654"/>
                <a:ext cx="952633" cy="724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86400" y="1288085"/>
                <a:ext cx="2971800" cy="381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88085"/>
                <a:ext cx="29718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74485" y="3040685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85" y="3040685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 l="-4478" r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572000" y="1409700"/>
            <a:ext cx="0" cy="1828799"/>
          </a:xfrm>
          <a:prstGeom prst="straightConnector1">
            <a:avLst/>
          </a:prstGeom>
          <a:ln w="57150" cap="flat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95641" y="2137847"/>
                <a:ext cx="13624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 levels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41" y="2137847"/>
                <a:ext cx="1362489" cy="369332"/>
              </a:xfrm>
              <a:prstGeom prst="rect">
                <a:avLst/>
              </a:prstGeom>
              <a:blipFill>
                <a:blip r:embed="rId8"/>
                <a:stretch>
                  <a:fillRect l="-1339" t="-10000" r="-40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11821" y="2416045"/>
                <a:ext cx="996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21" y="2416045"/>
                <a:ext cx="99661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77000" y="1905000"/>
                <a:ext cx="996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905000"/>
                <a:ext cx="99661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46094" y="4312686"/>
                <a:ext cx="1976564" cy="381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094" y="4312686"/>
                <a:ext cx="1976564" cy="381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46094" y="5638800"/>
                <a:ext cx="1976564" cy="381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094" y="5638800"/>
                <a:ext cx="1976564" cy="381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36066" y="4973460"/>
                <a:ext cx="996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66" y="4973460"/>
                <a:ext cx="99661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4415044" y="4451475"/>
            <a:ext cx="1" cy="1500579"/>
          </a:xfrm>
          <a:prstGeom prst="straightConnector1">
            <a:avLst/>
          </a:prstGeom>
          <a:ln w="57150" cap="flat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33800" y="4995347"/>
                <a:ext cx="13624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/>
                  <a:t> levels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95347"/>
                <a:ext cx="1362489" cy="369332"/>
              </a:xfrm>
              <a:prstGeom prst="rect">
                <a:avLst/>
              </a:prstGeom>
              <a:blipFill>
                <a:blip r:embed="rId14"/>
                <a:stretch>
                  <a:fillRect l="-1345" t="-8197" r="-40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Bevel 49"/>
              <p:cNvSpPr/>
              <p:nvPr/>
            </p:nvSpPr>
            <p:spPr>
              <a:xfrm>
                <a:off x="1295400" y="4796335"/>
                <a:ext cx="1562100" cy="750290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Beve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96335"/>
                <a:ext cx="1562100" cy="750290"/>
              </a:xfrm>
              <a:prstGeom prst="bevel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Bevel 50"/>
              <p:cNvSpPr/>
              <p:nvPr/>
            </p:nvSpPr>
            <p:spPr>
              <a:xfrm>
                <a:off x="7890510" y="2668551"/>
                <a:ext cx="933450" cy="750290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Beve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10" y="2668551"/>
                <a:ext cx="933450" cy="750290"/>
              </a:xfrm>
              <a:prstGeom prst="bevel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Bevel 51"/>
              <p:cNvSpPr/>
              <p:nvPr/>
            </p:nvSpPr>
            <p:spPr>
              <a:xfrm>
                <a:off x="7184169" y="4790580"/>
                <a:ext cx="1609726" cy="750290"/>
              </a:xfrm>
              <a:prstGeom prst="bevel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Beve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169" y="4790580"/>
                <a:ext cx="1609726" cy="750290"/>
              </a:xfrm>
              <a:prstGeom prst="bevel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046094" y="4693686"/>
            <a:ext cx="1976564" cy="94511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" y="3040685"/>
            <a:ext cx="2971800" cy="381000"/>
            <a:chOff x="609600" y="3040685"/>
            <a:chExt cx="2971800" cy="38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09600" y="3040685"/>
                  <a:ext cx="3810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040685"/>
                  <a:ext cx="381000" cy="381000"/>
                </a:xfrm>
                <a:prstGeom prst="rect">
                  <a:avLst/>
                </a:prstGeom>
                <a:blipFill>
                  <a:blip r:embed="rId18"/>
                  <a:stretch>
                    <a:fillRect l="-4478" r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90600" y="3040685"/>
                  <a:ext cx="3810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040685"/>
                  <a:ext cx="381000" cy="381000"/>
                </a:xfrm>
                <a:prstGeom prst="rect">
                  <a:avLst/>
                </a:prstGeom>
                <a:blipFill>
                  <a:blip r:embed="rId19"/>
                  <a:stretch>
                    <a:fillRect l="-4545" r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1752600" y="3040685"/>
              <a:ext cx="14478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•••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71600" y="3040685"/>
                  <a:ext cx="3810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040685"/>
                  <a:ext cx="381000" cy="381000"/>
                </a:xfrm>
                <a:prstGeom prst="rect">
                  <a:avLst/>
                </a:prstGeom>
                <a:blipFill>
                  <a:blip r:embed="rId18"/>
                  <a:stretch>
                    <a:fillRect l="-4478" r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200400" y="3040685"/>
                  <a:ext cx="381000" cy="381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040685"/>
                  <a:ext cx="381000" cy="381000"/>
                </a:xfrm>
                <a:prstGeom prst="rect">
                  <a:avLst/>
                </a:prstGeom>
                <a:blipFill>
                  <a:blip r:embed="rId18"/>
                  <a:stretch>
                    <a:fillRect l="-4478" r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rc 14"/>
          <p:cNvSpPr/>
          <p:nvPr/>
        </p:nvSpPr>
        <p:spPr>
          <a:xfrm flipH="1" flipV="1">
            <a:off x="2286000" y="295903"/>
            <a:ext cx="3047670" cy="2758995"/>
          </a:xfrm>
          <a:prstGeom prst="arc">
            <a:avLst>
              <a:gd name="adj1" fmla="val 16763417"/>
              <a:gd name="adj2" fmla="val 0"/>
            </a:avLst>
          </a:prstGeom>
          <a:ln w="28575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-1142670" y="290399"/>
            <a:ext cx="3048000" cy="2758995"/>
          </a:xfrm>
          <a:prstGeom prst="arc">
            <a:avLst>
              <a:gd name="adj1" fmla="val 16763417"/>
              <a:gd name="adj2" fmla="val 0"/>
            </a:avLst>
          </a:prstGeom>
          <a:ln w="28575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153440" y="1664198"/>
            <a:ext cx="3047670" cy="2758995"/>
          </a:xfrm>
          <a:prstGeom prst="arc">
            <a:avLst>
              <a:gd name="adj1" fmla="val 16763417"/>
              <a:gd name="adj2" fmla="val 0"/>
            </a:avLst>
          </a:prstGeom>
          <a:ln w="28575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3727818" y="1664198"/>
            <a:ext cx="3047670" cy="2758995"/>
          </a:xfrm>
          <a:prstGeom prst="arc">
            <a:avLst>
              <a:gd name="adj1" fmla="val 16763417"/>
              <a:gd name="adj2" fmla="val 0"/>
            </a:avLst>
          </a:prstGeom>
          <a:ln w="28575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Master theorem: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82000" cy="2286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Running time: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br>
                  <a:rPr lang="en-GB" dirty="0"/>
                </a:b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82000" cy="2286000"/>
              </a:xfrm>
              <a:blipFill>
                <a:blip r:embed="rId2"/>
                <a:stretch>
                  <a:fillRect l="-1745" t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82458550"/>
                  </p:ext>
                </p:extLst>
              </p:nvPr>
            </p:nvGraphicFramePr>
            <p:xfrm>
              <a:off x="228600" y="3657600"/>
              <a:ext cx="8686799" cy="239109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17333">
                      <a:extLst>
                        <a:ext uri="{9D8B030D-6E8A-4147-A177-3AD203B41FA5}">
                          <a16:colId xmlns:a16="http://schemas.microsoft.com/office/drawing/2014/main" val="2293381795"/>
                        </a:ext>
                      </a:extLst>
                    </a:gridCol>
                    <a:gridCol w="440267">
                      <a:extLst>
                        <a:ext uri="{9D8B030D-6E8A-4147-A177-3AD203B41FA5}">
                          <a16:colId xmlns:a16="http://schemas.microsoft.com/office/drawing/2014/main" val="1751158098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3307948126"/>
                        </a:ext>
                      </a:extLst>
                    </a:gridCol>
                    <a:gridCol w="3119966">
                      <a:extLst>
                        <a:ext uri="{9D8B030D-6E8A-4147-A177-3AD203B41FA5}">
                          <a16:colId xmlns:a16="http://schemas.microsoft.com/office/drawing/2014/main" val="2253449233"/>
                        </a:ext>
                      </a:extLst>
                    </a:gridCol>
                    <a:gridCol w="1528233">
                      <a:extLst>
                        <a:ext uri="{9D8B030D-6E8A-4147-A177-3AD203B41FA5}">
                          <a16:colId xmlns:a16="http://schemas.microsoft.com/office/drawing/2014/main" val="33821962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a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Runtime equation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Complexity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091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Power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000" smtClean="0"/>
                                  <m:t>O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func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1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Binary</a:t>
                          </a:r>
                          <a:r>
                            <a:rPr lang="en-US" sz="2000" baseline="0" dirty="0"/>
                            <a:t> search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000" smtClean="0"/>
                                  <m:t>O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261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=2∙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000" smtClean="0">
                                    <a:latin typeface="+mn-lt"/>
                                  </a:rPr>
                                  <m:t>O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26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Polynomial product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=4∙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4301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Polynomial product (Gauss)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=3∙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smtClean="0"/>
                                  <m:t>O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000" i="0" smtClean="0">
                                    <a:latin typeface="+mn-lt"/>
                                  </a:rPr>
                                  <m:t>O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GB" sz="2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06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82458550"/>
                  </p:ext>
                </p:extLst>
              </p:nvPr>
            </p:nvGraphicFramePr>
            <p:xfrm>
              <a:off x="228600" y="3657600"/>
              <a:ext cx="8686799" cy="2391093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217333">
                      <a:extLst>
                        <a:ext uri="{9D8B030D-6E8A-4147-A177-3AD203B41FA5}">
                          <a16:colId xmlns:a16="http://schemas.microsoft.com/office/drawing/2014/main" val="2293381795"/>
                        </a:ext>
                      </a:extLst>
                    </a:gridCol>
                    <a:gridCol w="440267">
                      <a:extLst>
                        <a:ext uri="{9D8B030D-6E8A-4147-A177-3AD203B41FA5}">
                          <a16:colId xmlns:a16="http://schemas.microsoft.com/office/drawing/2014/main" val="1751158098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3307948126"/>
                        </a:ext>
                      </a:extLst>
                    </a:gridCol>
                    <a:gridCol w="3119966">
                      <a:extLst>
                        <a:ext uri="{9D8B030D-6E8A-4147-A177-3AD203B41FA5}">
                          <a16:colId xmlns:a16="http://schemas.microsoft.com/office/drawing/2014/main" val="2253449233"/>
                        </a:ext>
                      </a:extLst>
                    </a:gridCol>
                    <a:gridCol w="1528233">
                      <a:extLst>
                        <a:ext uri="{9D8B030D-6E8A-4147-A177-3AD203B41FA5}">
                          <a16:colId xmlns:a16="http://schemas.microsoft.com/office/drawing/2014/main" val="338219622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Algorithm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/>
                            <a:t>a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Runtime equation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 smtClean="0"/>
                            <a:t>Complexity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9091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9" t="-118462" r="-170644" b="-5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688" t="-118462" r="-49609" b="-5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8526" t="-118462" r="-1195" b="-58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1015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Binary</a:t>
                          </a:r>
                          <a:r>
                            <a:rPr lang="en-US" sz="2000" baseline="0" dirty="0" smtClean="0"/>
                            <a:t> search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688" t="-218462" r="-49609" b="-4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8526" t="-218462" r="-1195" b="-48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72611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Merge sort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688" t="-313636" r="-49609" b="-37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8526" t="-313636" r="-1195" b="-37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42642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Polynomial product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688" t="-420000" r="-49609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8526" t="-420000" r="-1195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4301566"/>
                      </a:ext>
                    </a:extLst>
                  </a:tr>
                  <a:tr h="409893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Polynomial product (Gauss)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688" t="-504478" r="-49609" b="-171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8526" t="-504478" r="-1195" b="-171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106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00800" y="6048693"/>
                <a:ext cx="2636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for all the examples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048693"/>
                <a:ext cx="2636234" cy="369332"/>
              </a:xfrm>
              <a:prstGeom prst="rect">
                <a:avLst/>
              </a:prstGeom>
              <a:blipFill>
                <a:blip r:embed="rId4"/>
                <a:stretch>
                  <a:fillRect t="-8197" r="-11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42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Divide-and-conquer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Strategy:</a:t>
            </a:r>
          </a:p>
          <a:p>
            <a:pPr lvl="1"/>
            <a:r>
              <a:rPr lang="en-GB" dirty="0"/>
              <a:t>Divide the problem into smaller </a:t>
            </a:r>
            <a:r>
              <a:rPr lang="en-GB" dirty="0" err="1"/>
              <a:t>subproblems</a:t>
            </a:r>
            <a:r>
              <a:rPr lang="en-GB" dirty="0"/>
              <a:t> of the same type of problem</a:t>
            </a:r>
          </a:p>
          <a:p>
            <a:pPr lvl="1"/>
            <a:r>
              <a:rPr lang="en-GB" dirty="0"/>
              <a:t>Solve the </a:t>
            </a:r>
            <a:r>
              <a:rPr lang="en-GB" dirty="0" err="1"/>
              <a:t>subproblems</a:t>
            </a:r>
            <a:r>
              <a:rPr lang="en-GB" dirty="0"/>
              <a:t> recursively</a:t>
            </a:r>
          </a:p>
          <a:p>
            <a:pPr lvl="1"/>
            <a:r>
              <a:rPr lang="en-GB" dirty="0"/>
              <a:t>Combine the answers to solve the original problem</a:t>
            </a:r>
          </a:p>
          <a:p>
            <a:pPr lvl="1"/>
            <a:endParaRPr lang="en-GB" dirty="0"/>
          </a:p>
          <a:p>
            <a:r>
              <a:rPr lang="en-GB" dirty="0"/>
              <a:t>The work is done in three places:</a:t>
            </a:r>
          </a:p>
          <a:p>
            <a:pPr lvl="1"/>
            <a:r>
              <a:rPr lang="en-GB" dirty="0"/>
              <a:t>In partitioning the problem into </a:t>
            </a:r>
            <a:r>
              <a:rPr lang="en-GB" dirty="0" err="1"/>
              <a:t>subproblems</a:t>
            </a:r>
            <a:endParaRPr lang="en-GB" dirty="0"/>
          </a:p>
          <a:p>
            <a:pPr lvl="1"/>
            <a:r>
              <a:rPr lang="en-GB" dirty="0"/>
              <a:t>In solving the basic cases at the tail of the recursion</a:t>
            </a:r>
          </a:p>
          <a:p>
            <a:pPr lvl="1"/>
            <a:r>
              <a:rPr lang="en-GB" dirty="0"/>
              <a:t>In merging the answers of the </a:t>
            </a:r>
            <a:r>
              <a:rPr lang="en-GB" dirty="0" err="1"/>
              <a:t>subproblems</a:t>
            </a:r>
            <a:r>
              <a:rPr lang="en-GB" dirty="0"/>
              <a:t> to obtain the solution of the original problem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6B9E-48E0-4583-BDB0-A39CC453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multiplication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D3EA-82D0-4C83-A747-50781795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question: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Can polynomials be multiplied efficiently when the degree is large?</a:t>
            </a:r>
          </a:p>
          <a:p>
            <a:endParaRPr lang="en-US" dirty="0"/>
          </a:p>
          <a:p>
            <a:r>
              <a:rPr lang="en-US" dirty="0"/>
              <a:t>Answer: yes (FFT: Fast Fourier Transform)</a:t>
            </a:r>
          </a:p>
          <a:p>
            <a:endParaRPr lang="en-US" dirty="0"/>
          </a:p>
          <a:p>
            <a:r>
              <a:rPr lang="en-US" dirty="0"/>
              <a:t>FFT is an essential algorithm for efficient signal analysis. The algorithm will not be explained in this course.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C5F8-96F2-4620-85EC-D7DBFA6D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621F-CC43-40A5-8338-70044BB1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9C06-E138-4E08-9766-805772E8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Polynomials: point-value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19653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Fundamental Theorem (Gauss)</a:t>
                </a:r>
                <a:r>
                  <a:rPr lang="en-US" dirty="0"/>
                  <a:t>: A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polynomial with complex coefficients has 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complex roots.</a:t>
                </a:r>
              </a:p>
              <a:p>
                <a:endParaRPr lang="en-US" dirty="0"/>
              </a:p>
              <a:p>
                <a:r>
                  <a:rPr lang="en-US" b="1" dirty="0"/>
                  <a:t>Corollary</a:t>
                </a:r>
                <a:r>
                  <a:rPr lang="en-US" dirty="0"/>
                  <a:t>: A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uniquely identified by its evaluation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1965325"/>
              </a:xfrm>
              <a:blipFill>
                <a:blip r:embed="rId2"/>
                <a:stretch>
                  <a:fillRect l="-1037" t="-5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Fourier Transform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https://upload.wikimedia.org/wikipedia/commons/thumb/4/41/Interpolation_example_polynomial.svg/600px-Interpolation_example_polynomi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32125"/>
            <a:ext cx="4496594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28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5432"/>
          <a:stretch/>
        </p:blipFill>
        <p:spPr>
          <a:xfrm>
            <a:off x="6019800" y="1148717"/>
            <a:ext cx="2971800" cy="5326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Fourier Transform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1351" y="1447800"/>
                <a:ext cx="3706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51" y="1447800"/>
                <a:ext cx="37068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625757" y="2384891"/>
            <a:ext cx="1727099" cy="3304608"/>
            <a:chOff x="6625757" y="2384891"/>
            <a:chExt cx="1727099" cy="3304608"/>
          </a:xfrm>
        </p:grpSpPr>
        <p:sp>
          <p:nvSpPr>
            <p:cNvPr id="9" name="Oval 8"/>
            <p:cNvSpPr/>
            <p:nvPr/>
          </p:nvSpPr>
          <p:spPr>
            <a:xfrm>
              <a:off x="6625757" y="2384891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55514" y="2384891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74342" y="4484871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200456" y="5537099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5100935"/>
                <a:ext cx="5280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1,−3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2,−5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0935"/>
                <a:ext cx="528048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1351" y="1949674"/>
                <a:ext cx="2965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=(1,−2,−3,1)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51" y="1949674"/>
                <a:ext cx="2965042" cy="461665"/>
              </a:xfrm>
              <a:prstGeom prst="rect">
                <a:avLst/>
              </a:prstGeom>
              <a:blipFill>
                <a:blip r:embed="rId5"/>
                <a:stretch>
                  <a:fillRect r="-20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90600" y="2478511"/>
            <a:ext cx="291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Coefficient representation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705290"/>
            <a:ext cx="296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Point-value</a:t>
            </a:r>
            <a:r>
              <a:rPr lang="en-US" sz="2000" b="0" dirty="0"/>
              <a:t> representation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5607" y="2971800"/>
            <a:ext cx="1388213" cy="1733490"/>
            <a:chOff x="516787" y="2971800"/>
            <a:chExt cx="1388213" cy="1733490"/>
          </a:xfrm>
        </p:grpSpPr>
        <p:sp>
          <p:nvSpPr>
            <p:cNvPr id="20" name="Down Arrow 19"/>
            <p:cNvSpPr/>
            <p:nvPr/>
          </p:nvSpPr>
          <p:spPr>
            <a:xfrm>
              <a:off x="1676400" y="2971800"/>
              <a:ext cx="228600" cy="173349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787" y="3590349"/>
              <a:ext cx="1201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Evaluation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42692" y="2971800"/>
            <a:ext cx="1648308" cy="1733490"/>
            <a:chOff x="2423872" y="2971800"/>
            <a:chExt cx="1648308" cy="1733490"/>
          </a:xfrm>
        </p:grpSpPr>
        <p:sp>
          <p:nvSpPr>
            <p:cNvPr id="23" name="Down Arrow 22"/>
            <p:cNvSpPr/>
            <p:nvPr/>
          </p:nvSpPr>
          <p:spPr>
            <a:xfrm flipV="1">
              <a:off x="2423872" y="2971800"/>
              <a:ext cx="243128" cy="173349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33003" y="3590349"/>
              <a:ext cx="1439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Interpolation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Conversion between both representations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Fourier Transform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1628520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73751578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9932209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0863002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150962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representation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addition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multiplication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evaluation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304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coefficient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532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point-value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7843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46862"/>
                  </p:ext>
                </p:extLst>
              </p:nvPr>
            </p:nvGraphicFramePr>
            <p:xfrm>
              <a:off x="1524000" y="1628520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737515785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9932209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0863002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150962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representation</a:t>
                          </a: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addition</a:t>
                          </a: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multiplication</a:t>
                          </a: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evaluation</a:t>
                          </a:r>
                          <a:endParaRPr lang="en-US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304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coefficient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792" t="-109836" r="-2372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109836" r="-1012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109836" r="-12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532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point-value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792" t="-209836" r="-2372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209836" r="-1012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209836" r="-120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78437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2615" y="3614222"/>
                <a:ext cx="2286000" cy="838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5" y="3614222"/>
                <a:ext cx="22860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5400" y="3613666"/>
                <a:ext cx="3429000" cy="838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13666"/>
                <a:ext cx="3429000" cy="83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98615" y="3766066"/>
            <a:ext cx="20067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98615" y="4299466"/>
            <a:ext cx="20067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33500" y="3429000"/>
            <a:ext cx="116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4234934"/>
            <a:ext cx="14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interpolation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911" y="4426727"/>
            <a:ext cx="209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Coefficient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1869" y="4425170"/>
            <a:ext cx="2133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Point-value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0536" y="4953000"/>
            <a:ext cx="59938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/>
              <a:t>Could we have an </a:t>
            </a:r>
            <a:r>
              <a:rPr lang="en-US" b="1" i="1" dirty="0"/>
              <a:t>efficient</a:t>
            </a:r>
            <a:r>
              <a:rPr lang="en-US" b="0" dirty="0"/>
              <a:t> algorithm to move from coefficient</a:t>
            </a:r>
            <a:br>
              <a:rPr lang="en-US" b="0" dirty="0"/>
            </a:br>
            <a:r>
              <a:rPr lang="en-US" b="0" dirty="0"/>
              <a:t>to point-value representation and vice versa?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28334E-C6E2-49F3-B5E9-5636974F1494}"/>
              </a:ext>
            </a:extLst>
          </p:cNvPr>
          <p:cNvGrpSpPr/>
          <p:nvPr/>
        </p:nvGrpSpPr>
        <p:grpSpPr>
          <a:xfrm>
            <a:off x="2391697" y="5807076"/>
            <a:ext cx="4385303" cy="755402"/>
            <a:chOff x="2391697" y="5807076"/>
            <a:chExt cx="4385303" cy="755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6DEEF7-1672-4D6B-ABF3-0F1C9EEE4737}"/>
                    </a:ext>
                  </a:extLst>
                </p:cNvPr>
                <p:cNvSpPr txBox="1"/>
                <p:nvPr/>
              </p:nvSpPr>
              <p:spPr>
                <a:xfrm>
                  <a:off x="2391697" y="6162368"/>
                  <a:ext cx="43853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/>
                    <a:t>Fast Fourier Transform (FFT):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ca-ES" sz="2000" b="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46DEEF7-1672-4D6B-ABF3-0F1C9EEE4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697" y="6162368"/>
                  <a:ext cx="4385303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389" t="-9091" b="-25758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FFD7B3C-4FDF-4980-BD25-4862FB9CA7BE}"/>
                </a:ext>
              </a:extLst>
            </p:cNvPr>
            <p:cNvSpPr/>
            <p:nvPr/>
          </p:nvSpPr>
          <p:spPr>
            <a:xfrm>
              <a:off x="4485968" y="5807076"/>
              <a:ext cx="204751" cy="292833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6016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Fourier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48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Periodic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Fourier coefficients: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nary>
                              <m:nary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0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  <m:t>𝑛𝑡</m:t>
                                        </m:r>
                                      </m:e>
                                    </m:d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func>
                                <m:r>
                                  <a:rPr lang="en-US" sz="30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Fourier series is fundamental for signal analysis (to move from time domain to frequency domain, and vice versa)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4800600"/>
              </a:xfrm>
              <a:blipFill>
                <a:blip r:embed="rId2"/>
                <a:stretch>
                  <a:fillRect l="-974" t="-228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Fourier Transform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4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Fourier Transform?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5" t="938" r="10001" b="6784"/>
          <a:stretch/>
        </p:blipFill>
        <p:spPr>
          <a:xfrm>
            <a:off x="1236310" y="838200"/>
            <a:ext cx="6659236" cy="4495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Fast Fourier Transform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Conventional product of polynomials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2438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Example:</a:t>
            </a:r>
            <a:endParaRPr lang="en-GB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600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2113483"/>
            <a:ext cx="3147060" cy="401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2799283"/>
            <a:ext cx="2982773" cy="4011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6349"/>
            <a:ext cx="8114081" cy="403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" y="4702149"/>
            <a:ext cx="6065825" cy="4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7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Conventional product of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534400" cy="3962400"/>
              </a:xfrm>
            </p:spPr>
            <p:txBody>
              <a:bodyPr>
                <a:noAutofit/>
              </a:bodyPr>
              <a:lstStyle/>
              <a:p>
                <a:pPr marL="0">
                  <a:buNone/>
                </a:pP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Polynomial =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list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[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float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pPr marL="0">
                  <a:buNone/>
                </a:pPr>
                <a:endParaRPr lang="en-GB" sz="2000" b="1" dirty="0">
                  <a:latin typeface="Consolas" pitchFamily="49" charset="0"/>
                  <a:cs typeface="Consolas" pitchFamily="49" charset="0"/>
                </a:endParaRPr>
              </a:p>
              <a:p>
                <a:pPr marL="0">
                  <a:buNone/>
                </a:pP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def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GB" sz="2000" b="1" dirty="0" err="1">
                    <a:latin typeface="Consolas" pitchFamily="49" charset="0"/>
                    <a:cs typeface="Consolas" pitchFamily="49" charset="0"/>
                  </a:rPr>
                  <a:t>mul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(p: Polynomial, q: Polynomial) -&gt; Polynomial: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"""Returns p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×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q (product of polynomials)"""</a:t>
                </a:r>
                <a:b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b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# degree(p) = </a:t>
                </a:r>
                <a:r>
                  <a:rPr lang="en-GB" sz="2000" b="1" dirty="0" err="1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len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(p)-1, degree(q) = </a:t>
                </a:r>
                <a:r>
                  <a:rPr lang="en-GB" sz="2000" b="1" dirty="0" err="1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len</a:t>
                </a: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(q)-1</a:t>
                </a:r>
                <a:b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solidFill>
                      <a:srgbClr val="C00000"/>
                    </a:solidFill>
                    <a:latin typeface="Consolas" pitchFamily="49" charset="0"/>
                    <a:cs typeface="Consolas" pitchFamily="49" charset="0"/>
                  </a:rPr>
                  <a:t>    # degree(r) = degree(p)+degree(q)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r: Polynomial = [0]*(</a:t>
                </a:r>
                <a:r>
                  <a:rPr lang="en-GB" sz="2000" b="1" dirty="0" err="1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len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(p) + </a:t>
                </a:r>
                <a:r>
                  <a:rPr lang="en-GB" sz="2000" b="1" dirty="0" err="1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len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(q) - 1)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for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GB" sz="2000" b="1" dirty="0" err="1"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, pi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in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enumerate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(p):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   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for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j, </a:t>
                </a:r>
                <a:r>
                  <a:rPr lang="en-GB" sz="2000" b="1" dirty="0" err="1">
                    <a:latin typeface="Consolas" pitchFamily="49" charset="0"/>
                    <a:cs typeface="Consolas" pitchFamily="49" charset="0"/>
                  </a:rPr>
                  <a:t>qj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in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enumerate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(q):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        r[</a:t>
                </a:r>
                <a:r>
                  <a:rPr lang="en-GB" sz="2000" b="1" dirty="0" err="1">
                    <a:latin typeface="Consolas" pitchFamily="49" charset="0"/>
                    <a:cs typeface="Consolas" pitchFamily="49" charset="0"/>
                  </a:rPr>
                  <a:t>i+j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] += pi*</a:t>
                </a:r>
                <a:r>
                  <a:rPr lang="en-GB" sz="2000" b="1" dirty="0" err="1">
                    <a:latin typeface="Consolas" pitchFamily="49" charset="0"/>
                    <a:cs typeface="Consolas" pitchFamily="49" charset="0"/>
                  </a:rPr>
                  <a:t>qj</a:t>
                </a:r>
                <a:br>
                  <a:rPr lang="en-GB" sz="2000" b="1" dirty="0">
                    <a:latin typeface="Consolas" pitchFamily="49" charset="0"/>
                    <a:cs typeface="Consolas" pitchFamily="49" charset="0"/>
                  </a:rPr>
                </a:b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GB" sz="2000" b="1" dirty="0">
                    <a:solidFill>
                      <a:srgbClr val="0000FF"/>
                    </a:solidFill>
                    <a:latin typeface="Consolas" pitchFamily="49" charset="0"/>
                    <a:cs typeface="Consolas" pitchFamily="49" charset="0"/>
                  </a:rPr>
                  <a:t>return</a:t>
                </a:r>
                <a:r>
                  <a:rPr lang="en-GB" sz="2000" b="1" dirty="0">
                    <a:latin typeface="Consolas" pitchFamily="49" charset="0"/>
                    <a:cs typeface="Consolas" pitchFamily="49" charset="0"/>
                  </a:rPr>
                  <a:t> r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3962400"/>
              </a:xfrm>
              <a:blipFill>
                <a:blip r:embed="rId3"/>
                <a:stretch>
                  <a:fillRect l="-714" t="-923" b="-30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5200471"/>
                <a:ext cx="7167411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Complexity analysis: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Multiplication of polynomials of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Addition of polynomials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00471"/>
                <a:ext cx="7167411" cy="1200329"/>
              </a:xfrm>
              <a:prstGeom prst="rect">
                <a:avLst/>
              </a:prstGeom>
              <a:blipFill>
                <a:blip r:embed="rId4"/>
                <a:stretch>
                  <a:fillRect l="-1274" t="-3518" b="-10050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of polynomials: </a:t>
            </a:r>
            <a:r>
              <a:rPr lang="en-US" dirty="0" err="1"/>
              <a:t>Divide&amp;Conquer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10600" cy="137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Assume that we have two polynomials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coefficients (degree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10600" cy="1371600"/>
              </a:xfrm>
              <a:blipFill>
                <a:blip r:embed="rId4"/>
                <a:stretch>
                  <a:fillRect l="-1415" t="-4444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268614"/>
                  </p:ext>
                </p:extLst>
              </p:nvPr>
            </p:nvGraphicFramePr>
            <p:xfrm>
              <a:off x="2362200" y="2496899"/>
              <a:ext cx="48768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2682710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46770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572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268614"/>
                  </p:ext>
                </p:extLst>
              </p:nvPr>
            </p:nvGraphicFramePr>
            <p:xfrm>
              <a:off x="2362200" y="2496899"/>
              <a:ext cx="48768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2682710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467703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49" t="-1042" r="-100249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00" t="-1042" r="-500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5729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789439"/>
                  </p:ext>
                </p:extLst>
              </p:nvPr>
            </p:nvGraphicFramePr>
            <p:xfrm>
              <a:off x="2362200" y="3197939"/>
              <a:ext cx="48768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2682710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46770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572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789439"/>
                  </p:ext>
                </p:extLst>
              </p:nvPr>
            </p:nvGraphicFramePr>
            <p:xfrm>
              <a:off x="2362200" y="3197939"/>
              <a:ext cx="48768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3268271084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6467703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49" t="-1042" r="-100249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00" t="-1042" r="-500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5729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7800" y="2477992"/>
                <a:ext cx="668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477992"/>
                <a:ext cx="6687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182699"/>
                <a:ext cx="688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82699"/>
                <a:ext cx="68800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3" y="4343400"/>
            <a:ext cx="7724837" cy="1363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85806" y="207556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06" y="2075567"/>
                <a:ext cx="42351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52545" y="2057400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45" y="2057400"/>
                <a:ext cx="755784" cy="461665"/>
              </a:xfrm>
              <a:prstGeom prst="rect">
                <a:avLst/>
              </a:prstGeom>
              <a:blipFill>
                <a:blip r:embed="rId11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2733" y="2078209"/>
                <a:ext cx="97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33" y="2078209"/>
                <a:ext cx="97116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8" y="6037775"/>
            <a:ext cx="4609829" cy="3766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63442" y="6004560"/>
            <a:ext cx="20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 Shown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99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Product of 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The product of two complex numbers requires four multiplications: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Carl Friedrich Gauss (1777-1855) noticed that it can be done with just three: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br>
                  <a:rPr lang="en-US" b="0" dirty="0"/>
                </a:b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 similar observation applies for polynomial multiplication.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of polynomials with Gauss’s trick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98333"/>
            <a:ext cx="7560534" cy="9450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3" y="1143000"/>
            <a:ext cx="4682667" cy="1399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8" y="5181599"/>
            <a:ext cx="3677867" cy="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Polynomial multiplication: recursive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14336"/>
              </p:ext>
            </p:extLst>
          </p:nvPr>
        </p:nvGraphicFramePr>
        <p:xfrm>
          <a:off x="3479322" y="883920"/>
          <a:ext cx="219456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2759377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5152218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45434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2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57901"/>
              </p:ext>
            </p:extLst>
          </p:nvPr>
        </p:nvGraphicFramePr>
        <p:xfrm>
          <a:off x="1187286" y="1828800"/>
          <a:ext cx="109728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2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4552"/>
              </p:ext>
            </p:extLst>
          </p:nvPr>
        </p:nvGraphicFramePr>
        <p:xfrm>
          <a:off x="6856566" y="1828800"/>
          <a:ext cx="109728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2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27187"/>
              </p:ext>
            </p:extLst>
          </p:nvPr>
        </p:nvGraphicFramePr>
        <p:xfrm>
          <a:off x="4021926" y="1828800"/>
          <a:ext cx="109728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2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3377"/>
              </p:ext>
            </p:extLst>
          </p:nvPr>
        </p:nvGraphicFramePr>
        <p:xfrm>
          <a:off x="455766" y="2623870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39610"/>
              </p:ext>
            </p:extLst>
          </p:nvPr>
        </p:nvGraphicFramePr>
        <p:xfrm>
          <a:off x="3290406" y="2623870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1429"/>
              </p:ext>
            </p:extLst>
          </p:nvPr>
        </p:nvGraphicFramePr>
        <p:xfrm>
          <a:off x="6125046" y="2623870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92784"/>
              </p:ext>
            </p:extLst>
          </p:nvPr>
        </p:nvGraphicFramePr>
        <p:xfrm>
          <a:off x="3290406" y="3106948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05766"/>
              </p:ext>
            </p:extLst>
          </p:nvPr>
        </p:nvGraphicFramePr>
        <p:xfrm>
          <a:off x="3290406" y="3505200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12137"/>
              </p:ext>
            </p:extLst>
          </p:nvPr>
        </p:nvGraphicFramePr>
        <p:xfrm>
          <a:off x="3290406" y="3990648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02647"/>
              </p:ext>
            </p:extLst>
          </p:nvPr>
        </p:nvGraphicFramePr>
        <p:xfrm>
          <a:off x="6129070" y="4632960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39715"/>
              </p:ext>
            </p:extLst>
          </p:nvPr>
        </p:nvGraphicFramePr>
        <p:xfrm>
          <a:off x="5036392" y="5028043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69678"/>
              </p:ext>
            </p:extLst>
          </p:nvPr>
        </p:nvGraphicFramePr>
        <p:xfrm>
          <a:off x="3935666" y="5426874"/>
          <a:ext cx="1828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8758"/>
              </p:ext>
            </p:extLst>
          </p:nvPr>
        </p:nvGraphicFramePr>
        <p:xfrm>
          <a:off x="3936522" y="6004560"/>
          <a:ext cx="402336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70607926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4767798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820774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3482580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9814979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6784967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83319797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9649653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61702845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26195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005493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-11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6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97200" y="872085"/>
                <a:ext cx="407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872085"/>
                <a:ext cx="40735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62213" y="1254698"/>
                <a:ext cx="4230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13" y="1254698"/>
                <a:ext cx="423001" cy="400110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798052" y="3152448"/>
            <a:ext cx="1472198" cy="1145977"/>
            <a:chOff x="1798052" y="3152448"/>
            <a:chExt cx="1472198" cy="11459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798052" y="3990648"/>
                  <a:ext cx="14721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052" y="3990648"/>
                  <a:ext cx="147219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734" r="-1245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Minus 29"/>
            <p:cNvSpPr/>
            <p:nvPr/>
          </p:nvSpPr>
          <p:spPr>
            <a:xfrm>
              <a:off x="2878977" y="3152448"/>
              <a:ext cx="304800" cy="352752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2878348" y="3533448"/>
              <a:ext cx="304800" cy="352752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4372" y="1828800"/>
            <a:ext cx="6439660" cy="742005"/>
            <a:chOff x="444372" y="1828800"/>
            <a:chExt cx="6439660" cy="742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8468" y="1828800"/>
                  <a:ext cx="3070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468" y="1828800"/>
                  <a:ext cx="30707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0000" r="-6000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64613" y="2188634"/>
                  <a:ext cx="34092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13" y="2188634"/>
                  <a:ext cx="34092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3214" r="-7143"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555481" y="1863304"/>
                  <a:ext cx="3285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481" y="1863304"/>
                  <a:ext cx="32855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6667" r="-5556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521625" y="2223138"/>
                  <a:ext cx="36240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625" y="2223138"/>
                  <a:ext cx="362407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2034" r="-5085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115711" y="1860829"/>
                  <a:ext cx="88428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711" y="1860829"/>
                  <a:ext cx="88428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6207" r="-2069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048000" y="2206823"/>
                  <a:ext cx="9519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206823"/>
                  <a:ext cx="951992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8333" r="-1282"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Multiply 31"/>
            <p:cNvSpPr/>
            <p:nvPr/>
          </p:nvSpPr>
          <p:spPr>
            <a:xfrm>
              <a:off x="6195801" y="2254098"/>
              <a:ext cx="316707" cy="31670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2747295" y="2242733"/>
              <a:ext cx="316707" cy="31670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444372" y="2206823"/>
              <a:ext cx="316707" cy="316707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13" idx="2"/>
            <a:endCxn id="17" idx="0"/>
          </p:cNvCxnSpPr>
          <p:nvPr/>
        </p:nvCxnSpPr>
        <p:spPr>
          <a:xfrm>
            <a:off x="7039446" y="3020110"/>
            <a:ext cx="4024" cy="1612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45476" y="4447766"/>
            <a:ext cx="485276" cy="510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2"/>
            <a:endCxn id="19" idx="1"/>
          </p:cNvCxnSpPr>
          <p:nvPr/>
        </p:nvCxnSpPr>
        <p:spPr>
          <a:xfrm rot="16200000" flipH="1">
            <a:off x="1350474" y="3039802"/>
            <a:ext cx="2604884" cy="2565500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>
          <a:xfrm>
            <a:off x="3959304" y="5057448"/>
            <a:ext cx="304800" cy="304800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 of recursive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763078" y="1061902"/>
            <a:ext cx="3657600" cy="309698"/>
            <a:chOff x="2743200" y="1061902"/>
            <a:chExt cx="3657600" cy="309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743200" y="1066800"/>
                  <a:ext cx="3657600" cy="3048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DE6D52D1-153C-49D7-B33A-14CEDBDCCBF5}" type="mathplaceholder">
                          <a:rPr lang="en-US" i="1" smtClean="0">
                            <a:latin typeface="Cambria Math" panose="02040503050406030204" pitchFamily="18" charset="0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066800"/>
                  <a:ext cx="3657600" cy="304800"/>
                </a:xfrm>
                <a:prstGeom prst="rect">
                  <a:avLst/>
                </a:prstGeom>
                <a:blipFill>
                  <a:blip r:embed="rId2"/>
                  <a:stretch>
                    <a:fillRect b="-2075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67966" y="1061902"/>
                  <a:ext cx="2244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966" y="1061902"/>
                  <a:ext cx="22442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5678" y="1965307"/>
            <a:ext cx="1828800" cy="317716"/>
            <a:chOff x="2743200" y="1663484"/>
            <a:chExt cx="1828800" cy="317716"/>
          </a:xfrm>
        </p:grpSpPr>
        <p:sp>
          <p:nvSpPr>
            <p:cNvPr id="9" name="Rectangle 8"/>
            <p:cNvSpPr/>
            <p:nvPr/>
          </p:nvSpPr>
          <p:spPr>
            <a:xfrm>
              <a:off x="2743200" y="1676400"/>
              <a:ext cx="1828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7229" r="-1204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687417" y="1968284"/>
            <a:ext cx="1828800" cy="317716"/>
            <a:chOff x="2743200" y="1663484"/>
            <a:chExt cx="1828800" cy="317716"/>
          </a:xfrm>
        </p:grpSpPr>
        <p:sp>
          <p:nvSpPr>
            <p:cNvPr id="13" name="Rectangle 12"/>
            <p:cNvSpPr/>
            <p:nvPr/>
          </p:nvSpPr>
          <p:spPr>
            <a:xfrm>
              <a:off x="2743200" y="1676400"/>
              <a:ext cx="1828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655905" y="1968284"/>
            <a:ext cx="1828800" cy="317716"/>
            <a:chOff x="2743200" y="1663484"/>
            <a:chExt cx="1828800" cy="317716"/>
          </a:xfrm>
        </p:grpSpPr>
        <p:sp>
          <p:nvSpPr>
            <p:cNvPr id="16" name="Rectangle 15"/>
            <p:cNvSpPr/>
            <p:nvPr/>
          </p:nvSpPr>
          <p:spPr>
            <a:xfrm>
              <a:off x="2743200" y="1676400"/>
              <a:ext cx="18288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928" y="1663484"/>
                  <a:ext cx="50334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52400" y="3041542"/>
            <a:ext cx="914400" cy="317716"/>
            <a:chOff x="3657600" y="3035084"/>
            <a:chExt cx="914400" cy="317716"/>
          </a:xfrm>
        </p:grpSpPr>
        <p:sp>
          <p:nvSpPr>
            <p:cNvPr id="19" name="Rectangle 18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143000" y="3041542"/>
            <a:ext cx="914400" cy="317716"/>
            <a:chOff x="3657600" y="3035084"/>
            <a:chExt cx="914400" cy="317716"/>
          </a:xfrm>
        </p:grpSpPr>
        <p:sp>
          <p:nvSpPr>
            <p:cNvPr id="23" name="Rectangle 22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7229" r="-10843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2133600" y="3041542"/>
            <a:ext cx="914400" cy="317716"/>
            <a:chOff x="3657600" y="3035084"/>
            <a:chExt cx="914400" cy="317716"/>
          </a:xfrm>
        </p:grpSpPr>
        <p:sp>
          <p:nvSpPr>
            <p:cNvPr id="26" name="Rectangle 25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3124200" y="3041542"/>
            <a:ext cx="914400" cy="317716"/>
            <a:chOff x="3657600" y="3035084"/>
            <a:chExt cx="914400" cy="317716"/>
          </a:xfrm>
        </p:grpSpPr>
        <p:sp>
          <p:nvSpPr>
            <p:cNvPr id="29" name="Rectangle 28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7229" r="-10843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14800" y="3041542"/>
            <a:ext cx="914400" cy="317716"/>
            <a:chOff x="3657600" y="3035084"/>
            <a:chExt cx="914400" cy="317716"/>
          </a:xfrm>
        </p:grpSpPr>
        <p:sp>
          <p:nvSpPr>
            <p:cNvPr id="32" name="Rectangle 31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5105400" y="3041542"/>
            <a:ext cx="914400" cy="317716"/>
            <a:chOff x="3657600" y="3035084"/>
            <a:chExt cx="914400" cy="317716"/>
          </a:xfrm>
        </p:grpSpPr>
        <p:sp>
          <p:nvSpPr>
            <p:cNvPr id="35" name="Rectangle 34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7229" r="-10843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096000" y="3041542"/>
            <a:ext cx="914400" cy="317716"/>
            <a:chOff x="3657600" y="3035084"/>
            <a:chExt cx="914400" cy="317716"/>
          </a:xfrm>
        </p:grpSpPr>
        <p:sp>
          <p:nvSpPr>
            <p:cNvPr id="38" name="Rectangle 37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086600" y="3041542"/>
            <a:ext cx="914400" cy="317716"/>
            <a:chOff x="3657600" y="3035084"/>
            <a:chExt cx="914400" cy="317716"/>
          </a:xfrm>
        </p:grpSpPr>
        <p:sp>
          <p:nvSpPr>
            <p:cNvPr id="41" name="Rectangle 40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7229" r="-10843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8077200" y="3041542"/>
            <a:ext cx="914400" cy="317716"/>
            <a:chOff x="3657600" y="3035084"/>
            <a:chExt cx="914400" cy="317716"/>
          </a:xfrm>
        </p:grpSpPr>
        <p:sp>
          <p:nvSpPr>
            <p:cNvPr id="44" name="Rectangle 43"/>
            <p:cNvSpPr/>
            <p:nvPr/>
          </p:nvSpPr>
          <p:spPr>
            <a:xfrm>
              <a:off x="3657600" y="3048000"/>
              <a:ext cx="914400" cy="304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3035084"/>
                  <a:ext cx="50334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7317" r="-12195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Straight Connector 46"/>
          <p:cNvCxnSpPr>
            <a:stCxn id="8" idx="2"/>
            <a:endCxn id="10" idx="0"/>
          </p:cNvCxnSpPr>
          <p:nvPr/>
        </p:nvCxnSpPr>
        <p:spPr>
          <a:xfrm flipH="1">
            <a:off x="1620078" y="1369679"/>
            <a:ext cx="2979976" cy="595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2"/>
            <a:endCxn id="14" idx="0"/>
          </p:cNvCxnSpPr>
          <p:nvPr/>
        </p:nvCxnSpPr>
        <p:spPr>
          <a:xfrm>
            <a:off x="4600054" y="1369679"/>
            <a:ext cx="1763" cy="598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2"/>
            <a:endCxn id="17" idx="0"/>
          </p:cNvCxnSpPr>
          <p:nvPr/>
        </p:nvCxnSpPr>
        <p:spPr>
          <a:xfrm>
            <a:off x="4600054" y="1369679"/>
            <a:ext cx="2970251" cy="598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2"/>
            <a:endCxn id="20" idx="0"/>
          </p:cNvCxnSpPr>
          <p:nvPr/>
        </p:nvCxnSpPr>
        <p:spPr>
          <a:xfrm flipH="1">
            <a:off x="632672" y="2273084"/>
            <a:ext cx="987406" cy="768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2"/>
            <a:endCxn id="24" idx="0"/>
          </p:cNvCxnSpPr>
          <p:nvPr/>
        </p:nvCxnSpPr>
        <p:spPr>
          <a:xfrm>
            <a:off x="1620078" y="2273084"/>
            <a:ext cx="3194" cy="768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0" idx="2"/>
            <a:endCxn id="27" idx="0"/>
          </p:cNvCxnSpPr>
          <p:nvPr/>
        </p:nvCxnSpPr>
        <p:spPr>
          <a:xfrm>
            <a:off x="1620078" y="2273084"/>
            <a:ext cx="993794" cy="768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" idx="2"/>
            <a:endCxn id="30" idx="0"/>
          </p:cNvCxnSpPr>
          <p:nvPr/>
        </p:nvCxnSpPr>
        <p:spPr>
          <a:xfrm flipH="1">
            <a:off x="3604472" y="2276061"/>
            <a:ext cx="997345" cy="765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4" idx="2"/>
            <a:endCxn id="33" idx="0"/>
          </p:cNvCxnSpPr>
          <p:nvPr/>
        </p:nvCxnSpPr>
        <p:spPr>
          <a:xfrm flipH="1">
            <a:off x="4595072" y="2276061"/>
            <a:ext cx="6745" cy="765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2"/>
            <a:endCxn id="36" idx="0"/>
          </p:cNvCxnSpPr>
          <p:nvPr/>
        </p:nvCxnSpPr>
        <p:spPr>
          <a:xfrm>
            <a:off x="4601817" y="2276061"/>
            <a:ext cx="983855" cy="765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6" idx="2"/>
            <a:endCxn id="39" idx="0"/>
          </p:cNvCxnSpPr>
          <p:nvPr/>
        </p:nvCxnSpPr>
        <p:spPr>
          <a:xfrm flipH="1">
            <a:off x="6576272" y="2286000"/>
            <a:ext cx="994033" cy="755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6" idx="2"/>
            <a:endCxn id="42" idx="0"/>
          </p:cNvCxnSpPr>
          <p:nvPr/>
        </p:nvCxnSpPr>
        <p:spPr>
          <a:xfrm flipH="1">
            <a:off x="7566872" y="2286000"/>
            <a:ext cx="3433" cy="755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7" idx="2"/>
            <a:endCxn id="45" idx="0"/>
          </p:cNvCxnSpPr>
          <p:nvPr/>
        </p:nvCxnSpPr>
        <p:spPr>
          <a:xfrm>
            <a:off x="7570305" y="2276061"/>
            <a:ext cx="987167" cy="765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210378" y="5227649"/>
            <a:ext cx="990600" cy="947510"/>
            <a:chOff x="4800600" y="4310290"/>
            <a:chExt cx="990600" cy="947510"/>
          </a:xfrm>
        </p:grpSpPr>
        <p:sp>
          <p:nvSpPr>
            <p:cNvPr id="92" name="Rectangle 91"/>
            <p:cNvSpPr/>
            <p:nvPr/>
          </p:nvSpPr>
          <p:spPr>
            <a:xfrm>
              <a:off x="5093744" y="4310290"/>
              <a:ext cx="4224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00600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160864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521127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97" name="Straight Connector 96"/>
            <p:cNvCxnSpPr>
              <a:stCxn id="92" idx="2"/>
              <a:endCxn id="93" idx="0"/>
            </p:cNvCxnSpPr>
            <p:nvPr/>
          </p:nvCxnSpPr>
          <p:spPr>
            <a:xfrm flipH="1">
              <a:off x="4935637" y="4614902"/>
              <a:ext cx="369344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2" idx="2"/>
              <a:endCxn id="94" idx="0"/>
            </p:cNvCxnSpPr>
            <p:nvPr/>
          </p:nvCxnSpPr>
          <p:spPr>
            <a:xfrm flipH="1">
              <a:off x="5295901" y="4614902"/>
              <a:ext cx="9080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2"/>
              <a:endCxn id="95" idx="0"/>
            </p:cNvCxnSpPr>
            <p:nvPr/>
          </p:nvCxnSpPr>
          <p:spPr>
            <a:xfrm>
              <a:off x="5304981" y="4614902"/>
              <a:ext cx="351183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371600" y="5224690"/>
            <a:ext cx="990600" cy="947510"/>
            <a:chOff x="4800600" y="4310290"/>
            <a:chExt cx="990600" cy="947510"/>
          </a:xfrm>
        </p:grpSpPr>
        <p:sp>
          <p:nvSpPr>
            <p:cNvPr id="106" name="Rectangle 105"/>
            <p:cNvSpPr/>
            <p:nvPr/>
          </p:nvSpPr>
          <p:spPr>
            <a:xfrm>
              <a:off x="5093744" y="4310290"/>
              <a:ext cx="4224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00600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160864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21127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10" name="Straight Connector 109"/>
            <p:cNvCxnSpPr>
              <a:stCxn id="106" idx="2"/>
              <a:endCxn id="107" idx="0"/>
            </p:cNvCxnSpPr>
            <p:nvPr/>
          </p:nvCxnSpPr>
          <p:spPr>
            <a:xfrm flipH="1">
              <a:off x="4935637" y="4614902"/>
              <a:ext cx="369344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6" idx="2"/>
              <a:endCxn id="108" idx="0"/>
            </p:cNvCxnSpPr>
            <p:nvPr/>
          </p:nvCxnSpPr>
          <p:spPr>
            <a:xfrm flipH="1">
              <a:off x="5295901" y="4614902"/>
              <a:ext cx="9080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6" idx="2"/>
              <a:endCxn id="109" idx="0"/>
            </p:cNvCxnSpPr>
            <p:nvPr/>
          </p:nvCxnSpPr>
          <p:spPr>
            <a:xfrm>
              <a:off x="5304981" y="4614902"/>
              <a:ext cx="351183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2532822" y="5221731"/>
            <a:ext cx="990600" cy="947510"/>
            <a:chOff x="4800600" y="4310290"/>
            <a:chExt cx="990600" cy="947510"/>
          </a:xfrm>
        </p:grpSpPr>
        <p:sp>
          <p:nvSpPr>
            <p:cNvPr id="114" name="Rectangle 113"/>
            <p:cNvSpPr/>
            <p:nvPr/>
          </p:nvSpPr>
          <p:spPr>
            <a:xfrm>
              <a:off x="5093744" y="4310290"/>
              <a:ext cx="4224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00600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60864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21127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18" name="Straight Connector 117"/>
            <p:cNvCxnSpPr>
              <a:stCxn id="114" idx="2"/>
              <a:endCxn id="115" idx="0"/>
            </p:cNvCxnSpPr>
            <p:nvPr/>
          </p:nvCxnSpPr>
          <p:spPr>
            <a:xfrm flipH="1">
              <a:off x="4935637" y="4614902"/>
              <a:ext cx="369344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4" idx="2"/>
              <a:endCxn id="116" idx="0"/>
            </p:cNvCxnSpPr>
            <p:nvPr/>
          </p:nvCxnSpPr>
          <p:spPr>
            <a:xfrm flipH="1">
              <a:off x="5295901" y="4614902"/>
              <a:ext cx="9080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4" idx="2"/>
              <a:endCxn id="117" idx="0"/>
            </p:cNvCxnSpPr>
            <p:nvPr/>
          </p:nvCxnSpPr>
          <p:spPr>
            <a:xfrm>
              <a:off x="5304981" y="4614902"/>
              <a:ext cx="351183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001000" y="5218772"/>
            <a:ext cx="990600" cy="947510"/>
            <a:chOff x="4800600" y="4310290"/>
            <a:chExt cx="990600" cy="947510"/>
          </a:xfrm>
        </p:grpSpPr>
        <p:sp>
          <p:nvSpPr>
            <p:cNvPr id="122" name="Rectangle 121"/>
            <p:cNvSpPr/>
            <p:nvPr/>
          </p:nvSpPr>
          <p:spPr>
            <a:xfrm>
              <a:off x="5093744" y="4310290"/>
              <a:ext cx="4224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800600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160864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21127" y="4953188"/>
              <a:ext cx="270073" cy="3046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26" name="Straight Connector 125"/>
            <p:cNvCxnSpPr>
              <a:stCxn id="122" idx="2"/>
              <a:endCxn id="123" idx="0"/>
            </p:cNvCxnSpPr>
            <p:nvPr/>
          </p:nvCxnSpPr>
          <p:spPr>
            <a:xfrm flipH="1">
              <a:off x="4935637" y="4614902"/>
              <a:ext cx="369344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2" idx="2"/>
              <a:endCxn id="124" idx="0"/>
            </p:cNvCxnSpPr>
            <p:nvPr/>
          </p:nvCxnSpPr>
          <p:spPr>
            <a:xfrm flipH="1">
              <a:off x="5295901" y="4614902"/>
              <a:ext cx="9080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2" idx="2"/>
              <a:endCxn id="125" idx="0"/>
            </p:cNvCxnSpPr>
            <p:nvPr/>
          </p:nvCxnSpPr>
          <p:spPr>
            <a:xfrm>
              <a:off x="5304981" y="4614902"/>
              <a:ext cx="351183" cy="338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Connector 129"/>
          <p:cNvCxnSpPr>
            <a:stCxn id="106" idx="0"/>
          </p:cNvCxnSpPr>
          <p:nvPr/>
        </p:nvCxnSpPr>
        <p:spPr>
          <a:xfrm flipH="1" flipV="1">
            <a:off x="1874943" y="4876800"/>
            <a:ext cx="1038" cy="347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92" idx="0"/>
          </p:cNvCxnSpPr>
          <p:nvPr/>
        </p:nvCxnSpPr>
        <p:spPr>
          <a:xfrm flipV="1">
            <a:off x="714759" y="4909933"/>
            <a:ext cx="336333" cy="317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802895" y="4909933"/>
            <a:ext cx="250563" cy="308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8257821" y="4911935"/>
            <a:ext cx="250563" cy="308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359705" y="551771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 … …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4089465" y="3917720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 … …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6049617" y="1369679"/>
            <a:ext cx="0" cy="444042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5334000" y="4114800"/>
                <a:ext cx="14711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levels</a:t>
                </a: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4800"/>
                <a:ext cx="1471172" cy="369332"/>
              </a:xfrm>
              <a:prstGeom prst="rect">
                <a:avLst/>
              </a:prstGeom>
              <a:blipFill>
                <a:blip r:embed="rId9"/>
                <a:stretch>
                  <a:fillRect l="-1245" t="-8197" r="-29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935755" y="1415235"/>
            <a:ext cx="201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Branching factor: 3</a:t>
            </a:r>
          </a:p>
        </p:txBody>
      </p:sp>
    </p:spTree>
    <p:extLst>
      <p:ext uri="{BB962C8B-B14F-4D97-AF65-F5344CB8AC3E}">
        <p14:creationId xmlns:p14="http://schemas.microsoft.com/office/powerpoint/2010/main" val="1020944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106.25"/>
  <p:tag name="LATEXADDIN" val="\documentclass{article}&#10;\usepackage{amsmath}&#10;\pagestyle{empty}&#10;\begin{document}&#10;&#10;\[&#10;P(x) = 2x^3+x^2-4&#10;\]&#10;&#10;\end{document}"/>
  <p:tag name="IGUANATEXSIZE" val="28"/>
  <p:tag name="IGUANATEXCURSOR" val="1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048.5"/>
  <p:tag name="LATEXADDIN" val="\documentclass{article}&#10;\usepackage{amsmath}&#10;\pagestyle{empty}&#10;\begin{document}&#10;&#10;\[&#10;Q(x) = x^2-2x+3&#10;\]&#10;&#10;\end{document}"/>
  <p:tag name="IGUANATEXSIZE" val="28"/>
  <p:tag name="IGUANATEXCURSOR" val="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852.25"/>
  <p:tag name="LATEXADDIN" val="\documentclass{article}&#10;\usepackage{amsmath}&#10;\pagestyle{empty}&#10;\begin{document}&#10;&#10;\[&#10;(P\cdot Q)(x) = 2x^5+(-4+1)x^4+(6-2)x^3+8x-12&#10;\]&#10;&#10;\end{document}"/>
  <p:tag name="IGUANATEXSIZE" val="28"/>
  <p:tag name="IGUANATEXCURSOR" val="1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132.25"/>
  <p:tag name="LATEXADDIN" val="\documentclass{article}&#10;\usepackage{amsmath}&#10;\pagestyle{empty}&#10;\begin{document}&#10;&#10;\[&#10;(P\cdot Q)(x) = 2x^5-3x^4+4x^3+8x-12&#10;\]&#10;&#10;\end{document}"/>
  <p:tag name="IGUANATEXSIZE" val="28"/>
  <p:tag name="IGUANATEXCURSOR" val="1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1.9348"/>
  <p:tag name="ORIGINALWIDTH" val="2957.63"/>
  <p:tag name="LATEXADDIN" val="\documentclass{article}&#10;\usepackage{amsmath}&#10;\pagestyle{empty}&#10;\begin{document}&#10;&#10;\begin{align*}&#10;P(x) \cdot Q(x) = &amp; P_L(x)\cdot Q_L(x) \cdot x^n + \\&#10;&amp; \left(P_R(x)\cdot Q_L(x) + P_L(x) \cdot Q_R(x)\right) \cdot x^{n/2} + \\&#10;&amp; P_R(x) \cdot Q_R(x)&#10;\end{align*}&#10;&#10;&#10;\end{document}"/>
  <p:tag name="IGUANATEXSIZE" val="24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890.514"/>
  <p:tag name="LATEXADDIN" val="\documentclass{article}&#10;\usepackage{amsmath}&#10;\pagestyle{empty}&#10;\newcommand{\BigO}[1]{\ensuremath{\operatorname{O}\bigl(#1\bigr)}}&#10;&#10;\begin{document}&#10;&#10;\[&#10;T(n) = 4\cdot T(n/2) + \BigO{n} = \BigO{n^2}&#10;\]&#10;&#10;\end{document}"/>
  <p:tag name="IGUANATEXSIZE" val="24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2085"/>
  <p:tag name="ORIGINALWIDTH" val="2657.668"/>
  <p:tag name="LATEXADDIN" val="\documentclass{article}&#10;\usepackage{amsmath}&#10;\pagestyle{empty}&#10;\begin{document}&#10;&#10;\begin{align*}&#10;PQ = &amp; \underbrace{P_L Q_L}_{R_1} x^n + &#10;\underbrace{(P_R Q_L + P_L Q_R)}_{R_3-R_1-R_2} x^{n/2} + \underbrace{P_R Q_R}_{R_2}&#10;\end{align*}&#10;&#10;&#10;\end{document}"/>
  <p:tag name="IGUANATEXSIZE" val="28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1.9385"/>
  <p:tag name="ORIGINALWIDTH" val="1646.044"/>
  <p:tag name="LATEXADDIN" val="\documentclass{article}&#10;\usepackage{amsmath}&#10;\pagestyle{empty}&#10;\begin{document}&#10;&#10;\begin{eqnarray*}&#10;R_1 &amp; = &amp; P_L Q_L\\&#10;R_2 &amp; = &amp; P_R Q_R \\&#10;R_3 &amp; = &amp; (P_L + P_R)(Q_L + Q_R)&#10;\end{eqnarray*}&#10;&#10;\end{document}"/>
  <p:tag name="IGUANATEXSIZE" val="28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292.838"/>
  <p:tag name="LATEXADDIN" val="\documentclass{article}&#10;\usepackage{amsmath}&#10;\pagestyle{empty}&#10;\newcommand{\BigO}[1]{\ensuremath{\operatorname{O}\bigl(#1\bigr)}}&#10;&#10;\begin{document}&#10;&#10;\[&#10;T(n) = 3T(n/2) + \BigO{n}&#10;\]&#10;&#10;\end{document}"/>
  <p:tag name="IGUANATEXSIZE" val="28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 cap="flat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</TotalTime>
  <Words>1846</Words>
  <Application>Microsoft Office PowerPoint</Application>
  <PresentationFormat>On-screen Show (4:3)</PresentationFormat>
  <Paragraphs>453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Consolas</vt:lpstr>
      <vt:lpstr>Courier New</vt:lpstr>
      <vt:lpstr>Wingdings</vt:lpstr>
      <vt:lpstr>Office Theme</vt:lpstr>
      <vt:lpstr>Divide &amp; Conquer (I)</vt:lpstr>
      <vt:lpstr>Divide-and-conquer algorithms</vt:lpstr>
      <vt:lpstr>Conventional product of polynomials</vt:lpstr>
      <vt:lpstr>Conventional product of polynomials</vt:lpstr>
      <vt:lpstr>Product of polynomials: Divide&amp;Conquer</vt:lpstr>
      <vt:lpstr>Product of complex numbers</vt:lpstr>
      <vt:lpstr>Product of polynomials with Gauss’s trick</vt:lpstr>
      <vt:lpstr>Polynomial multiplication: recursive step</vt:lpstr>
      <vt:lpstr>Pattern of recursive calls</vt:lpstr>
      <vt:lpstr>Useful reminders</vt:lpstr>
      <vt:lpstr>Complexity analysis</vt:lpstr>
      <vt:lpstr>A popular recursion tree</vt:lpstr>
      <vt:lpstr>Examples</vt:lpstr>
      <vt:lpstr>Master theorem</vt:lpstr>
      <vt:lpstr>Master theorem: recursion tree</vt:lpstr>
      <vt:lpstr>Master theorem: proof</vt:lpstr>
      <vt:lpstr>Master theorem: proof</vt:lpstr>
      <vt:lpstr>Master theorem: visual proof</vt:lpstr>
      <vt:lpstr>Master theorem: examples</vt:lpstr>
      <vt:lpstr>Product multiplication</vt:lpstr>
      <vt:lpstr>Polynomials: point-value representation</vt:lpstr>
      <vt:lpstr>Polynomial representation</vt:lpstr>
      <vt:lpstr>Conversion between both representations</vt:lpstr>
      <vt:lpstr>Fourier series</vt:lpstr>
      <vt:lpstr>Why Fourier Transform?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1495</cp:revision>
  <dcterms:created xsi:type="dcterms:W3CDTF">2006-08-16T00:00:00Z</dcterms:created>
  <dcterms:modified xsi:type="dcterms:W3CDTF">2024-02-28T06:26:34Z</dcterms:modified>
</cp:coreProperties>
</file>