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607" r:id="rId2"/>
    <p:sldId id="659" r:id="rId3"/>
    <p:sldId id="660" r:id="rId4"/>
    <p:sldId id="654" r:id="rId5"/>
    <p:sldId id="713" r:id="rId6"/>
    <p:sldId id="666" r:id="rId7"/>
    <p:sldId id="626" r:id="rId8"/>
    <p:sldId id="627" r:id="rId9"/>
    <p:sldId id="628" r:id="rId10"/>
    <p:sldId id="630" r:id="rId11"/>
    <p:sldId id="714" r:id="rId12"/>
    <p:sldId id="715" r:id="rId13"/>
    <p:sldId id="716" r:id="rId14"/>
    <p:sldId id="678" r:id="rId15"/>
    <p:sldId id="691" r:id="rId16"/>
    <p:sldId id="693" r:id="rId17"/>
    <p:sldId id="694" r:id="rId18"/>
    <p:sldId id="695" r:id="rId19"/>
    <p:sldId id="696" r:id="rId20"/>
    <p:sldId id="697" r:id="rId21"/>
    <p:sldId id="699" r:id="rId22"/>
    <p:sldId id="698" r:id="rId23"/>
    <p:sldId id="702" r:id="rId24"/>
    <p:sldId id="703" r:id="rId25"/>
    <p:sldId id="710" r:id="rId26"/>
    <p:sldId id="712" r:id="rId27"/>
    <p:sldId id="673" r:id="rId28"/>
    <p:sldId id="711" r:id="rId29"/>
    <p:sldId id="717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26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C6D9F1"/>
    <a:srgbClr val="99FFCC"/>
    <a:srgbClr val="66FF66"/>
    <a:srgbClr val="FFFF00"/>
    <a:srgbClr val="00FF00"/>
    <a:srgbClr val="DBEEF4"/>
    <a:srgbClr val="FF99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6" autoAdjust="0"/>
    <p:restoredTop sz="94676" autoAdjust="0"/>
  </p:normalViewPr>
  <p:slideViewPr>
    <p:cSldViewPr>
      <p:cViewPr varScale="1">
        <p:scale>
          <a:sx n="120" d="100"/>
          <a:sy n="120" d="100"/>
        </p:scale>
        <p:origin x="1566" y="138"/>
      </p:cViewPr>
      <p:guideLst>
        <p:guide orient="horz" pos="3936"/>
        <p:guide pos="26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427" y="0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A9C85-7208-4140-9A1B-482E74B6EC70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72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427" y="9120172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50C07-3E7E-4F0E-9FCA-027EE472E1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EAA3D3F-CA47-4B9D-B6BA-678D85410C0A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ADACB01-8BF2-4713-B06A-211A8CE39F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5C9D8F-313B-4C0E-A642-9DB8A7C73743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62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041775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defTabSz="914400">
              <a:buNone/>
              <a:tabLst>
                <a:tab pos="0" algn="l"/>
              </a:tabLst>
              <a:defRPr sz="2400" b="1" baseline="0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Insert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3276600"/>
            <a:ext cx="8229600" cy="3124200"/>
          </a:xfrm>
        </p:spPr>
        <p:txBody>
          <a:bodyPr>
            <a:normAutofit/>
          </a:bodyPr>
          <a:lstStyle>
            <a:lvl1pPr marL="0" indent="0" defTabSz="914400">
              <a:buNone/>
              <a:tabLst>
                <a:tab pos="0" algn="l"/>
              </a:tabLst>
              <a:defRPr sz="2400" b="1" baseline="0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Insert code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Dept. CS, UPC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566" y="1066800"/>
            <a:ext cx="8382000" cy="2514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i="1" dirty="0">
                <a:solidFill>
                  <a:srgbClr val="0000FF"/>
                </a:solidFill>
              </a:rPr>
              <a:t>Abstract Data Types (II)</a:t>
            </a:r>
            <a:br>
              <a:rPr lang="en-GB" i="1" dirty="0">
                <a:solidFill>
                  <a:srgbClr val="0000FF"/>
                </a:solidFill>
              </a:rPr>
            </a:br>
            <a:r>
              <a:rPr lang="en-GB" sz="3600" i="1" dirty="0">
                <a:solidFill>
                  <a:srgbClr val="0000FF"/>
                </a:solidFill>
              </a:rPr>
              <a:t>(and Object-Oriented Programming)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44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</a:rPr>
              <a:t>Jordi Cortadella and Jordi Petit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</a:rPr>
              <a:t>Department of Computer Science</a:t>
            </a:r>
          </a:p>
        </p:txBody>
      </p:sp>
      <p:pic>
        <p:nvPicPr>
          <p:cNvPr id="1026" name="Picture 2" descr="Logo UPC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3429000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Rectangle: ADT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685800"/>
            <a:ext cx="8534400" cy="5181600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from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point</a:t>
            </a:r>
            <a: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import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Point</a:t>
            </a:r>
            <a:b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</a:br>
            <a:b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</a:br>
            <a:b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Rectangle: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"""Class to operate with rectilinear rectangles"""</a:t>
            </a:r>
            <a:b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b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# Private attributes to represent a rectangle</a:t>
            </a:r>
            <a:b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_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ll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: Point  </a:t>
            </a: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Lower-left corner of the rectangle</a:t>
            </a:r>
            <a:b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_w: </a:t>
            </a:r>
            <a: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width of the rectangle (&gt;= 0)</a:t>
            </a:r>
            <a:b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_h: </a:t>
            </a:r>
            <a: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height of the rectangle (&gt;= 0)</a:t>
            </a:r>
          </a:p>
          <a:p>
            <a:endParaRPr lang="en-US" sz="2000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__(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ll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: Point,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ur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: Point):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"""Constructor using the LL and UR corners"""</a:t>
            </a:r>
            <a:b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assert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ll.x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 &lt;=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ur.x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and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ll.y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 &lt;=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ur.y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</a:t>
            </a:r>
            <a:b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._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ll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Point(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ll.x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(),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ll.y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())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._w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ur.x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 –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ll.x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._h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ur.y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 –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ll.y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10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88BF84-B97F-4790-B51A-72776FE4F6BA}"/>
              </a:ext>
            </a:extLst>
          </p:cNvPr>
          <p:cNvSpPr txBox="1"/>
          <p:nvPr/>
        </p:nvSpPr>
        <p:spPr>
          <a:xfrm>
            <a:off x="194513" y="6096000"/>
            <a:ext cx="876299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Note:</a:t>
            </a:r>
            <a:r>
              <a:rPr lang="en-US" dirty="0"/>
              <a:t> Python does not support function overloading. Classes can only have one constructor.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Rectangle: ADT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685800"/>
                <a:ext cx="8534400" cy="51816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class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 Rectangle:</a:t>
                </a:r>
                <a:br>
                  <a:rPr lang="en-US" sz="2000" dirty="0"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itchFamily="49" charset="0"/>
                      </a:rPr>
                      <m:t>⋮</m:t>
                    </m:r>
                  </m:oMath>
                </a14:m>
                <a:endParaRPr lang="en-US" sz="2000" dirty="0">
                  <a:solidFill>
                    <a:srgbClr val="C00000"/>
                  </a:solidFill>
                  <a:latin typeface="Consolas" pitchFamily="49" charset="0"/>
                  <a:cs typeface="Consolas" pitchFamily="49" charset="0"/>
                </a:endParaRPr>
              </a:p>
              <a:p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def 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width(</a:t>
                </a:r>
                <a:r>
                  <a:rPr lang="en-US" sz="2000" dirty="0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self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) -&gt; </a:t>
                </a: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float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:</a:t>
                </a:r>
                <a:b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        </a:t>
                </a:r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"""Returns the width of the rectangle"""</a:t>
                </a:r>
                <a:b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        return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self</a:t>
                </a:r>
                <a:r>
                  <a:rPr lang="en-US" sz="2000" dirty="0" err="1">
                    <a:latin typeface="Consolas" pitchFamily="49" charset="0"/>
                    <a:cs typeface="Consolas" pitchFamily="49" charset="0"/>
                  </a:rPr>
                  <a:t>._w</a:t>
                </a:r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 </a:t>
                </a:r>
                <a:b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</a:br>
                <a:b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def 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height(</a:t>
                </a:r>
                <a:r>
                  <a:rPr lang="en-US" sz="2000" dirty="0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self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) -&gt; </a:t>
                </a: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float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:</a:t>
                </a:r>
                <a:b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        </a:t>
                </a:r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"""Returns the height of the rectangle"""</a:t>
                </a:r>
                <a:b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        return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self</a:t>
                </a:r>
                <a:r>
                  <a:rPr lang="en-US" sz="2000" dirty="0" err="1">
                    <a:latin typeface="Consolas" pitchFamily="49" charset="0"/>
                    <a:cs typeface="Consolas" pitchFamily="49" charset="0"/>
                  </a:rPr>
                  <a:t>._h</a:t>
                </a:r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b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</a:br>
                <a:b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def</a:t>
                </a:r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2000" dirty="0" err="1">
                    <a:latin typeface="Consolas" pitchFamily="49" charset="0"/>
                    <a:cs typeface="Consolas" pitchFamily="49" charset="0"/>
                  </a:rPr>
                  <a:t>ll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2000" dirty="0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self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) -&gt; Point:</a:t>
                </a:r>
                <a:br>
                  <a:rPr lang="en-US" sz="2000" dirty="0"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        </a:t>
                </a:r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"""Returns the LL corner of the rectangle"""</a:t>
                </a:r>
                <a:b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   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return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 Point(</a:t>
                </a:r>
                <a:r>
                  <a:rPr lang="en-US" sz="2000" dirty="0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self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._</a:t>
                </a:r>
                <a:r>
                  <a:rPr lang="en-US" sz="2000" dirty="0" err="1">
                    <a:latin typeface="Consolas" pitchFamily="49" charset="0"/>
                    <a:cs typeface="Consolas" pitchFamily="49" charset="0"/>
                  </a:rPr>
                  <a:t>ll.x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(), </a:t>
                </a:r>
                <a:r>
                  <a:rPr lang="en-US" sz="2000" dirty="0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self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._</a:t>
                </a:r>
                <a:r>
                  <a:rPr lang="en-US" sz="2000" dirty="0" err="1">
                    <a:latin typeface="Consolas" pitchFamily="49" charset="0"/>
                    <a:cs typeface="Consolas" pitchFamily="49" charset="0"/>
                  </a:rPr>
                  <a:t>ll.y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())</a:t>
                </a:r>
                <a:br>
                  <a:rPr lang="en-US" sz="2000" dirty="0">
                    <a:latin typeface="Consolas" pitchFamily="49" charset="0"/>
                    <a:cs typeface="Consolas" pitchFamily="49" charset="0"/>
                  </a:rPr>
                </a:br>
                <a:br>
                  <a:rPr lang="en-US" sz="2000" dirty="0"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def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2000" dirty="0" err="1">
                    <a:latin typeface="Consolas" pitchFamily="49" charset="0"/>
                    <a:cs typeface="Consolas" pitchFamily="49" charset="0"/>
                  </a:rPr>
                  <a:t>ur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sz="2000" dirty="0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self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) -&gt; Point:</a:t>
                </a:r>
                <a:br>
                  <a:rPr lang="en-US" sz="2000" dirty="0"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        </a:t>
                </a:r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"""Returns the UR corner of the rectangle"""</a:t>
                </a:r>
                <a:b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   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return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2000" dirty="0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self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._</a:t>
                </a:r>
                <a:r>
                  <a:rPr lang="en-US" sz="2000" dirty="0" err="1">
                    <a:latin typeface="Consolas" pitchFamily="49" charset="0"/>
                    <a:cs typeface="Consolas" pitchFamily="49" charset="0"/>
                  </a:rPr>
                  <a:t>ll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 + Point(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self</a:t>
                </a:r>
                <a:r>
                  <a:rPr lang="en-US" sz="2000" dirty="0" err="1">
                    <a:latin typeface="Consolas" pitchFamily="49" charset="0"/>
                    <a:cs typeface="Consolas" pitchFamily="49" charset="0"/>
                  </a:rPr>
                  <a:t>.width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(),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self</a:t>
                </a:r>
                <a:r>
                  <a:rPr lang="en-US" sz="2000" dirty="0" err="1">
                    <a:latin typeface="Consolas" pitchFamily="49" charset="0"/>
                    <a:cs typeface="Consolas" pitchFamily="49" charset="0"/>
                  </a:rPr>
                  <a:t>.height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())</a:t>
                </a: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685800"/>
                <a:ext cx="8534400" cy="5181600"/>
              </a:xfrm>
              <a:blipFill>
                <a:blip r:embed="rId2"/>
                <a:stretch>
                  <a:fillRect l="-714" t="-706" b="-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DFEE4C-AAFE-4645-B3D8-303F65779EC5}"/>
              </a:ext>
            </a:extLst>
          </p:cNvPr>
          <p:cNvSpPr txBox="1"/>
          <p:nvPr/>
        </p:nvSpPr>
        <p:spPr>
          <a:xfrm>
            <a:off x="788768" y="6107668"/>
            <a:ext cx="697761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Discussion:</a:t>
            </a:r>
            <a:r>
              <a:rPr lang="en-US" dirty="0"/>
              <a:t> what if  </a:t>
            </a:r>
            <a:r>
              <a:rPr lang="en-US" b="1" dirty="0" err="1">
                <a:latin typeface="Consolas" panose="020B0609020204030204" pitchFamily="49" charset="0"/>
              </a:rPr>
              <a:t>ll</a:t>
            </a:r>
            <a:r>
              <a:rPr lang="en-US" b="1" dirty="0">
                <a:latin typeface="Consolas" panose="020B0609020204030204" pitchFamily="49" charset="0"/>
              </a:rPr>
              <a:t>() </a:t>
            </a:r>
            <a:r>
              <a:rPr lang="en-US" dirty="0"/>
              <a:t>would return  </a:t>
            </a:r>
            <a:r>
              <a:rPr lang="en-US" b="1" dirty="0">
                <a:latin typeface="Consolas" panose="020B0609020204030204" pitchFamily="49" charset="0"/>
              </a:rPr>
              <a:t>self._</a:t>
            </a:r>
            <a:r>
              <a:rPr lang="en-US" b="1" dirty="0" err="1">
                <a:latin typeface="Consolas" panose="020B0609020204030204" pitchFamily="49" charset="0"/>
              </a:rPr>
              <a:t>ll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dirty="0"/>
              <a:t>(instead of a copy)?</a:t>
            </a:r>
          </a:p>
        </p:txBody>
      </p:sp>
    </p:spTree>
    <p:extLst>
      <p:ext uri="{BB962C8B-B14F-4D97-AF65-F5344CB8AC3E}">
        <p14:creationId xmlns:p14="http://schemas.microsoft.com/office/powerpoint/2010/main" val="1901363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Rectangle: ADT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685800"/>
                <a:ext cx="8686800" cy="5181600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class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 Rectangle:</a:t>
                </a:r>
                <a:br>
                  <a:rPr lang="en-US" sz="2000" dirty="0"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itchFamily="49" charset="0"/>
                      </a:rPr>
                      <m:t>⋮</m:t>
                    </m:r>
                  </m:oMath>
                </a14:m>
                <a:endParaRPr lang="en-US" sz="2000" dirty="0">
                  <a:solidFill>
                    <a:srgbClr val="C00000"/>
                  </a:solidFill>
                  <a:latin typeface="Consolas" pitchFamily="49" charset="0"/>
                  <a:cs typeface="Consolas" pitchFamily="49" charset="0"/>
                </a:endParaRPr>
              </a:p>
              <a:p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def 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area(</a:t>
                </a:r>
                <a:r>
                  <a:rPr lang="en-US" sz="2000" dirty="0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self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) -&gt; </a:t>
                </a: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float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:</a:t>
                </a:r>
                <a:b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        </a:t>
                </a:r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"""Returns the area of the rectangle"""</a:t>
                </a:r>
                <a:b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        return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self</a:t>
                </a:r>
                <a:r>
                  <a:rPr lang="en-US" sz="2000" dirty="0" err="1">
                    <a:latin typeface="Consolas" pitchFamily="49" charset="0"/>
                    <a:cs typeface="Consolas" pitchFamily="49" charset="0"/>
                  </a:rPr>
                  <a:t>.width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()*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self</a:t>
                </a:r>
                <a:r>
                  <a:rPr lang="en-US" sz="2000" dirty="0" err="1">
                    <a:latin typeface="Consolas" pitchFamily="49" charset="0"/>
                    <a:cs typeface="Consolas" pitchFamily="49" charset="0"/>
                  </a:rPr>
                  <a:t>.height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()</a:t>
                </a:r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 </a:t>
                </a:r>
                <a:b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</a:br>
                <a:b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def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 scale(</a:t>
                </a:r>
                <a:r>
                  <a:rPr lang="en-US" sz="2000" dirty="0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self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, s: </a:t>
                </a: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float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) -&gt; </a:t>
                </a: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None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:</a:t>
                </a:r>
                <a:br>
                  <a:rPr lang="en-US" sz="2000" dirty="0"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        </a:t>
                </a:r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"""Scales the rectangle by s,</a:t>
                </a:r>
                <a:b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          keeping the LL corner fixed"""</a:t>
                </a:r>
                <a:b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      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self</a:t>
                </a:r>
                <a:r>
                  <a:rPr lang="en-US" sz="2000" dirty="0" err="1">
                    <a:latin typeface="Consolas" pitchFamily="49" charset="0"/>
                    <a:cs typeface="Consolas" pitchFamily="49" charset="0"/>
                  </a:rPr>
                  <a:t>._w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 *= s</a:t>
                </a:r>
                <a:b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      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self</a:t>
                </a:r>
                <a:r>
                  <a:rPr lang="en-US" sz="2000" dirty="0" err="1">
                    <a:latin typeface="Consolas" pitchFamily="49" charset="0"/>
                    <a:cs typeface="Consolas" pitchFamily="49" charset="0"/>
                  </a:rPr>
                  <a:t>._h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 *= s</a:t>
                </a:r>
                <a:br>
                  <a:rPr lang="en-US" sz="2000" dirty="0">
                    <a:latin typeface="Consolas" pitchFamily="49" charset="0"/>
                    <a:cs typeface="Consolas" pitchFamily="49" charset="0"/>
                  </a:rPr>
                </a:br>
                <a:br>
                  <a:rPr lang="en-US" sz="2000" dirty="0"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def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 empty(</a:t>
                </a:r>
                <a:r>
                  <a:rPr lang="en-US" sz="2000" dirty="0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self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) -&gt; </a:t>
                </a: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bool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:</a:t>
                </a:r>
                <a:br>
                  <a:rPr lang="en-US" sz="2000" dirty="0"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        </a:t>
                </a:r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"""Checks whether the rectangle is empty"""</a:t>
                </a:r>
                <a:b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   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return</a:t>
                </a:r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self</a:t>
                </a:r>
                <a:r>
                  <a:rPr lang="en-US" sz="2000" dirty="0" err="1">
                    <a:latin typeface="Consolas" pitchFamily="49" charset="0"/>
                    <a:cs typeface="Consolas" pitchFamily="49" charset="0"/>
                  </a:rPr>
                  <a:t>.area</a:t>
                </a:r>
                <a:r>
                  <a:rPr lang="en-US" sz="2000" dirty="0">
                    <a:latin typeface="Consolas" pitchFamily="49" charset="0"/>
                    <a:cs typeface="Consolas" pitchFamily="49" charset="0"/>
                  </a:rPr>
                  <a:t>() &lt;= 0  </a:t>
                </a:r>
                <a:r>
                  <a:rPr lang="en-US" sz="20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# Gives some tolerance</a:t>
                </a: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685800"/>
                <a:ext cx="8686800" cy="5181600"/>
              </a:xfrm>
              <a:blipFill>
                <a:blip r:embed="rId2"/>
                <a:stretch>
                  <a:fillRect l="-772" t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25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Rectangle: ADT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990600"/>
                <a:ext cx="8686800" cy="5181600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lang="en-US" sz="18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class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 Rectangle:</a:t>
                </a:r>
                <a:br>
                  <a:rPr lang="en-US" sz="1800" dirty="0">
                    <a:latin typeface="Consolas" pitchFamily="49" charset="0"/>
                    <a:cs typeface="Consolas" pitchFamily="49" charset="0"/>
                  </a:rPr>
                </a:br>
                <a:r>
                  <a:rPr lang="en-US" sz="18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itchFamily="49" charset="0"/>
                      </a:rPr>
                      <m:t>⋮</m:t>
                    </m:r>
                  </m:oMath>
                </a14:m>
                <a:endParaRPr lang="en-US" sz="1800" dirty="0">
                  <a:solidFill>
                    <a:srgbClr val="C00000"/>
                  </a:solidFill>
                  <a:latin typeface="Consolas" pitchFamily="49" charset="0"/>
                  <a:cs typeface="Consolas" pitchFamily="49" charset="0"/>
                </a:endParaRPr>
              </a:p>
              <a:p>
                <a:pPr>
                  <a:lnSpc>
                    <a:spcPts val="2000"/>
                  </a:lnSpc>
                </a:pPr>
                <a:r>
                  <a:rPr lang="en-US" sz="18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   </a:t>
                </a:r>
                <a:r>
                  <a:rPr lang="en-US" sz="18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def 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__</a:t>
                </a:r>
                <a:r>
                  <a:rPr lang="en-US" sz="1800" dirty="0" err="1">
                    <a:latin typeface="Consolas" pitchFamily="49" charset="0"/>
                    <a:cs typeface="Consolas" pitchFamily="49" charset="0"/>
                  </a:rPr>
                  <a:t>mul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__(</a:t>
                </a:r>
                <a:r>
                  <a:rPr lang="en-US" sz="1800" dirty="0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self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, r: 'Rectangle') -&gt; 'Rectangle':</a:t>
                </a:r>
                <a:br>
                  <a:rPr lang="en-US" sz="18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sz="18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        </a:t>
                </a:r>
                <a:r>
                  <a:rPr lang="en-US" sz="18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"""Returns the intersection of two rectangles"""</a:t>
                </a:r>
                <a:br>
                  <a:rPr lang="en-US" sz="18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</a:br>
                <a:br>
                  <a:rPr lang="en-US" sz="18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sz="18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       # Calculate the </a:t>
                </a:r>
                <a:r>
                  <a:rPr lang="en-US" sz="1800" dirty="0" err="1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ll</a:t>
                </a:r>
                <a:r>
                  <a:rPr lang="en-US" sz="18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coordinates</a:t>
                </a:r>
                <a:br>
                  <a:rPr lang="en-US" sz="18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sz="18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       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r1ll, r2ll = </a:t>
                </a:r>
                <a:r>
                  <a:rPr lang="en-US" sz="1800" dirty="0" err="1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self</a:t>
                </a:r>
                <a:r>
                  <a:rPr lang="en-US" sz="1800" dirty="0" err="1">
                    <a:latin typeface="Consolas" pitchFamily="49" charset="0"/>
                    <a:cs typeface="Consolas" pitchFamily="49" charset="0"/>
                  </a:rPr>
                  <a:t>.ll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(), </a:t>
                </a:r>
                <a:r>
                  <a:rPr lang="en-US" sz="1800" dirty="0" err="1">
                    <a:latin typeface="Consolas" pitchFamily="49" charset="0"/>
                    <a:cs typeface="Consolas" pitchFamily="49" charset="0"/>
                  </a:rPr>
                  <a:t>r.ll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()</a:t>
                </a:r>
                <a:br>
                  <a:rPr lang="en-US" sz="18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sz="18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       </a:t>
                </a:r>
                <a:r>
                  <a:rPr lang="en-US" sz="1800" dirty="0" err="1">
                    <a:latin typeface="Consolas" pitchFamily="49" charset="0"/>
                    <a:cs typeface="Consolas" pitchFamily="49" charset="0"/>
                  </a:rPr>
                  <a:t>ll_x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 = </a:t>
                </a:r>
                <a:r>
                  <a:rPr lang="en-US" sz="18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max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(r1ll.x(), r2ll().x())</a:t>
                </a:r>
                <a:br>
                  <a:rPr lang="en-US" sz="1800" dirty="0">
                    <a:latin typeface="Consolas" pitchFamily="49" charset="0"/>
                    <a:cs typeface="Consolas" pitchFamily="49" charset="0"/>
                  </a:rPr>
                </a:b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        </a:t>
                </a:r>
                <a:r>
                  <a:rPr lang="en-US" sz="1800" dirty="0" err="1">
                    <a:latin typeface="Consolas" pitchFamily="49" charset="0"/>
                    <a:cs typeface="Consolas" pitchFamily="49" charset="0"/>
                  </a:rPr>
                  <a:t>ll_y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 = </a:t>
                </a:r>
                <a:r>
                  <a:rPr lang="en-US" sz="18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max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(r1ll.y(), r2ll().y())</a:t>
                </a:r>
                <a:br>
                  <a:rPr lang="en-US" sz="1800" dirty="0">
                    <a:latin typeface="Consolas" pitchFamily="49" charset="0"/>
                    <a:cs typeface="Consolas" pitchFamily="49" charset="0"/>
                  </a:rPr>
                </a:br>
                <a:br>
                  <a:rPr lang="en-US" sz="1800" dirty="0">
                    <a:latin typeface="Consolas" pitchFamily="49" charset="0"/>
                    <a:cs typeface="Consolas" pitchFamily="49" charset="0"/>
                  </a:rPr>
                </a:br>
                <a:r>
                  <a:rPr lang="en-US" sz="18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       # Calculate the </a:t>
                </a:r>
                <a:r>
                  <a:rPr lang="en-US" sz="1800" dirty="0" err="1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ur</a:t>
                </a:r>
                <a:r>
                  <a:rPr lang="en-US" sz="18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coordinates</a:t>
                </a:r>
                <a:br>
                  <a:rPr lang="en-US" sz="18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sz="18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       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r1ur, r2ur = </a:t>
                </a:r>
                <a:r>
                  <a:rPr lang="en-US" sz="1800" dirty="0" err="1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self</a:t>
                </a:r>
                <a:r>
                  <a:rPr lang="en-US" sz="1800" dirty="0" err="1">
                    <a:latin typeface="Consolas" pitchFamily="49" charset="0"/>
                    <a:cs typeface="Consolas" pitchFamily="49" charset="0"/>
                  </a:rPr>
                  <a:t>.ur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(), </a:t>
                </a:r>
                <a:r>
                  <a:rPr lang="en-US" sz="1800" dirty="0" err="1">
                    <a:latin typeface="Consolas" pitchFamily="49" charset="0"/>
                    <a:cs typeface="Consolas" pitchFamily="49" charset="0"/>
                  </a:rPr>
                  <a:t>r.ur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()</a:t>
                </a:r>
                <a:br>
                  <a:rPr lang="en-US" sz="18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sz="18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       </a:t>
                </a:r>
                <a:r>
                  <a:rPr lang="en-US" sz="1800" dirty="0" err="1">
                    <a:latin typeface="Consolas" pitchFamily="49" charset="0"/>
                    <a:cs typeface="Consolas" pitchFamily="49" charset="0"/>
                  </a:rPr>
                  <a:t>ur_x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 = </a:t>
                </a:r>
                <a:r>
                  <a:rPr lang="en-US" sz="18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min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(r1ur.x(), r2ur().x())</a:t>
                </a:r>
                <a:br>
                  <a:rPr lang="en-US" sz="1800" dirty="0">
                    <a:latin typeface="Consolas" pitchFamily="49" charset="0"/>
                    <a:cs typeface="Consolas" pitchFamily="49" charset="0"/>
                  </a:rPr>
                </a:b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        </a:t>
                </a:r>
                <a:r>
                  <a:rPr lang="en-US" sz="1800" dirty="0" err="1">
                    <a:latin typeface="Consolas" pitchFamily="49" charset="0"/>
                    <a:cs typeface="Consolas" pitchFamily="49" charset="0"/>
                  </a:rPr>
                  <a:t>ur_y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 = </a:t>
                </a:r>
                <a:r>
                  <a:rPr lang="en-US" sz="18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min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(r1ur.y(), r2ur().y())</a:t>
                </a:r>
                <a:br>
                  <a:rPr lang="en-US" sz="1800" dirty="0">
                    <a:latin typeface="Consolas" pitchFamily="49" charset="0"/>
                    <a:cs typeface="Consolas" pitchFamily="49" charset="0"/>
                  </a:rPr>
                </a:br>
                <a:br>
                  <a:rPr lang="en-US" sz="1800" dirty="0">
                    <a:latin typeface="Consolas" pitchFamily="49" charset="0"/>
                    <a:cs typeface="Consolas" pitchFamily="49" charset="0"/>
                  </a:rPr>
                </a:b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        </a:t>
                </a:r>
                <a:r>
                  <a:rPr lang="en-US" sz="18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# Check if no intersection: return empty rectangle</a:t>
                </a:r>
                <a:br>
                  <a:rPr lang="en-US" sz="1800" dirty="0">
                    <a:latin typeface="Consolas" pitchFamily="49" charset="0"/>
                    <a:cs typeface="Consolas" pitchFamily="49" charset="0"/>
                  </a:rPr>
                </a:b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        </a:t>
                </a:r>
                <a:r>
                  <a:rPr lang="en-US" sz="18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if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800" dirty="0" err="1">
                    <a:latin typeface="Consolas" pitchFamily="49" charset="0"/>
                    <a:cs typeface="Consolas" pitchFamily="49" charset="0"/>
                  </a:rPr>
                  <a:t>ur_x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 &lt;= </a:t>
                </a:r>
                <a:r>
                  <a:rPr lang="en-US" sz="1800" dirty="0" err="1">
                    <a:latin typeface="Consolas" pitchFamily="49" charset="0"/>
                    <a:cs typeface="Consolas" pitchFamily="49" charset="0"/>
                  </a:rPr>
                  <a:t>ll_x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8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or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1800" dirty="0" err="1">
                    <a:latin typeface="Consolas" pitchFamily="49" charset="0"/>
                    <a:cs typeface="Consolas" pitchFamily="49" charset="0"/>
                  </a:rPr>
                  <a:t>ur_y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 &lt;= </a:t>
                </a:r>
                <a:r>
                  <a:rPr lang="en-US" sz="1800" dirty="0" err="1">
                    <a:latin typeface="Consolas" pitchFamily="49" charset="0"/>
                    <a:cs typeface="Consolas" pitchFamily="49" charset="0"/>
                  </a:rPr>
                  <a:t>ll_y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:</a:t>
                </a:r>
                <a:br>
                  <a:rPr lang="en-US" sz="1800" dirty="0">
                    <a:latin typeface="Consolas" pitchFamily="49" charset="0"/>
                    <a:cs typeface="Consolas" pitchFamily="49" charset="0"/>
                  </a:rPr>
                </a:b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            </a:t>
                </a:r>
                <a:r>
                  <a:rPr lang="en-US" sz="18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return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 Rectangle(Point(0,0), Point(0,0))</a:t>
                </a:r>
                <a:br>
                  <a:rPr lang="en-US" sz="1800" dirty="0">
                    <a:latin typeface="Consolas" pitchFamily="49" charset="0"/>
                    <a:cs typeface="Consolas" pitchFamily="49" charset="0"/>
                  </a:rPr>
                </a:br>
                <a:r>
                  <a:rPr lang="en-US" sz="18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       </a:t>
                </a:r>
                <a:br>
                  <a:rPr lang="en-US" sz="1800" dirty="0">
                    <a:latin typeface="Consolas" pitchFamily="49" charset="0"/>
                    <a:cs typeface="Consolas" pitchFamily="49" charset="0"/>
                  </a:rPr>
                </a:b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        </a:t>
                </a:r>
                <a:r>
                  <a:rPr lang="en-US" sz="18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return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 Rectangle(Point(</a:t>
                </a:r>
                <a:r>
                  <a:rPr lang="en-US" sz="1800" dirty="0" err="1">
                    <a:latin typeface="Consolas" pitchFamily="49" charset="0"/>
                    <a:cs typeface="Consolas" pitchFamily="49" charset="0"/>
                  </a:rPr>
                  <a:t>ll_x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, </a:t>
                </a:r>
                <a:r>
                  <a:rPr lang="en-US" sz="1800" dirty="0" err="1">
                    <a:latin typeface="Consolas" pitchFamily="49" charset="0"/>
                    <a:cs typeface="Consolas" pitchFamily="49" charset="0"/>
                  </a:rPr>
                  <a:t>ll_y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), Point(</a:t>
                </a:r>
                <a:r>
                  <a:rPr lang="en-US" sz="1800" dirty="0" err="1">
                    <a:latin typeface="Consolas" pitchFamily="49" charset="0"/>
                    <a:cs typeface="Consolas" pitchFamily="49" charset="0"/>
                  </a:rPr>
                  <a:t>ur_x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, </a:t>
                </a:r>
                <a:r>
                  <a:rPr lang="en-US" sz="1800" dirty="0" err="1">
                    <a:latin typeface="Consolas" pitchFamily="49" charset="0"/>
                    <a:cs typeface="Consolas" pitchFamily="49" charset="0"/>
                  </a:rPr>
                  <a:t>ur_y</a:t>
                </a: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))</a:t>
                </a:r>
                <a:br>
                  <a:rPr lang="en-US" sz="1800" dirty="0">
                    <a:latin typeface="Consolas" pitchFamily="49" charset="0"/>
                    <a:cs typeface="Consolas" pitchFamily="49" charset="0"/>
                  </a:rPr>
                </a:b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  </a:t>
                </a:r>
                <a:br>
                  <a:rPr lang="en-US" sz="1800" dirty="0">
                    <a:latin typeface="Consolas" pitchFamily="49" charset="0"/>
                    <a:cs typeface="Consolas" pitchFamily="49" charset="0"/>
                  </a:rPr>
                </a:br>
                <a:br>
                  <a:rPr lang="en-US" sz="1800" dirty="0">
                    <a:latin typeface="Consolas" pitchFamily="49" charset="0"/>
                    <a:cs typeface="Consolas" pitchFamily="49" charset="0"/>
                  </a:rPr>
                </a:br>
                <a:r>
                  <a:rPr lang="en-US" sz="1800" dirty="0">
                    <a:latin typeface="Consolas" pitchFamily="49" charset="0"/>
                    <a:cs typeface="Consolas" pitchFamily="49" charset="0"/>
                  </a:rPr>
                  <a:t>  </a:t>
                </a:r>
                <a:br>
                  <a:rPr lang="en-US" sz="18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</a:br>
                <a:br>
                  <a:rPr lang="en-US" sz="18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sz="1800" dirty="0">
                    <a:solidFill>
                      <a:srgbClr val="C00000"/>
                    </a:solidFill>
                    <a:latin typeface="Consolas" pitchFamily="49" charset="0"/>
                    <a:cs typeface="Consolas" pitchFamily="49" charset="0"/>
                  </a:rPr>
                  <a:t>    </a:t>
                </a: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990600"/>
                <a:ext cx="8686800" cy="5181600"/>
              </a:xfrm>
              <a:blipFill>
                <a:blip r:embed="rId2"/>
                <a:stretch>
                  <a:fillRect l="-632" t="-1059" b="-2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13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E72FF9E-853D-460C-85DC-6703FD275873}"/>
              </a:ext>
            </a:extLst>
          </p:cNvPr>
          <p:cNvGrpSpPr/>
          <p:nvPr/>
        </p:nvGrpSpPr>
        <p:grpSpPr>
          <a:xfrm>
            <a:off x="6553200" y="2456447"/>
            <a:ext cx="2057400" cy="1810753"/>
            <a:chOff x="6553200" y="2456447"/>
            <a:chExt cx="2057400" cy="181075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CF2896D-9A01-4F1E-96DE-40D4AED40464}"/>
                </a:ext>
              </a:extLst>
            </p:cNvPr>
            <p:cNvSpPr/>
            <p:nvPr/>
          </p:nvSpPr>
          <p:spPr>
            <a:xfrm>
              <a:off x="6934200" y="3276600"/>
              <a:ext cx="609600" cy="47524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48D9592-AF93-4BBE-B925-3A58D0FF4AAE}"/>
                </a:ext>
              </a:extLst>
            </p:cNvPr>
            <p:cNvSpPr/>
            <p:nvPr/>
          </p:nvSpPr>
          <p:spPr>
            <a:xfrm>
              <a:off x="6553200" y="2456447"/>
              <a:ext cx="990600" cy="12954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53177B6-0400-4F51-B0FE-00EC4EAF2541}"/>
                </a:ext>
              </a:extLst>
            </p:cNvPr>
            <p:cNvSpPr/>
            <p:nvPr/>
          </p:nvSpPr>
          <p:spPr>
            <a:xfrm>
              <a:off x="6934200" y="3276600"/>
              <a:ext cx="1676400" cy="990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9D0CCE5-6616-4A45-BAFE-0600B04920EE}"/>
                </a:ext>
              </a:extLst>
            </p:cNvPr>
            <p:cNvSpPr txBox="1"/>
            <p:nvPr/>
          </p:nvSpPr>
          <p:spPr>
            <a:xfrm>
              <a:off x="6702893" y="2678668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  <a:latin typeface="Consolas" panose="020B0609020204030204" pitchFamily="49" charset="0"/>
                </a:rPr>
                <a:t>self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459D37D-366A-4EDA-B79A-D6E84DAE5187}"/>
                </a:ext>
              </a:extLst>
            </p:cNvPr>
            <p:cNvSpPr txBox="1"/>
            <p:nvPr/>
          </p:nvSpPr>
          <p:spPr>
            <a:xfrm>
              <a:off x="7616748" y="370153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r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18ECD37-97B3-4510-A7B7-6CC5BB5E80AA}"/>
                </a:ext>
              </a:extLst>
            </p:cNvPr>
            <p:cNvSpPr/>
            <p:nvPr/>
          </p:nvSpPr>
          <p:spPr>
            <a:xfrm>
              <a:off x="6897770" y="3712108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0BCC07B-0D2E-4B8E-9AAE-5C4A1BF0A5A0}"/>
                </a:ext>
              </a:extLst>
            </p:cNvPr>
            <p:cNvSpPr/>
            <p:nvPr/>
          </p:nvSpPr>
          <p:spPr>
            <a:xfrm>
              <a:off x="7507370" y="323683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35928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Let us work with rectangles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799"/>
            <a:ext cx="8077200" cy="388620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r1 = Rectangle(Point(2,3), Point(6,8))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area1 = r1.area()  </a:t>
            </a: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area1 = 20</a:t>
            </a:r>
            <a:b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b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r2 =</a:t>
            </a: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Rectangle(Point(3,5), Point(5, 9))</a:t>
            </a:r>
            <a:b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b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Check whether the point (4,7) is inside the</a:t>
            </a:r>
            <a:b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intersection of r1 and r2.</a:t>
            </a:r>
            <a:b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>
                <a:latin typeface="Consolas" pitchFamily="49" charset="0"/>
                <a:cs typeface="Consolas" pitchFamily="49" charset="0"/>
              </a:rPr>
              <a:t>in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 (r1*r2).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isPointInside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(Point(4,7))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endParaRPr lang="en-US" sz="2000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r2.rotate(</a:t>
            </a:r>
            <a: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  </a:t>
            </a: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// r2 is rotated counterclockwise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r2 *= r1;         </a:t>
            </a: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// Intersection with r1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1950" y="5562600"/>
            <a:ext cx="8433334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000" dirty="0"/>
              <a:t>Exercise: draw a picture of R1 and R2 after the execution of the previous code.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A Python session with 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199"/>
            <a:ext cx="8382000" cy="5654675"/>
          </a:xfrm>
        </p:spPr>
        <p:txBody>
          <a:bodyPr>
            <a:normAutofit/>
          </a:bodyPr>
          <a:lstStyle/>
          <a:p>
            <a:pPr>
              <a:lnSpc>
                <a:spcPts val="18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rational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Rational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from file rational.py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&gt;&gt;&gt; a = Rational(4, -6)     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construct with num and den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(a)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-2/3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&gt;&gt;&gt; b = Rational(4)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integer value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(b)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a+b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).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(), 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a+b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).den())</a:t>
            </a:r>
            <a:endParaRPr lang="en-US" sz="20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10 3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&gt;&gt;&gt; c = Rational()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c = 0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ts val="18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a &lt; c: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...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(a, "is negative")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-2/3 is negative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ts val="18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(a*b)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uses the __str__ method (see later)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-8/3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&gt;&gt;&gt; a</a:t>
            </a:r>
            <a:r>
              <a:rPr lang="en-US" sz="2000">
                <a:latin typeface="Consolas" panose="020B0609020204030204" pitchFamily="49" charset="0"/>
                <a:cs typeface="Consolas" panose="020B0609020204030204" pitchFamily="49" charset="0"/>
              </a:rPr>
              <a:t>/b  </a:t>
            </a:r>
            <a:r>
              <a:rPr lang="en-US" sz="200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uses the __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repr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 method (see later)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Rational(-1/6)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</a:p>
          <a:p>
            <a:pPr>
              <a:lnSpc>
                <a:spcPts val="1800"/>
              </a:lnSpc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8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Rational class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8768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Rational: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"""Class to represent rational numbers"""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Private attributes:</a:t>
            </a:r>
            <a:b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# Invariant: _den &gt; 0 and 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gcd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(_num, _den) = 1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_num: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numerator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_den: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denominator (invariant: _den &gt; 0)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__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__(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num: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0, den: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1):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den != 0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self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._num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self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._den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num, den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self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._simplify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33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Rational class in Python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914401"/>
                <a:ext cx="8382000" cy="51816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class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Rational: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⋮</m:t>
                    </m:r>
                  </m:oMath>
                </a14:m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def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num(</a:t>
                </a:r>
                <a:r>
                  <a:rPr lang="en-US" sz="2000" dirty="0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 -&gt;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: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  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"""Returns the numerator"""</a:t>
                </a:r>
                <a:b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return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._num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def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den(</a:t>
                </a:r>
                <a:r>
                  <a:rPr lang="en-US" sz="2000" dirty="0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 -&gt;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: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  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"""Returns the denominator"""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return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._den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def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_simplify(</a:t>
                </a:r>
                <a:r>
                  <a:rPr lang="en-US" sz="2000" dirty="0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 -&gt;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None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:   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# Private method</a:t>
                </a:r>
                <a:b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    """Simplifies the representation"""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if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._den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&lt; 0: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     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._num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*= -1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     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._den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*= -1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  d = 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math.gcd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(abs(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._num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),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._den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 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._num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//= d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 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._den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//= d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914401"/>
                <a:ext cx="8382000" cy="5181600"/>
              </a:xfrm>
              <a:blipFill>
                <a:blip r:embed="rId2"/>
                <a:stretch>
                  <a:fillRect l="-727" t="-1176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77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Magic representation methods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905471"/>
                <a:ext cx="8382000" cy="5587404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class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Rational: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⋮</m:t>
                    </m:r>
                  </m:oMath>
                </a14:m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def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__str__(</a:t>
                </a:r>
                <a:r>
                  <a:rPr lang="en-US" sz="2000" dirty="0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 -&gt;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str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: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"""Returns a user-friendly string with information </a:t>
                </a:r>
                <a:b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  about the value of the object. It is invoked by</a:t>
                </a:r>
                <a:b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  str(x) or print(x)."""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if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._den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== 1: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return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str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(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._num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return 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f"{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._num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}/{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._den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}"</a:t>
                </a:r>
                <a:b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  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def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__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repr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__(</a:t>
                </a:r>
                <a:r>
                  <a:rPr lang="en-US" sz="2000" dirty="0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 -&gt;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str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: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"""Returns a string with information about the</a:t>
                </a:r>
                <a:b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  representation of the class. It is invoked by </a:t>
                </a:r>
                <a:r>
                  <a:rPr lang="en-US" sz="2000" dirty="0" err="1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repr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(x)  </a:t>
                </a:r>
                <a:b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  or simply 'x'."""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return 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f"Rational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({</a:t>
                </a:r>
                <a:r>
                  <a:rPr lang="en-US" sz="2000" dirty="0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})"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905471"/>
                <a:ext cx="8382000" cy="5587404"/>
              </a:xfrm>
              <a:blipFill>
                <a:blip r:embed="rId2"/>
                <a:stretch>
                  <a:fillRect l="-655" t="-1092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12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Magic arithmetic methods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905471"/>
                <a:ext cx="8382000" cy="5587404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class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Rational: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⋮</m:t>
                    </m:r>
                  </m:oMath>
                </a14:m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def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__neg__(</a:t>
                </a:r>
                <a:r>
                  <a:rPr lang="en-US" sz="2000" dirty="0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 -&gt; 'Rational':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"""Returns -self."""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return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Rational(-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._num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,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._den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</a:t>
                </a:r>
                <a:b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  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def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__add__(</a:t>
                </a:r>
                <a:r>
                  <a:rPr lang="en-US" sz="2000" dirty="0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, 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rhs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: 'Rational') -&gt; 'Rational':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"""Returns self + </a:t>
                </a:r>
                <a:r>
                  <a:rPr lang="en-US" sz="2000" dirty="0" err="1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rhs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."""</a:t>
                </a:r>
                <a:b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num =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._num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*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rhs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._den +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._den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*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rhs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._num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den =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._den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*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rhs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._den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return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Rational(num, den)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# Similarly for __sub__, __</a:t>
                </a:r>
                <a:r>
                  <a:rPr lang="en-US" sz="2000" dirty="0" err="1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mul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__, __</a:t>
                </a:r>
                <a:r>
                  <a:rPr lang="en-US" sz="2000" dirty="0" err="1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truediv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__</a:t>
                </a:r>
                <a:b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905471"/>
                <a:ext cx="8382000" cy="5587404"/>
              </a:xfrm>
              <a:blipFill>
                <a:blip r:embed="rId2"/>
                <a:stretch>
                  <a:fillRect l="-727" t="-655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07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Public or private?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86400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What should be public?</a:t>
            </a:r>
          </a:p>
          <a:p>
            <a:pPr lvl="1"/>
            <a:r>
              <a:rPr lang="en-GB" dirty="0"/>
              <a:t>Only the methods that need to interact with the external world. Hide as much as possible. Make a method public only if necessary.</a:t>
            </a:r>
          </a:p>
          <a:p>
            <a:pPr lvl="1"/>
            <a:endParaRPr lang="en-GB" dirty="0"/>
          </a:p>
          <a:p>
            <a:r>
              <a:rPr lang="en-GB" dirty="0"/>
              <a:t>What should be private?</a:t>
            </a:r>
          </a:p>
          <a:p>
            <a:pPr lvl="1"/>
            <a:r>
              <a:rPr lang="en-GB" dirty="0"/>
              <a:t>All the attributes.</a:t>
            </a:r>
          </a:p>
          <a:p>
            <a:pPr lvl="1"/>
            <a:r>
              <a:rPr lang="en-GB" dirty="0"/>
              <a:t>The internal methods of the class.</a:t>
            </a:r>
          </a:p>
          <a:p>
            <a:pPr lvl="1"/>
            <a:endParaRPr lang="en-GB" dirty="0"/>
          </a:p>
          <a:p>
            <a:r>
              <a:rPr lang="en-GB" dirty="0"/>
              <a:t>Can we have public attributes?</a:t>
            </a:r>
          </a:p>
          <a:p>
            <a:pPr lvl="1"/>
            <a:r>
              <a:rPr lang="en-GB" dirty="0"/>
              <a:t>Theoretically yes (Python and C++ allow it).</a:t>
            </a:r>
          </a:p>
          <a:p>
            <a:pPr lvl="1"/>
            <a:r>
              <a:rPr lang="en-GB" dirty="0"/>
              <a:t>Recommendation: never define a public attribute.</a:t>
            </a:r>
          </a:p>
          <a:p>
            <a:pPr lvl="1"/>
            <a:endParaRPr lang="en-GB" dirty="0"/>
          </a:p>
          <a:p>
            <a:r>
              <a:rPr lang="en-GB" dirty="0"/>
              <a:t>Observation: Python does not support public/private attributes and methods. There is no protection to prevents a bad use.</a:t>
            </a:r>
          </a:p>
          <a:p>
            <a:endParaRPr lang="en-GB" dirty="0"/>
          </a:p>
          <a:p>
            <a:r>
              <a:rPr lang="en-GB" dirty="0"/>
              <a:t>The naming conventions (underscores) are used to distinguish them.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Magic relational methods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905471"/>
                <a:ext cx="8382000" cy="5587404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class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Rational: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⋮</m:t>
                    </m:r>
                  </m:oMath>
                </a14:m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def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__eq__(</a:t>
                </a:r>
                <a:r>
                  <a:rPr lang="en-US" sz="2000" dirty="0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, 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rhs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: 'Rational') -&gt;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bool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: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"""Checks whether self == </a:t>
                </a:r>
                <a:r>
                  <a:rPr lang="en-US" sz="2000" dirty="0" err="1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rhs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."""</a:t>
                </a:r>
                <a:b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return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._num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== 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rhs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._num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and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._den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== 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rhs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._den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def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__ne__(</a:t>
                </a:r>
                <a:r>
                  <a:rPr lang="en-US" sz="2000" dirty="0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, 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rhs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: 'Rational') -&gt;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bool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: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"""Checks whether self != </a:t>
                </a:r>
                <a:r>
                  <a:rPr lang="en-US" sz="2000" dirty="0" err="1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rhs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."""</a:t>
                </a:r>
                <a:b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return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not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sz="2000" dirty="0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== 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rhs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def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__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lt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__(</a:t>
                </a:r>
                <a:r>
                  <a:rPr lang="en-US" sz="2000" dirty="0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, 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rhs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: 'Rational') -&gt;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bool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: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"""Checks whether self &lt; </a:t>
                </a:r>
                <a:r>
                  <a:rPr lang="en-US" sz="2000" dirty="0" err="1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rhs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."""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return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._num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*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rhs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._den &lt; </a:t>
                </a:r>
                <a:r>
                  <a:rPr lang="en-US" sz="2000" dirty="0" err="1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._den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*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rhs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._num</a:t>
                </a:r>
              </a:p>
              <a:p>
                <a:endParaRPr lang="en-US" sz="20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def 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__le__(</a:t>
                </a:r>
                <a:r>
                  <a:rPr lang="en-US" sz="2000" dirty="0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, 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rhs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: 'Rational') -&gt;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bool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:</a:t>
                </a:r>
              </a:p>
              <a:p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"""Checks whether self &lt;= </a:t>
                </a:r>
                <a:r>
                  <a:rPr lang="en-US" sz="2000" dirty="0" err="1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rhs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."""</a:t>
                </a:r>
              </a:p>
              <a:p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return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not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rhs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&lt; </a:t>
                </a:r>
                <a:r>
                  <a:rPr lang="en-US" sz="2000" dirty="0">
                    <a:solidFill>
                      <a:srgbClr val="00B05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self</a:t>
                </a:r>
                <a:b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# Similarly for __</a:t>
                </a:r>
                <a:r>
                  <a:rPr lang="en-US" sz="2000" dirty="0" err="1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gt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__ and __</a:t>
                </a:r>
                <a:r>
                  <a:rPr lang="en-US" sz="2000" dirty="0" err="1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ge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__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905471"/>
                <a:ext cx="8382000" cy="5587404"/>
              </a:xfrm>
              <a:blipFill>
                <a:blip r:embed="rId2"/>
                <a:stretch>
                  <a:fillRect l="-655" t="-1528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84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Python documentation: </a:t>
            </a:r>
            <a:r>
              <a:rPr lang="en-US" i="1" dirty="0" err="1"/>
              <a:t>docstrings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05471"/>
            <a:ext cx="8382000" cy="5587404"/>
          </a:xfrm>
        </p:spPr>
        <p:txBody>
          <a:bodyPr>
            <a:normAutofit fontScale="77500" lnSpcReduction="20000"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rational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import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Rational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help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Rational.__add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__)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Help on function __add__ in module rational:</a:t>
            </a:r>
          </a:p>
          <a:p>
            <a:endParaRPr lang="en-US" sz="20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__add__(self,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rhs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Returns self +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rhs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help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(Rational)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Rational(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builtins.object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|  Rational(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=0, den=1)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|  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|  Class to represent rational numbers.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|  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|  The class includes the basic arithmetic and relational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|  operators.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|  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|  Methods defined here: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|  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|  __add__(self,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rhs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|      Returns self +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rhs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|  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|  __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__(self,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rhs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|      Checks whether self ==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rhs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6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Python documentation: </a:t>
            </a:r>
            <a:r>
              <a:rPr lang="en-US" i="1" dirty="0" err="1"/>
              <a:t>docstrings</a:t>
            </a:r>
            <a:endParaRPr lang="en-US" i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first line after a module, class or function can be used to insert a string that documents the component.</a:t>
            </a:r>
          </a:p>
          <a:p>
            <a:endParaRPr lang="en-US" dirty="0"/>
          </a:p>
          <a:p>
            <a:r>
              <a:rPr lang="en-US" dirty="0"/>
              <a:t>Triple quotes (""") are very convenient to insert multi-line strings.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i="1" dirty="0" err="1"/>
              <a:t>docstrings</a:t>
            </a:r>
            <a:r>
              <a:rPr lang="en-US" dirty="0"/>
              <a:t> are stored in a special attribute of the component named __doc__.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Different ways of print the </a:t>
            </a:r>
            <a:r>
              <a:rPr lang="en-US" b="1" i="1" dirty="0" err="1"/>
              <a:t>docstrings</a:t>
            </a:r>
            <a:r>
              <a:rPr lang="en-US" dirty="0"/>
              <a:t> associated to a component: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print(Rational.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.__doc__)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help(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Rational.num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59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Designing a module: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4725"/>
            <a:ext cx="8915400" cy="5349875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geometry.py</a:t>
            </a:r>
            <a:b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"""geometry.py</a:t>
            </a:r>
            <a:b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Provides two classes for representing Polygons and Circles."""</a:t>
            </a:r>
            <a:b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author: Euclid of Alexandria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math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pi, sin, cos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Polygon: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"""Represents polygons and provides methods to</a:t>
            </a:r>
            <a:b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calculate area, intersection, convex hull, etc."""</a:t>
            </a:r>
          </a:p>
          <a:p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__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__(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list_vertices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[Point]):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"""Creates a polygon from a list of vertices."""</a:t>
            </a:r>
            <a:b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Circle: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23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4953000" y="838200"/>
            <a:ext cx="1752600" cy="618529"/>
          </a:xfrm>
          <a:prstGeom prst="wedgeRoundRectCallout">
            <a:avLst>
              <a:gd name="adj1" fmla="val -42408"/>
              <a:gd name="adj2" fmla="val 7972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Documentation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of the module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486400" y="2971800"/>
            <a:ext cx="1752600" cy="618529"/>
          </a:xfrm>
          <a:prstGeom prst="wedgeRoundRectCallout">
            <a:avLst>
              <a:gd name="adj1" fmla="val -42408"/>
              <a:gd name="adj2" fmla="val 7972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Documentation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of the class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5943600" y="5486400"/>
            <a:ext cx="1752600" cy="618529"/>
          </a:xfrm>
          <a:prstGeom prst="wedgeRoundRectCallout">
            <a:avLst>
              <a:gd name="adj1" fmla="val -40889"/>
              <a:gd name="adj2" fmla="val -9681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Documentation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of the method</a:t>
            </a:r>
          </a:p>
        </p:txBody>
      </p:sp>
    </p:spTree>
    <p:extLst>
      <p:ext uri="{BB962C8B-B14F-4D97-AF65-F5344CB8AC3E}">
        <p14:creationId xmlns:p14="http://schemas.microsoft.com/office/powerpoint/2010/main" val="4045300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a module: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24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990600"/>
            <a:ext cx="3581400" cy="1066800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geometry</a:t>
            </a:r>
            <a:b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geometry.Poligon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(…)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geometry.Circle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(…)</a:t>
            </a: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457200" y="2362200"/>
            <a:ext cx="35814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charset="0"/>
              <a:buNone/>
              <a:tabLst>
                <a:tab pos="0" algn="l"/>
              </a:tabLst>
              <a:defRPr sz="2400" b="1" kern="1200" baseline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geometry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geo</a:t>
            </a:r>
            <a:b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geo.Poligon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(…)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geo.Circle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(…)</a:t>
            </a:r>
          </a:p>
        </p:txBody>
      </p:sp>
      <p:sp>
        <p:nvSpPr>
          <p:cNvPr id="13" name="Content Placeholder 9"/>
          <p:cNvSpPr txBox="1">
            <a:spLocks/>
          </p:cNvSpPr>
          <p:nvPr/>
        </p:nvSpPr>
        <p:spPr>
          <a:xfrm>
            <a:off x="457200" y="3733800"/>
            <a:ext cx="35814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charset="0"/>
              <a:buNone/>
              <a:tabLst>
                <a:tab pos="0" algn="l"/>
              </a:tabLst>
              <a:defRPr sz="2400" b="1" kern="1200" baseline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geometry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b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Poligon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(…)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 = Circle(…)</a:t>
            </a:r>
          </a:p>
        </p:txBody>
      </p:sp>
      <p:sp>
        <p:nvSpPr>
          <p:cNvPr id="14" name="Content Placeholder 9"/>
          <p:cNvSpPr txBox="1">
            <a:spLocks/>
          </p:cNvSpPr>
          <p:nvPr/>
        </p:nvSpPr>
        <p:spPr>
          <a:xfrm>
            <a:off x="457200" y="5105400"/>
            <a:ext cx="83820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charset="0"/>
              <a:buNone/>
              <a:tabLst>
                <a:tab pos="0" algn="l"/>
              </a:tabLst>
              <a:defRPr sz="2400" b="1" kern="1200" baseline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geometry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Poligon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plg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Circle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cir</a:t>
            </a:r>
            <a:b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plg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(…)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cir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(…)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94194" y="1066800"/>
            <a:ext cx="4240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Imports the module. Now all classes can be</a:t>
            </a:r>
            <a:br>
              <a:rPr lang="en-US" dirty="0"/>
            </a:br>
            <a:r>
              <a:rPr lang="en-US" dirty="0"/>
              <a:t>used with the prefix of the module.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95106" y="2678668"/>
            <a:ext cx="3440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Imports and renames the module.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96018" y="3962400"/>
            <a:ext cx="4160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Imports all classes in the module. No need</a:t>
            </a:r>
            <a:br>
              <a:rPr lang="en-US" dirty="0"/>
            </a:br>
            <a:r>
              <a:rPr lang="en-US" dirty="0"/>
              <a:t>to add the prefix of the module.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86200" y="5726668"/>
            <a:ext cx="472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Imports and renames the classes in the module.</a:t>
            </a:r>
          </a:p>
        </p:txBody>
      </p:sp>
    </p:spTree>
    <p:extLst>
      <p:ext uri="{BB962C8B-B14F-4D97-AF65-F5344CB8AC3E}">
        <p14:creationId xmlns:p14="http://schemas.microsoft.com/office/powerpoint/2010/main" val="788409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26851"/>
            <a:ext cx="8229600" cy="232594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Finding the appropriate hierarchy is a fundamental step towards the design of a complex system.</a:t>
            </a:r>
          </a:p>
          <a:p>
            <a:endParaRPr lang="en-US" dirty="0"/>
          </a:p>
          <a:p>
            <a:r>
              <a:rPr lang="en-US" dirty="0"/>
              <a:t>User-friendly documentation is indispensable.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25</a:t>
            </a:fld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762000" y="4495800"/>
            <a:ext cx="7696200" cy="1371600"/>
            <a:chOff x="762000" y="4495800"/>
            <a:chExt cx="7696200" cy="1371600"/>
          </a:xfrm>
        </p:grpSpPr>
        <p:sp>
          <p:nvSpPr>
            <p:cNvPr id="77" name="Rounded Rectangle 76"/>
            <p:cNvSpPr/>
            <p:nvPr/>
          </p:nvSpPr>
          <p:spPr>
            <a:xfrm>
              <a:off x="762000" y="4495800"/>
              <a:ext cx="1676400" cy="1371600"/>
            </a:xfrm>
            <a:prstGeom prst="roundRect">
              <a:avLst/>
            </a:prstGeom>
            <a:solidFill>
              <a:srgbClr val="C6D9F1">
                <a:alpha val="74902"/>
              </a:srgb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2895600" y="4495800"/>
              <a:ext cx="1790700" cy="1371600"/>
            </a:xfrm>
            <a:prstGeom prst="roundRect">
              <a:avLst/>
            </a:prstGeom>
            <a:solidFill>
              <a:srgbClr val="C6D9F1">
                <a:alpha val="74902"/>
              </a:srgb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5029200" y="4495800"/>
              <a:ext cx="1638300" cy="1371600"/>
            </a:xfrm>
            <a:prstGeom prst="roundRect">
              <a:avLst/>
            </a:prstGeom>
            <a:solidFill>
              <a:srgbClr val="C6D9F1">
                <a:alpha val="74902"/>
              </a:srgb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7162800" y="4495800"/>
              <a:ext cx="1295400" cy="1371600"/>
            </a:xfrm>
            <a:prstGeom prst="roundRect">
              <a:avLst/>
            </a:prstGeom>
            <a:solidFill>
              <a:srgbClr val="C6D9F1">
                <a:alpha val="74902"/>
              </a:srgb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838200" y="4572000"/>
            <a:ext cx="7504035" cy="1142999"/>
            <a:chOff x="838200" y="4572000"/>
            <a:chExt cx="7504035" cy="1142999"/>
          </a:xfrm>
        </p:grpSpPr>
        <p:grpSp>
          <p:nvGrpSpPr>
            <p:cNvPr id="87" name="Group 86"/>
            <p:cNvGrpSpPr/>
            <p:nvPr/>
          </p:nvGrpSpPr>
          <p:grpSpPr>
            <a:xfrm>
              <a:off x="838200" y="4648200"/>
              <a:ext cx="1524000" cy="1066799"/>
              <a:chOff x="838200" y="4648200"/>
              <a:chExt cx="1524000" cy="1066799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057400" y="5257800"/>
                <a:ext cx="304800" cy="228600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38200" y="4849825"/>
                <a:ext cx="4953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219200" y="5328820"/>
                <a:ext cx="457200" cy="38617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752600" y="4648200"/>
                <a:ext cx="228600" cy="3499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Connector 37"/>
              <p:cNvCxnSpPr>
                <a:stCxn id="12" idx="2"/>
                <a:endCxn id="9" idx="0"/>
              </p:cNvCxnSpPr>
              <p:nvPr/>
            </p:nvCxnSpPr>
            <p:spPr>
              <a:xfrm>
                <a:off x="1866900" y="4998128"/>
                <a:ext cx="342900" cy="25967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stCxn id="9" idx="1"/>
                <a:endCxn id="11" idx="3"/>
              </p:cNvCxnSpPr>
              <p:nvPr/>
            </p:nvCxnSpPr>
            <p:spPr>
              <a:xfrm flipH="1">
                <a:off x="1676400" y="5372100"/>
                <a:ext cx="381000" cy="14981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stCxn id="10" idx="2"/>
                <a:endCxn id="11" idx="0"/>
              </p:cNvCxnSpPr>
              <p:nvPr/>
            </p:nvCxnSpPr>
            <p:spPr>
              <a:xfrm>
                <a:off x="1085850" y="5078425"/>
                <a:ext cx="361950" cy="25039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stCxn id="10" idx="3"/>
                <a:endCxn id="12" idx="1"/>
              </p:cNvCxnSpPr>
              <p:nvPr/>
            </p:nvCxnSpPr>
            <p:spPr>
              <a:xfrm flipV="1">
                <a:off x="1333500" y="4823164"/>
                <a:ext cx="419100" cy="14096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12" idx="2"/>
                <a:endCxn id="11" idx="0"/>
              </p:cNvCxnSpPr>
              <p:nvPr/>
            </p:nvCxnSpPr>
            <p:spPr>
              <a:xfrm flipH="1">
                <a:off x="1447800" y="4998128"/>
                <a:ext cx="419100" cy="3306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87"/>
            <p:cNvGrpSpPr/>
            <p:nvPr/>
          </p:nvGrpSpPr>
          <p:grpSpPr>
            <a:xfrm>
              <a:off x="2971800" y="4589385"/>
              <a:ext cx="1600200" cy="1049415"/>
              <a:chOff x="2971800" y="4589385"/>
              <a:chExt cx="1600200" cy="1049415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038600" y="4648200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076700" y="5410200"/>
                <a:ext cx="4953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200400" y="4589385"/>
                <a:ext cx="457200" cy="38617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971800" y="5212672"/>
                <a:ext cx="228600" cy="3499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>
                <a:stCxn id="27" idx="2"/>
                <a:endCxn id="28" idx="0"/>
              </p:cNvCxnSpPr>
              <p:nvPr/>
            </p:nvCxnSpPr>
            <p:spPr>
              <a:xfrm flipH="1">
                <a:off x="3086100" y="4975564"/>
                <a:ext cx="342900" cy="2371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27" idx="2"/>
                <a:endCxn id="26" idx="0"/>
              </p:cNvCxnSpPr>
              <p:nvPr/>
            </p:nvCxnSpPr>
            <p:spPr>
              <a:xfrm>
                <a:off x="3429000" y="4975564"/>
                <a:ext cx="895350" cy="43463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27" idx="3"/>
                <a:endCxn id="25" idx="1"/>
              </p:cNvCxnSpPr>
              <p:nvPr/>
            </p:nvCxnSpPr>
            <p:spPr>
              <a:xfrm flipV="1">
                <a:off x="3657600" y="4762500"/>
                <a:ext cx="381000" cy="1997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25" idx="2"/>
                <a:endCxn id="26" idx="0"/>
              </p:cNvCxnSpPr>
              <p:nvPr/>
            </p:nvCxnSpPr>
            <p:spPr>
              <a:xfrm>
                <a:off x="4191000" y="4876800"/>
                <a:ext cx="133350" cy="5334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88"/>
            <p:cNvGrpSpPr/>
            <p:nvPr/>
          </p:nvGrpSpPr>
          <p:grpSpPr>
            <a:xfrm>
              <a:off x="5105400" y="4648200"/>
              <a:ext cx="1457325" cy="999847"/>
              <a:chOff x="5105400" y="4648200"/>
              <a:chExt cx="1457325" cy="99984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6038850" y="5419447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105400" y="4648200"/>
                <a:ext cx="4953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105525" y="4692246"/>
                <a:ext cx="457200" cy="38617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410200" y="5288872"/>
                <a:ext cx="228600" cy="3499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>
                <a:stCxn id="30" idx="3"/>
                <a:endCxn id="31" idx="1"/>
              </p:cNvCxnSpPr>
              <p:nvPr/>
            </p:nvCxnSpPr>
            <p:spPr>
              <a:xfrm>
                <a:off x="5600700" y="4762500"/>
                <a:ext cx="504825" cy="12283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30" idx="2"/>
                <a:endCxn id="32" idx="0"/>
              </p:cNvCxnSpPr>
              <p:nvPr/>
            </p:nvCxnSpPr>
            <p:spPr>
              <a:xfrm>
                <a:off x="5353050" y="4876800"/>
                <a:ext cx="171450" cy="41207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32" idx="3"/>
                <a:endCxn id="29" idx="1"/>
              </p:cNvCxnSpPr>
              <p:nvPr/>
            </p:nvCxnSpPr>
            <p:spPr>
              <a:xfrm>
                <a:off x="5638800" y="5463836"/>
                <a:ext cx="400050" cy="699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30" idx="2"/>
                <a:endCxn id="29" idx="0"/>
              </p:cNvCxnSpPr>
              <p:nvPr/>
            </p:nvCxnSpPr>
            <p:spPr>
              <a:xfrm>
                <a:off x="5353050" y="4876800"/>
                <a:ext cx="838200" cy="54264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89"/>
            <p:cNvGrpSpPr/>
            <p:nvPr/>
          </p:nvGrpSpPr>
          <p:grpSpPr>
            <a:xfrm>
              <a:off x="7239000" y="4572000"/>
              <a:ext cx="1103235" cy="995779"/>
              <a:chOff x="7239000" y="4572000"/>
              <a:chExt cx="1103235" cy="995779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7999335" y="5305147"/>
                <a:ext cx="304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846935" y="4684465"/>
                <a:ext cx="4953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239000" y="5181600"/>
                <a:ext cx="457200" cy="38617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315200" y="4572000"/>
                <a:ext cx="228600" cy="3499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>
                <a:stCxn id="34" idx="1"/>
                <a:endCxn id="36" idx="3"/>
              </p:cNvCxnSpPr>
              <p:nvPr/>
            </p:nvCxnSpPr>
            <p:spPr>
              <a:xfrm flipH="1" flipV="1">
                <a:off x="7543800" y="4746964"/>
                <a:ext cx="303135" cy="5180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35" idx="3"/>
                <a:endCxn id="33" idx="1"/>
              </p:cNvCxnSpPr>
              <p:nvPr/>
            </p:nvCxnSpPr>
            <p:spPr>
              <a:xfrm>
                <a:off x="7696200" y="5374690"/>
                <a:ext cx="303135" cy="4475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>
                <a:stCxn id="34" idx="2"/>
                <a:endCxn id="33" idx="0"/>
              </p:cNvCxnSpPr>
              <p:nvPr/>
            </p:nvCxnSpPr>
            <p:spPr>
              <a:xfrm>
                <a:off x="8094585" y="4913065"/>
                <a:ext cx="57150" cy="3920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Connector 70"/>
            <p:cNvCxnSpPr>
              <a:stCxn id="12" idx="3"/>
              <a:endCxn id="27" idx="1"/>
            </p:cNvCxnSpPr>
            <p:nvPr/>
          </p:nvCxnSpPr>
          <p:spPr>
            <a:xfrm flipV="1">
              <a:off x="1981200" y="4782475"/>
              <a:ext cx="1219200" cy="406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26" idx="3"/>
              <a:endCxn id="32" idx="1"/>
            </p:cNvCxnSpPr>
            <p:nvPr/>
          </p:nvCxnSpPr>
          <p:spPr>
            <a:xfrm flipV="1">
              <a:off x="4572000" y="5463836"/>
              <a:ext cx="838200" cy="606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31" idx="3"/>
              <a:endCxn id="35" idx="1"/>
            </p:cNvCxnSpPr>
            <p:nvPr/>
          </p:nvCxnSpPr>
          <p:spPr>
            <a:xfrm>
              <a:off x="6562725" y="4885336"/>
              <a:ext cx="676275" cy="48935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Elbow Connector 81"/>
            <p:cNvCxnSpPr>
              <a:stCxn id="26" idx="2"/>
              <a:endCxn id="35" idx="2"/>
            </p:cNvCxnSpPr>
            <p:nvPr/>
          </p:nvCxnSpPr>
          <p:spPr>
            <a:xfrm rot="5400000" flipH="1" flipV="1">
              <a:off x="5860464" y="4031665"/>
              <a:ext cx="71021" cy="3143250"/>
            </a:xfrm>
            <a:prstGeom prst="bentConnector3">
              <a:avLst>
                <a:gd name="adj1" fmla="val -546881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Rounded Rectangle 85"/>
          <p:cNvSpPr/>
          <p:nvPr/>
        </p:nvSpPr>
        <p:spPr>
          <a:xfrm>
            <a:off x="685800" y="4267200"/>
            <a:ext cx="7848600" cy="1981200"/>
          </a:xfrm>
          <a:prstGeom prst="roundRect">
            <a:avLst/>
          </a:prstGeom>
          <a:solidFill>
            <a:srgbClr val="FF0000">
              <a:alpha val="4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7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351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382000" cy="28956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b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rotate(</a:t>
            </a:r>
            <a:r>
              <a:rPr lang="en-US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clockwise: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-&gt;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None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"""Rotate the rectangle 90 degrees clockwise or counterclockwise, </a:t>
            </a:r>
            <a:b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   depending on the value of the parameter. The rotation should be</a:t>
            </a:r>
            <a:b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   done around the lower-left corner of the rectangle"""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b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flip(</a:t>
            </a:r>
            <a:r>
              <a:rPr lang="en-US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horizontally: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-&gt;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None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"""Flip horizontally (around the left edge) or vertically (around</a:t>
            </a:r>
            <a:b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   the bottom edge), depending on the value of the parameter."""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isPointInside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p: Point) -&gt;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""" Check whether point p is inside the rectangle"""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589" y="1676400"/>
            <a:ext cx="8580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Implement the following methods for the class Rectangle: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Re-implement a </a:t>
            </a:r>
            <a:r>
              <a:rPr lang="en-US" dirty="0"/>
              <a:t>class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524000"/>
            <a:ext cx="7848600" cy="33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Re-implement the class Rectangle using an internal representation with two Points: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Lower-Left (LL)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Upper-Right(UR)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57150" indent="0">
              <a:buNone/>
            </a:pPr>
            <a:r>
              <a:rPr lang="en-US" sz="2400" dirty="0"/>
              <a:t>Make the minimum number of changes to </a:t>
            </a:r>
            <a:r>
              <a:rPr lang="en-US" sz="2400" b="1" u="sng" dirty="0"/>
              <a:t>preserve the API </a:t>
            </a:r>
            <a:r>
              <a:rPr lang="en-US" sz="2400" dirty="0"/>
              <a:t>of the class.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49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Distance between rectangles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382000" cy="12954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b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distance(</a:t>
            </a:r>
            <a:r>
              <a:rPr lang="en-US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r: 'Rectangle') -&gt;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"""Calculates the shortest distance between two rectangles.</a:t>
            </a:r>
            <a:b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   If two rectangles intersect, their distance is zero."""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3526" y="1676400"/>
            <a:ext cx="7256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Implement the following method for the class Rectangle: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9511F5-78E5-4390-981C-0C8C792B35FD}"/>
              </a:ext>
            </a:extLst>
          </p:cNvPr>
          <p:cNvSpPr txBox="1"/>
          <p:nvPr/>
        </p:nvSpPr>
        <p:spPr>
          <a:xfrm>
            <a:off x="363526" y="4343400"/>
            <a:ext cx="4737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Hint:</a:t>
            </a:r>
            <a:r>
              <a:rPr lang="en-US" dirty="0"/>
              <a:t> try to make the code simple and elegant,</a:t>
            </a:r>
            <a:br>
              <a:rPr lang="en-US" dirty="0"/>
            </a:br>
            <a:r>
              <a:rPr lang="en-US" dirty="0"/>
              <a:t>possibly defining some reusable private method.</a:t>
            </a:r>
          </a:p>
        </p:txBody>
      </p:sp>
    </p:spTree>
    <p:extLst>
      <p:ext uri="{BB962C8B-B14F-4D97-AF65-F5344CB8AC3E}">
        <p14:creationId xmlns:p14="http://schemas.microsoft.com/office/powerpoint/2010/main" val="274618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Class Point: a new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Let us assume that we need to represent the point with polar coordinates for efficiency reasons (e.g., we need to use them very often).</a:t>
            </a:r>
          </a:p>
          <a:p>
            <a:endParaRPr lang="en-GB" dirty="0"/>
          </a:p>
          <a:p>
            <a:r>
              <a:rPr lang="en-GB" dirty="0"/>
              <a:t>We can modify the private section and the implementation of the class without modifying the specification of the public methods.</a:t>
            </a:r>
          </a:p>
          <a:p>
            <a:endParaRPr lang="en-GB" dirty="0"/>
          </a:p>
          <a:p>
            <a:r>
              <a:rPr lang="en-GB" dirty="0"/>
              <a:t>The API (a contract between designers and users) should not be modified.</a:t>
            </a:r>
          </a:p>
          <a:p>
            <a:endParaRPr lang="en-GB" dirty="0"/>
          </a:p>
          <a:p>
            <a:r>
              <a:rPr lang="en-GB" dirty="0"/>
              <a:t>Do you know what a </a:t>
            </a:r>
            <a:r>
              <a:rPr lang="en-GB" i="1" dirty="0"/>
              <a:t>deprecated</a:t>
            </a:r>
            <a:r>
              <a:rPr lang="en-GB" dirty="0"/>
              <a:t> method is?</a:t>
            </a:r>
          </a:p>
          <a:p>
            <a:pPr lvl="1"/>
            <a:r>
              <a:rPr lang="en-GB" dirty="0"/>
              <a:t>Not recommended, possibly superseded by another method</a:t>
            </a:r>
          </a:p>
          <a:p>
            <a:pPr lvl="1"/>
            <a:r>
              <a:rPr lang="en-GB" dirty="0"/>
              <a:t>Likely to be removed or discontinued in the future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Class Point: a new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58157"/>
            <a:ext cx="8839200" cy="5795043"/>
          </a:xfrm>
        </p:spPr>
        <p:txBody>
          <a:bodyPr>
            <a:noAutofit/>
          </a:bodyPr>
          <a:lstStyle/>
          <a:p>
            <a:pPr>
              <a:lnSpc>
                <a:spcPts val="1500"/>
              </a:lnSpc>
            </a:pP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Point: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"""A class to represent and operate with two-dimensional points"""</a:t>
            </a:r>
            <a:b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b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# Declaration of attributes (recommended for type checking)</a:t>
            </a:r>
          </a:p>
          <a:p>
            <a:pPr>
              <a:lnSpc>
                <a:spcPts val="1500"/>
              </a:lnSpc>
            </a:pP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	  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_radius:</a:t>
            </a: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# radius of the polar coordinates</a:t>
            </a:r>
          </a:p>
          <a:p>
            <a:pPr>
              <a:lnSpc>
                <a:spcPts val="1500"/>
              </a:lnSpc>
            </a:pP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_angle:</a:t>
            </a: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# angle of the polar coordinates</a:t>
            </a:r>
            <a:b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b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__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__(</a:t>
            </a:r>
            <a:r>
              <a:rPr lang="en-US" sz="1600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x: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0, y: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0):</a:t>
            </a:r>
          </a:p>
          <a:p>
            <a:pPr>
              <a:lnSpc>
                <a:spcPts val="1500"/>
              </a:lnSpc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  """Constructor with x and y coordinates"""</a:t>
            </a:r>
          </a:p>
          <a:p>
            <a:pPr>
              <a:lnSpc>
                <a:spcPts val="1500"/>
              </a:lnSpc>
            </a:pP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600" dirty="0" err="1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._radius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math.sqrt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(x*x + y*y)</a:t>
            </a:r>
            <a:b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600" dirty="0" err="1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._angle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0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x == 0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and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y == 0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math.atan2(y/x)</a:t>
            </a:r>
            <a:b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</a:br>
            <a:b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x(</a:t>
            </a:r>
            <a:r>
              <a:rPr lang="en-US" sz="1600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-&gt;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lnSpc>
                <a:spcPts val="1500"/>
              </a:lnSpc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"""Returns the x coordinate"""</a:t>
            </a:r>
            <a:b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._radius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math.cos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._angle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y(</a:t>
            </a:r>
            <a:r>
              <a:rPr lang="en-US" sz="1600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-&gt;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lnSpc>
                <a:spcPts val="1500"/>
              </a:lnSpc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"""Returns the y coordinate"""</a:t>
            </a:r>
            <a:b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._radius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math.sin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._angle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distance(</a:t>
            </a:r>
            <a:r>
              <a:rPr lang="en-US" sz="1600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p: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Optional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['Point']) -&gt;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lnSpc>
                <a:spcPts val="1500"/>
              </a:lnSpc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"""Returns the distance to point p</a:t>
            </a:r>
            <a:b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       (or the distance to the origin if p is None)"""</a:t>
            </a:r>
          </a:p>
          <a:p>
            <a:pPr>
              <a:lnSpc>
                <a:spcPts val="1500"/>
              </a:lnSpc>
            </a:pP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dx,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</a:t>
            </a: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sz="1600" dirty="0" err="1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GB" sz="1600" dirty="0" err="1">
                <a:latin typeface="Consolas" pitchFamily="49" charset="0"/>
                <a:cs typeface="Consolas" pitchFamily="49" charset="0"/>
              </a:rPr>
              <a:t>.x</a:t>
            </a:r>
            <a:r>
              <a:rPr lang="en-GB" sz="1600" dirty="0">
                <a:latin typeface="Consolas" pitchFamily="49" charset="0"/>
                <a:cs typeface="Consolas" pitchFamily="49" charset="0"/>
              </a:rPr>
              <a:t>(), </a:t>
            </a:r>
            <a:r>
              <a:rPr lang="en-GB" sz="1600" dirty="0" err="1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GB" sz="1600" dirty="0" err="1">
                <a:latin typeface="Consolas" pitchFamily="49" charset="0"/>
                <a:cs typeface="Consolas" pitchFamily="49" charset="0"/>
              </a:rPr>
              <a:t>.y</a:t>
            </a:r>
            <a:r>
              <a:rPr lang="en-GB" sz="16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lnSpc>
                <a:spcPts val="1500"/>
              </a:lnSpc>
            </a:pPr>
            <a:r>
              <a:rPr lang="en-GB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GB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GB" sz="1600" dirty="0">
                <a:latin typeface="Consolas" pitchFamily="49" charset="0"/>
                <a:cs typeface="Consolas" pitchFamily="49" charset="0"/>
              </a:rPr>
              <a:t> p </a:t>
            </a:r>
            <a:r>
              <a:rPr lang="en-GB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is not None</a:t>
            </a:r>
            <a:r>
              <a:rPr lang="en-GB" sz="1600" dirty="0">
                <a:latin typeface="Consolas" pitchFamily="49" charset="0"/>
                <a:cs typeface="Consolas" pitchFamily="49" charset="0"/>
              </a:rPr>
              <a:t>:</a:t>
            </a:r>
            <a:b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        </a:t>
            </a:r>
            <a:r>
              <a:rPr lang="en-GB" sz="1600" dirty="0">
                <a:latin typeface="Consolas" pitchFamily="49" charset="0"/>
                <a:cs typeface="Consolas" pitchFamily="49" charset="0"/>
              </a:rPr>
              <a:t>dx -= </a:t>
            </a:r>
            <a:r>
              <a:rPr lang="en-GB" sz="1600" dirty="0" err="1">
                <a:latin typeface="Consolas" pitchFamily="49" charset="0"/>
                <a:cs typeface="Consolas" pitchFamily="49" charset="0"/>
              </a:rPr>
              <a:t>p.x</a:t>
            </a:r>
            <a:r>
              <a:rPr lang="en-GB" sz="1600" dirty="0">
                <a:latin typeface="Consolas" pitchFamily="49" charset="0"/>
                <a:cs typeface="Consolas" pitchFamily="49" charset="0"/>
              </a:rPr>
              <a:t>()</a:t>
            </a:r>
            <a:br>
              <a:rPr lang="en-GB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GB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GB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        </a:t>
            </a:r>
            <a:r>
              <a:rPr lang="en-GB" sz="1600" dirty="0" err="1">
                <a:latin typeface="Consolas" pitchFamily="49" charset="0"/>
                <a:cs typeface="Consolas" pitchFamily="49" charset="0"/>
              </a:rPr>
              <a:t>dy</a:t>
            </a:r>
            <a:r>
              <a:rPr lang="en-GB" sz="1600" dirty="0">
                <a:latin typeface="Consolas" pitchFamily="49" charset="0"/>
                <a:cs typeface="Consolas" pitchFamily="49" charset="0"/>
              </a:rPr>
              <a:t> –= </a:t>
            </a:r>
            <a:r>
              <a:rPr lang="en-GB" sz="1600" dirty="0" err="1">
                <a:latin typeface="Consolas" pitchFamily="49" charset="0"/>
                <a:cs typeface="Consolas" pitchFamily="49" charset="0"/>
              </a:rPr>
              <a:t>p.y</a:t>
            </a:r>
            <a:r>
              <a:rPr lang="en-GB" sz="16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lnSpc>
                <a:spcPts val="1500"/>
              </a:lnSpc>
            </a:pPr>
            <a:r>
              <a:rPr lang="en-GB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GB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GB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1600" dirty="0" err="1">
                <a:latin typeface="Consolas" pitchFamily="49" charset="0"/>
                <a:cs typeface="Consolas" pitchFamily="49" charset="0"/>
              </a:rPr>
              <a:t>math.sqrt</a:t>
            </a:r>
            <a:r>
              <a:rPr lang="en-GB" sz="1600" dirty="0">
                <a:latin typeface="Consolas" pitchFamily="49" charset="0"/>
                <a:cs typeface="Consolas" pitchFamily="49" charset="0"/>
              </a:rPr>
              <a:t>(dx*dx + </a:t>
            </a:r>
            <a:r>
              <a:rPr lang="en-GB" sz="1600" dirty="0" err="1">
                <a:latin typeface="Consolas" pitchFamily="49" charset="0"/>
                <a:cs typeface="Consolas" pitchFamily="49" charset="0"/>
              </a:rPr>
              <a:t>dy</a:t>
            </a:r>
            <a:r>
              <a:rPr lang="en-GB" sz="1600" dirty="0">
                <a:latin typeface="Consolas" pitchFamily="49" charset="0"/>
                <a:cs typeface="Consolas" pitchFamily="49" charset="0"/>
              </a:rPr>
              <a:t>*</a:t>
            </a:r>
            <a:r>
              <a:rPr lang="en-GB" sz="1600" dirty="0" err="1">
                <a:latin typeface="Consolas" pitchFamily="49" charset="0"/>
                <a:cs typeface="Consolas" pitchFamily="49" charset="0"/>
              </a:rPr>
              <a:t>dy</a:t>
            </a:r>
            <a:r>
              <a:rPr lang="en-GB" sz="1600" dirty="0">
                <a:latin typeface="Consolas" pitchFamily="49" charset="0"/>
                <a:cs typeface="Consolas" pitchFamily="49" charset="0"/>
              </a:rPr>
              <a:t>)</a:t>
            </a:r>
            <a:br>
              <a:rPr lang="en-GB" sz="1600" dirty="0">
                <a:latin typeface="Consolas" pitchFamily="49" charset="0"/>
                <a:cs typeface="Consolas" pitchFamily="49" charset="0"/>
              </a:rPr>
            </a:br>
            <a:endParaRPr lang="en-US" sz="1600" dirty="0"/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FF8ED2E8-5BB7-44A4-95C7-A5A0ECAFBFCF}"/>
              </a:ext>
            </a:extLst>
          </p:cNvPr>
          <p:cNvSpPr/>
          <p:nvPr/>
        </p:nvSpPr>
        <p:spPr>
          <a:xfrm>
            <a:off x="6629400" y="5638800"/>
            <a:ext cx="2362200" cy="838200"/>
          </a:xfrm>
          <a:prstGeom prst="wedgeRoundRectCallout">
            <a:avLst>
              <a:gd name="adj1" fmla="val -87557"/>
              <a:gd name="adj2" fmla="val 136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 without any change (but it can be done more efficiently)</a:t>
            </a:r>
          </a:p>
        </p:txBody>
      </p:sp>
    </p:spTree>
    <p:extLst>
      <p:ext uri="{BB962C8B-B14F-4D97-AF65-F5344CB8AC3E}">
        <p14:creationId xmlns:p14="http://schemas.microsoft.com/office/powerpoint/2010/main" val="126510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Class Point: a new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97833"/>
            <a:ext cx="8305800" cy="3874167"/>
          </a:xfrm>
        </p:spPr>
        <p:txBody>
          <a:bodyPr>
            <a:noAutofit/>
          </a:bodyPr>
          <a:lstStyle/>
          <a:p>
            <a:r>
              <a:rPr lang="en-GB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GB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GB" sz="1600" dirty="0">
                <a:latin typeface="Consolas" pitchFamily="49" charset="0"/>
                <a:cs typeface="Consolas" pitchFamily="49" charset="0"/>
              </a:rPr>
              <a:t> angle(</a:t>
            </a:r>
            <a:r>
              <a:rPr lang="en-GB" sz="1600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GB" sz="1600" dirty="0">
                <a:latin typeface="Consolas" pitchFamily="49" charset="0"/>
                <a:cs typeface="Consolas" pitchFamily="49" charset="0"/>
              </a:rPr>
              <a:t>) -&gt; </a:t>
            </a:r>
            <a:r>
              <a:rPr lang="en-GB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GB" sz="1600" dirty="0">
                <a:latin typeface="Consolas" pitchFamily="49" charset="0"/>
                <a:cs typeface="Consolas" pitchFamily="49" charset="0"/>
              </a:rPr>
              <a:t>:</a:t>
            </a:r>
            <a:br>
              <a:rPr lang="en-GB" sz="1600" dirty="0">
                <a:latin typeface="Consolas" pitchFamily="49" charset="0"/>
                <a:cs typeface="Consolas" pitchFamily="49" charset="0"/>
              </a:rPr>
            </a:br>
            <a:r>
              <a:rPr lang="en-GB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GB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"""Returns the angle of the polar coordinates"""</a:t>
            </a:r>
            <a:br>
              <a:rPr lang="en-GB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GB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	       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._angle</a:t>
            </a:r>
            <a:b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b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__add__(</a:t>
            </a:r>
            <a:r>
              <a:rPr lang="en-US" sz="1600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p: 'Point') -&gt; 'Point':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  """Returns a new point by adding the coordinates of two points.</a:t>
            </a:r>
            <a:b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       This method is associated to the + operator"""</a:t>
            </a:r>
            <a:b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Point(</a:t>
            </a:r>
            <a:r>
              <a:rPr lang="en-US" sz="1600" dirty="0" err="1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.x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 +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p.x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(), </a:t>
            </a:r>
            <a:r>
              <a:rPr lang="en-US" sz="1600" dirty="0" err="1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.y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 +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p.y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())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__eq__(</a:t>
            </a:r>
            <a:r>
              <a:rPr lang="en-US" sz="1600" dirty="0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p: 'Point') -&gt;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"""Checks whether two points are equal.</a:t>
            </a:r>
            <a:b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       This method is associated to the == operator"""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.x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 ==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p.x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and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990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.y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 ==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p.y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</a:t>
            </a:r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FD373D-0386-4E30-8CDC-5C39D83802A7}"/>
              </a:ext>
            </a:extLst>
          </p:cNvPr>
          <p:cNvSpPr txBox="1"/>
          <p:nvPr/>
        </p:nvSpPr>
        <p:spPr>
          <a:xfrm>
            <a:off x="457200" y="4369475"/>
            <a:ext cx="8440324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b="1" dirty="0"/>
              <a:t>Discussion: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dirty="0"/>
              <a:t>How about using </a:t>
            </a:r>
            <a:r>
              <a:rPr lang="en-GB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_x</a:t>
            </a:r>
            <a:r>
              <a:rPr lang="en-GB" dirty="0"/>
              <a:t> and </a:t>
            </a:r>
            <a:r>
              <a:rPr lang="en-GB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_y</a:t>
            </a:r>
            <a:r>
              <a:rPr lang="en-GB" dirty="0"/>
              <a:t> (or </a:t>
            </a:r>
            <a:r>
              <a:rPr lang="en-GB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_radius</a:t>
            </a:r>
            <a:r>
              <a:rPr lang="en-GB" dirty="0"/>
              <a:t> and </a:t>
            </a:r>
            <a:r>
              <a:rPr lang="en-GB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_angle</a:t>
            </a:r>
            <a:r>
              <a:rPr lang="en-GB" dirty="0"/>
              <a:t>) as "public" attributes?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dirty="0"/>
              <a:t>Programs using </a:t>
            </a:r>
            <a:r>
              <a:rPr lang="en-GB" dirty="0" err="1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p._x</a:t>
            </a:r>
            <a:r>
              <a:rPr lang="en-GB" dirty="0"/>
              <a:t> and </a:t>
            </a:r>
            <a:r>
              <a:rPr lang="en-GB" dirty="0" err="1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p._y</a:t>
            </a:r>
            <a:r>
              <a:rPr lang="en-GB" dirty="0"/>
              <a:t> would not be valid for the new implementation.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dirty="0"/>
              <a:t>Programs using </a:t>
            </a:r>
            <a:r>
              <a:rPr lang="en-GB" dirty="0" err="1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p.x</a:t>
            </a:r>
            <a:r>
              <a:rPr lang="en-GB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GB" dirty="0">
                <a:solidFill>
                  <a:srgbClr val="0000FF"/>
                </a:solidFill>
                <a:cs typeface="Consolas" pitchFamily="49" charset="0"/>
              </a:rPr>
              <a:t> </a:t>
            </a:r>
            <a:r>
              <a:rPr lang="en-GB" dirty="0"/>
              <a:t>and </a:t>
            </a:r>
            <a:r>
              <a:rPr lang="en-GB" dirty="0" err="1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p.y</a:t>
            </a:r>
            <a:r>
              <a:rPr lang="en-GB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GB" dirty="0">
                <a:solidFill>
                  <a:srgbClr val="0000FF"/>
                </a:solidFill>
                <a:cs typeface="Consolas" pitchFamily="49" charset="0"/>
              </a:rPr>
              <a:t> </a:t>
            </a:r>
            <a:r>
              <a:rPr lang="en-GB" dirty="0"/>
              <a:t>would still be valid.</a:t>
            </a:r>
          </a:p>
          <a:p>
            <a:pPr marL="742950" lvl="1" indent="-285750">
              <a:buFont typeface="Arial" charset="0"/>
              <a:buChar char="•"/>
            </a:pPr>
            <a:endParaRPr lang="en-GB" dirty="0"/>
          </a:p>
          <a:p>
            <a:r>
              <a:rPr lang="en-GB" b="1" dirty="0"/>
              <a:t>Recommendation</a:t>
            </a:r>
            <a:r>
              <a:rPr lang="en-GB" dirty="0"/>
              <a:t>:</a:t>
            </a:r>
          </a:p>
          <a:p>
            <a:pPr marL="800100" lvl="1" indent="-342900">
              <a:buFont typeface="Arial" charset="0"/>
              <a:buChar char="•"/>
            </a:pPr>
            <a:r>
              <a:rPr lang="en-GB" dirty="0"/>
              <a:t>All attributes should be </a:t>
            </a:r>
            <a:r>
              <a:rPr lang="en-GB" b="1" i="1" dirty="0"/>
              <a:t>private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6814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new class: Rectangle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922058"/>
          </a:xfrm>
        </p:spPr>
        <p:txBody>
          <a:bodyPr>
            <a:normAutofit/>
          </a:bodyPr>
          <a:lstStyle/>
          <a:p>
            <a:r>
              <a:rPr lang="en-US" sz="2800" dirty="0"/>
              <a:t>We will only consider rectilinear rectangles</a:t>
            </a:r>
            <a:br>
              <a:rPr lang="en-US" sz="2800" dirty="0"/>
            </a:br>
            <a:r>
              <a:rPr lang="en-US" sz="2800" dirty="0"/>
              <a:t>(axis-aligned).</a:t>
            </a:r>
          </a:p>
          <a:p>
            <a:endParaRPr lang="en-US" sz="2800" dirty="0"/>
          </a:p>
          <a:p>
            <a:r>
              <a:rPr lang="en-US" sz="2800" dirty="0"/>
              <a:t>A rectilinear rectangle can be represented in different ways: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4065058"/>
            <a:ext cx="2819400" cy="152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86140" y="5509954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10920" y="398885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6238" y="5401488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00268" y="3880392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85504" y="4070866"/>
            <a:ext cx="2819400" cy="152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04844" y="5515762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64942" y="5407296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304904" y="4642392"/>
                <a:ext cx="369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904" y="4642392"/>
                <a:ext cx="369781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7440" y="3733800"/>
                <a:ext cx="4142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7440" y="3733800"/>
                <a:ext cx="41421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791006" y="5770820"/>
            <a:ext cx="3370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points (extremes of diagonal)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56611" y="5767646"/>
            <a:ext cx="282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One point, width and height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 rot="16200000">
            <a:off x="5789612" y="1193287"/>
            <a:ext cx="1600200" cy="9906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5685328" y="3640552"/>
            <a:ext cx="1600200" cy="9906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Rectangle: abstract 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1295400"/>
            <a:ext cx="1905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Rectangle(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ll,ur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5661" y="22860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ll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76300" y="22479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0" y="1295400"/>
            <a:ext cx="1600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>
            <a:spLocks noChangeAspect="1"/>
          </p:cNvSpPr>
          <p:nvPr/>
        </p:nvSpPr>
        <p:spPr>
          <a:xfrm>
            <a:off x="3810000" y="1792224"/>
            <a:ext cx="797637" cy="493776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610100" y="1295400"/>
            <a:ext cx="800100" cy="4953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86200" y="2339459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scale(0.5)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86999" y="824984"/>
            <a:ext cx="799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Create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75012" y="819150"/>
            <a:ext cx="673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Scale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23925" y="3570241"/>
            <a:ext cx="1600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85825" y="4522741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2962275" y="3225753"/>
            <a:ext cx="1626310" cy="1030288"/>
            <a:chOff x="2962275" y="3225753"/>
            <a:chExt cx="1626310" cy="1030288"/>
          </a:xfrm>
        </p:grpSpPr>
        <p:sp>
          <p:nvSpPr>
            <p:cNvPr id="18" name="Rectangle 17"/>
            <p:cNvSpPr/>
            <p:nvPr/>
          </p:nvSpPr>
          <p:spPr>
            <a:xfrm>
              <a:off x="2988385" y="3225753"/>
              <a:ext cx="1600200" cy="9906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2962275" y="4179841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" name="Straight Arrow Connector 21"/>
          <p:cNvCxnSpPr>
            <a:stCxn id="19" idx="7"/>
            <a:endCxn id="20" idx="2"/>
          </p:cNvCxnSpPr>
          <p:nvPr/>
        </p:nvCxnSpPr>
        <p:spPr>
          <a:xfrm flipV="1">
            <a:off x="950866" y="4217941"/>
            <a:ext cx="2011409" cy="31595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5186" y="4598941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(1,8)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46182" y="4238616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(11,10)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6570" y="4583668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move(10,2)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7060490" y="1488561"/>
            <a:ext cx="1626310" cy="1030288"/>
            <a:chOff x="2962275" y="3084512"/>
            <a:chExt cx="1626310" cy="1030288"/>
          </a:xfrm>
        </p:grpSpPr>
        <p:sp>
          <p:nvSpPr>
            <p:cNvPr id="28" name="Rectangle 27"/>
            <p:cNvSpPr/>
            <p:nvPr/>
          </p:nvSpPr>
          <p:spPr>
            <a:xfrm>
              <a:off x="2988385" y="3084512"/>
              <a:ext cx="16002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2962275" y="4038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Bent Arrow 32"/>
          <p:cNvSpPr/>
          <p:nvPr/>
        </p:nvSpPr>
        <p:spPr>
          <a:xfrm flipH="1">
            <a:off x="6839167" y="1176534"/>
            <a:ext cx="531378" cy="457200"/>
          </a:xfrm>
          <a:prstGeom prst="bentArrow">
            <a:avLst>
              <a:gd name="adj1" fmla="val 14583"/>
              <a:gd name="adj2" fmla="val 20833"/>
              <a:gd name="adj3" fmla="val 25000"/>
              <a:gd name="adj4" fmla="val 43750"/>
            </a:avLst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7000" y="2514600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rotate(false)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544159" y="989157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Rotate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372251" y="3087127"/>
            <a:ext cx="73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Move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285705" y="3637890"/>
            <a:ext cx="1600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7253156" y="4591978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874389" y="3164281"/>
            <a:ext cx="2822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Flip (horizontally/vertically)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866352" y="5486400"/>
            <a:ext cx="1600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4023831" y="5061634"/>
            <a:ext cx="654438" cy="990600"/>
          </a:xfrm>
          <a:prstGeom prst="rect">
            <a:avLst/>
          </a:prstGeom>
          <a:solidFill>
            <a:srgbClr val="7030A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023831" y="5486401"/>
            <a:ext cx="454639" cy="56583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2743200" y="5071031"/>
            <a:ext cx="1324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Intersection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172200" y="5486400"/>
            <a:ext cx="1600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6679490" y="6059488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248400" y="5074920"/>
            <a:ext cx="1411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Point inside?</a:t>
            </a:r>
          </a:p>
        </p:txBody>
      </p:sp>
      <p:sp>
        <p:nvSpPr>
          <p:cNvPr id="3" name="Curved Down Arrow 2"/>
          <p:cNvSpPr/>
          <p:nvPr/>
        </p:nvSpPr>
        <p:spPr>
          <a:xfrm flipH="1">
            <a:off x="6794678" y="3806989"/>
            <a:ext cx="963631" cy="431627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7F61C43-5F02-424C-8C89-0304AD2158E7}"/>
              </a:ext>
            </a:extLst>
          </p:cNvPr>
          <p:cNvSpPr/>
          <p:nvPr/>
        </p:nvSpPr>
        <p:spPr>
          <a:xfrm>
            <a:off x="3774417" y="2246887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3CB4AFC-2063-48F9-B012-4E28301A05FF}"/>
              </a:ext>
            </a:extLst>
          </p:cNvPr>
          <p:cNvSpPr/>
          <p:nvPr/>
        </p:nvSpPr>
        <p:spPr>
          <a:xfrm>
            <a:off x="2784230" y="124616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2E94F5A-9730-4E5D-B5AB-C1F1DA879481}"/>
              </a:ext>
            </a:extLst>
          </p:cNvPr>
          <p:cNvSpPr txBox="1"/>
          <p:nvPr/>
        </p:nvSpPr>
        <p:spPr>
          <a:xfrm>
            <a:off x="2790596" y="96363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ur</a:t>
            </a:r>
            <a:endParaRPr lang="en-US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Rectangle: ADT (incomplete)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838199"/>
            <a:ext cx="8763000" cy="5791201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from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point</a:t>
            </a:r>
            <a: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import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Point</a:t>
            </a:r>
            <a:b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</a:br>
            <a:b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</a:br>
            <a:b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Rectangle: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"""Class to operate with rectilinear rectangles"""</a:t>
            </a:r>
            <a:b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__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__(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ll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: Point,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ur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: Point):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"""Constructor using the LL and UR corners"""</a:t>
            </a:r>
            <a:b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...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area(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 -&gt; </a:t>
            </a:r>
            <a: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: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"""Returns the area of the rectangle"""</a:t>
            </a:r>
            <a:b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...</a:t>
            </a:r>
          </a:p>
          <a:p>
            <a:pPr>
              <a:lnSpc>
                <a:spcPts val="2000"/>
              </a:lnSpc>
            </a:pP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scale(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 s: </a:t>
            </a:r>
            <a: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 -&gt; </a:t>
            </a:r>
            <a: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None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: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"""Scales the rectangle with a factor s &gt; 0"""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...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__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mul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__(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 r: 'Rectangle') -&gt; 'Rectangle':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"""Returns the intersection with another rectangle"""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        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Rectangle: using the ADT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7244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Creates a rectangle 4x5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r1 = Rectangle(Point(0,0), Point(4,5))	 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Creates a rectangle 8x4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r2 = Rectangle(Point(0,0), Point(8,4))	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r1.move(2, 3)  </a:t>
            </a: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Moves the rectangle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r1.scale(1.2)	  </a:t>
            </a: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Scales the rectangle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area1 = r1.area()  </a:t>
            </a:r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Calculates the area</a:t>
            </a: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br>
              <a:rPr lang="en-US" sz="2000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Consolas" pitchFamily="49" charset="0"/>
                <a:cs typeface="Consolas" pitchFamily="49" charset="0"/>
              </a:rPr>
              <a:t>r3 = r1*r2;</a:t>
            </a:r>
          </a:p>
          <a:p>
            <a:b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r3.empty(): …</a:t>
            </a:r>
          </a:p>
          <a:p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ADTs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2344</TotalTime>
  <Words>3644</Words>
  <Application>Microsoft Office PowerPoint</Application>
  <PresentationFormat>On-screen Show (4:3)</PresentationFormat>
  <Paragraphs>295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Cambria Math</vt:lpstr>
      <vt:lpstr>Consolas</vt:lpstr>
      <vt:lpstr>Courier New</vt:lpstr>
      <vt:lpstr>Office Theme</vt:lpstr>
      <vt:lpstr>Abstract Data Types (II) (and Object-Oriented Programming)</vt:lpstr>
      <vt:lpstr>Public or private?</vt:lpstr>
      <vt:lpstr>Class Point: a new implementation</vt:lpstr>
      <vt:lpstr>Class Point: a new implementation</vt:lpstr>
      <vt:lpstr>Class Point: a new implementation</vt:lpstr>
      <vt:lpstr>A new class: Rectangle</vt:lpstr>
      <vt:lpstr>Rectangle: abstract view</vt:lpstr>
      <vt:lpstr>Rectangle: ADT (incomplete)</vt:lpstr>
      <vt:lpstr>Rectangle: using the ADT</vt:lpstr>
      <vt:lpstr>Rectangle: ADT</vt:lpstr>
      <vt:lpstr>Rectangle: ADT</vt:lpstr>
      <vt:lpstr>Rectangle: ADT</vt:lpstr>
      <vt:lpstr>Rectangle: ADT</vt:lpstr>
      <vt:lpstr>Let us work with rectangles</vt:lpstr>
      <vt:lpstr>A Python session with rational numbers</vt:lpstr>
      <vt:lpstr>The Rational class in Python</vt:lpstr>
      <vt:lpstr>The Rational class in Python</vt:lpstr>
      <vt:lpstr>Magic representation methods</vt:lpstr>
      <vt:lpstr>Magic arithmetic methods</vt:lpstr>
      <vt:lpstr>Magic relational methods</vt:lpstr>
      <vt:lpstr>Python documentation: docstrings</vt:lpstr>
      <vt:lpstr>Python documentation: docstrings</vt:lpstr>
      <vt:lpstr>Designing a module: example</vt:lpstr>
      <vt:lpstr>Using a module: example</vt:lpstr>
      <vt:lpstr>Conclusions</vt:lpstr>
      <vt:lpstr>Exercises</vt:lpstr>
      <vt:lpstr>Implement methods</vt:lpstr>
      <vt:lpstr>Re-implement a class</vt:lpstr>
      <vt:lpstr>Distance between rectangles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Jordi</dc:creator>
  <cp:lastModifiedBy>Jordi Cortadella</cp:lastModifiedBy>
  <cp:revision>1391</cp:revision>
  <dcterms:created xsi:type="dcterms:W3CDTF">2018-02-06T17:20:32Z</dcterms:created>
  <dcterms:modified xsi:type="dcterms:W3CDTF">2024-02-16T06:47:30Z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1033-10.1.0.5672</vt:lpwstr>
  </property>
</Properties>
</file>