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604" r:id="rId2"/>
    <p:sldId id="591" r:id="rId3"/>
    <p:sldId id="592" r:id="rId4"/>
    <p:sldId id="593" r:id="rId5"/>
    <p:sldId id="556" r:id="rId6"/>
    <p:sldId id="595" r:id="rId7"/>
    <p:sldId id="572" r:id="rId8"/>
    <p:sldId id="574" r:id="rId9"/>
    <p:sldId id="523" r:id="rId10"/>
    <p:sldId id="606" r:id="rId11"/>
    <p:sldId id="605" r:id="rId12"/>
    <p:sldId id="598" r:id="rId13"/>
    <p:sldId id="607" r:id="rId14"/>
    <p:sldId id="608" r:id="rId15"/>
    <p:sldId id="612" r:id="rId16"/>
    <p:sldId id="613" r:id="rId17"/>
    <p:sldId id="596" r:id="rId18"/>
    <p:sldId id="599" r:id="rId19"/>
    <p:sldId id="601" r:id="rId20"/>
    <p:sldId id="602" r:id="rId21"/>
    <p:sldId id="614" r:id="rId22"/>
    <p:sldId id="610" r:id="rId23"/>
    <p:sldId id="459" r:id="rId24"/>
  </p:sldIdLst>
  <p:sldSz cx="9144000" cy="6858000" type="screen4x3"/>
  <p:notesSz cx="6858000" cy="9144000"/>
  <p:custShowLst>
    <p:custShow name="Ring oscillators" id="0">
      <p:sldLst/>
    </p:custShow>
  </p:custShow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6068087-EDA6-4F4A-AE11-4D1520854526}">
          <p14:sldIdLst>
            <p14:sldId id="604"/>
            <p14:sldId id="591"/>
            <p14:sldId id="592"/>
            <p14:sldId id="593"/>
            <p14:sldId id="556"/>
            <p14:sldId id="595"/>
            <p14:sldId id="572"/>
            <p14:sldId id="574"/>
            <p14:sldId id="523"/>
            <p14:sldId id="606"/>
            <p14:sldId id="605"/>
            <p14:sldId id="598"/>
            <p14:sldId id="607"/>
            <p14:sldId id="608"/>
            <p14:sldId id="612"/>
            <p14:sldId id="613"/>
            <p14:sldId id="596"/>
            <p14:sldId id="599"/>
            <p14:sldId id="601"/>
            <p14:sldId id="602"/>
            <p14:sldId id="614"/>
            <p14:sldId id="610"/>
            <p14:sldId id="459"/>
          </p14:sldIdLst>
        </p14:section>
      </p14:sectionLst>
    </p:ext>
    <p:ext uri="{EFAFB233-063F-42B5-8137-9DF3F51BA10A}">
      <p15:sldGuideLst xmlns:p15="http://schemas.microsoft.com/office/powerpoint/2012/main">
        <p15:guide id="1" orient="horz" pos="307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Machado" initials="LM" lastIdx="1" clrIdx="0">
    <p:extLst>
      <p:ext uri="{19B8F6BF-5375-455C-9EA6-DF929625EA0E}">
        <p15:presenceInfo xmlns:p15="http://schemas.microsoft.com/office/powerpoint/2012/main" userId="Lucas Macha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8F8F8"/>
    <a:srgbClr val="0000FF"/>
    <a:srgbClr val="66FFCC"/>
    <a:srgbClr val="F0DCA2"/>
    <a:srgbClr val="66FF99"/>
    <a:srgbClr val="008000"/>
    <a:srgbClr val="D3F39F"/>
    <a:srgbClr val="00CC66"/>
    <a:srgbClr val="E9F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70470" autoAdjust="0"/>
  </p:normalViewPr>
  <p:slideViewPr>
    <p:cSldViewPr>
      <p:cViewPr varScale="1">
        <p:scale>
          <a:sx n="80" d="100"/>
          <a:sy n="80" d="100"/>
        </p:scale>
        <p:origin x="234" y="78"/>
      </p:cViewPr>
      <p:guideLst>
        <p:guide orient="horz" pos="3072"/>
        <p:guide pos="2880"/>
      </p:guideLst>
    </p:cSldViewPr>
  </p:slideViewPr>
  <p:outlineViewPr>
    <p:cViewPr>
      <p:scale>
        <a:sx n="33" d="100"/>
        <a:sy n="33" d="100"/>
      </p:scale>
      <p:origin x="0" y="-912"/>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81" d="100"/>
          <a:sy n="81" d="100"/>
        </p:scale>
        <p:origin x="370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6E1E4-2091-467A-B861-927AD65E4D1A}" type="datetimeFigureOut">
              <a:rPr lang="es-ES" smtClean="0"/>
              <a:pPr/>
              <a:t>30/06/2017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8AB51-5FF4-4D23-8A80-39A1B536D247}" type="slidenum">
              <a:rPr lang="es-ES" smtClean="0"/>
              <a:pPr/>
              <a:t>‹#›</a:t>
            </a:fld>
            <a:endParaRPr lang="es-ES"/>
          </a:p>
        </p:txBody>
      </p:sp>
    </p:spTree>
    <p:extLst>
      <p:ext uri="{BB962C8B-B14F-4D97-AF65-F5344CB8AC3E}">
        <p14:creationId xmlns:p14="http://schemas.microsoft.com/office/powerpoint/2010/main" val="301538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t>
            </a:r>
            <a:r>
              <a:rPr lang="en-US" baseline="0" dirty="0" smtClean="0"/>
              <a:t> Lucas, PhD candidate at UPC, Barcelona, and I will be presenting our </a:t>
            </a:r>
            <a:r>
              <a:rPr lang="en-US" baseline="0" dirty="0" smtClean="0"/>
              <a:t>work on ring oscillators and how they can help on the task of mitigating the effects of voltage noise.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Ring oscillators offer robustness considering all types of variability, but i</a:t>
            </a:r>
            <a:r>
              <a:rPr lang="en-US" baseline="0" dirty="0" smtClean="0"/>
              <a:t>n this work we focused on voltage variations. Why?</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9C8AB51-5FF4-4D23-8A80-39A1B536D247}" type="slidenum">
              <a:rPr lang="es-ES" smtClean="0"/>
              <a:pPr/>
              <a:t>1</a:t>
            </a:fld>
            <a:endParaRPr lang="es-ES"/>
          </a:p>
        </p:txBody>
      </p:sp>
    </p:spTree>
    <p:extLst>
      <p:ext uri="{BB962C8B-B14F-4D97-AF65-F5344CB8AC3E}">
        <p14:creationId xmlns:p14="http://schemas.microsoft.com/office/powerpoint/2010/main" val="356886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How is this possible</a:t>
            </a:r>
            <a:r>
              <a:rPr lang="pt-B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Explain figures.</a:t>
            </a:r>
            <a:endParaRPr lang="en-US" baseline="0" dirty="0" smtClean="0"/>
          </a:p>
          <a:p>
            <a:r>
              <a:rPr lang="en-US" baseline="0" dirty="0" smtClean="0"/>
              <a:t>It is possible because ring oscillators take advantage of the similar variation to voltage compared to the critical paths of the circuit.</a:t>
            </a:r>
          </a:p>
          <a:p>
            <a:r>
              <a:rPr lang="en-US" baseline="0" dirty="0" smtClean="0"/>
              <a:t>Therefore (o), it is not necessary to add margins for the global component of a voltage droop, which usually is the larger component.</a:t>
            </a:r>
          </a:p>
          <a:p>
            <a:r>
              <a:rPr lang="en-US" baseline="0" dirty="0" smtClean="0"/>
              <a:t>Only the local (o) component of the voltage droop must be considered for ROCs, which can be reduced with the size of the clock domain and the placement of the ROC with respect to the critical paths.</a:t>
            </a:r>
            <a:endParaRPr lang="en-US" dirty="0"/>
          </a:p>
        </p:txBody>
      </p:sp>
      <p:sp>
        <p:nvSpPr>
          <p:cNvPr id="4" name="Espaço Reservado para Número de Slide 3"/>
          <p:cNvSpPr>
            <a:spLocks noGrp="1"/>
          </p:cNvSpPr>
          <p:nvPr>
            <p:ph type="sldNum" sz="quarter" idx="10"/>
          </p:nvPr>
        </p:nvSpPr>
        <p:spPr/>
        <p:txBody>
          <a:bodyPr/>
          <a:lstStyle/>
          <a:p>
            <a:fld id="{59C8AB51-5FF4-4D23-8A80-39A1B536D247}" type="slidenum">
              <a:rPr lang="es-ES" smtClean="0">
                <a:solidFill>
                  <a:prstClr val="black"/>
                </a:solidFill>
              </a:rPr>
              <a:pPr/>
              <a:t>10</a:t>
            </a:fld>
            <a:endParaRPr lang="es-ES">
              <a:solidFill>
                <a:prstClr val="black"/>
              </a:solidFill>
            </a:endParaRPr>
          </a:p>
        </p:txBody>
      </p:sp>
    </p:spTree>
    <p:extLst>
      <p:ext uri="{BB962C8B-B14F-4D97-AF65-F5344CB8AC3E}">
        <p14:creationId xmlns:p14="http://schemas.microsoft.com/office/powerpoint/2010/main" val="1569977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In </a:t>
            </a:r>
            <a:r>
              <a:rPr lang="pt-BR" dirty="0" err="1" smtClean="0"/>
              <a:t>order</a:t>
            </a:r>
            <a:r>
              <a:rPr lang="pt-BR" dirty="0" smtClean="0"/>
              <a:t> </a:t>
            </a:r>
            <a:r>
              <a:rPr lang="pt-BR" dirty="0" err="1" smtClean="0"/>
              <a:t>to</a:t>
            </a:r>
            <a:r>
              <a:rPr lang="pt-BR" dirty="0" smtClean="0"/>
              <a:t> </a:t>
            </a:r>
            <a:r>
              <a:rPr lang="pt-BR" dirty="0" err="1" smtClean="0"/>
              <a:t>analyze</a:t>
            </a:r>
            <a:r>
              <a:rPr lang="pt-BR" baseline="0" dirty="0" smtClean="0"/>
              <a:t> </a:t>
            </a:r>
            <a:r>
              <a:rPr lang="pt-BR" baseline="0" dirty="0" err="1" smtClean="0"/>
              <a:t>the</a:t>
            </a:r>
            <a:r>
              <a:rPr lang="pt-BR" baseline="0" dirty="0" smtClean="0"/>
              <a:t> global </a:t>
            </a:r>
            <a:r>
              <a:rPr lang="pt-BR" baseline="0" dirty="0" err="1" smtClean="0"/>
              <a:t>and</a:t>
            </a:r>
            <a:r>
              <a:rPr lang="pt-BR" baseline="0" dirty="0" smtClean="0"/>
              <a:t> local componentes </a:t>
            </a:r>
            <a:r>
              <a:rPr lang="pt-BR" baseline="0" dirty="0" err="1" smtClean="0"/>
              <a:t>of</a:t>
            </a:r>
            <a:r>
              <a:rPr lang="pt-BR" baseline="0" dirty="0" smtClean="0"/>
              <a:t> </a:t>
            </a:r>
            <a:r>
              <a:rPr lang="pt-BR" baseline="0" dirty="0" err="1" smtClean="0"/>
              <a:t>the</a:t>
            </a:r>
            <a:r>
              <a:rPr lang="pt-BR" baseline="0" dirty="0" smtClean="0"/>
              <a:t> </a:t>
            </a:r>
            <a:r>
              <a:rPr lang="pt-BR" baseline="0" dirty="0" err="1" smtClean="0"/>
              <a:t>voltage</a:t>
            </a:r>
            <a:r>
              <a:rPr lang="pt-BR" baseline="0" dirty="0" smtClean="0"/>
              <a:t> </a:t>
            </a:r>
            <a:r>
              <a:rPr lang="pt-BR" baseline="0" dirty="0" err="1" smtClean="0"/>
              <a:t>noise</a:t>
            </a:r>
            <a:r>
              <a:rPr lang="pt-BR" baseline="0" dirty="0" smtClean="0"/>
              <a:t>, </a:t>
            </a:r>
            <a:r>
              <a:rPr lang="pt-BR" baseline="0" dirty="0" err="1" smtClean="0"/>
              <a:t>we</a:t>
            </a:r>
            <a:r>
              <a:rPr lang="pt-BR" baseline="0" dirty="0" smtClean="0"/>
              <a:t> </a:t>
            </a:r>
            <a:r>
              <a:rPr lang="pt-BR" baseline="0" dirty="0" err="1" smtClean="0"/>
              <a:t>used</a:t>
            </a:r>
            <a:r>
              <a:rPr lang="pt-BR" baseline="0" dirty="0" smtClean="0"/>
              <a:t> some </a:t>
            </a:r>
            <a:r>
              <a:rPr lang="pt-BR" baseline="0" dirty="0" err="1" smtClean="0"/>
              <a:t>models</a:t>
            </a:r>
            <a:r>
              <a:rPr lang="pt-BR" baseline="0" dirty="0" smtClean="0"/>
              <a:t>.</a:t>
            </a:r>
            <a:endParaRPr lang="pt-BR" dirty="0"/>
          </a:p>
        </p:txBody>
      </p:sp>
      <p:sp>
        <p:nvSpPr>
          <p:cNvPr id="4" name="Slide Number Placeholder 3"/>
          <p:cNvSpPr>
            <a:spLocks noGrp="1"/>
          </p:cNvSpPr>
          <p:nvPr>
            <p:ph type="sldNum" sz="quarter" idx="10"/>
          </p:nvPr>
        </p:nvSpPr>
        <p:spPr/>
        <p:txBody>
          <a:bodyPr/>
          <a:lstStyle/>
          <a:p>
            <a:fld id="{59C8AB51-5FF4-4D23-8A80-39A1B536D247}" type="slidenum">
              <a:rPr lang="es-ES" smtClean="0"/>
              <a:pPr/>
              <a:t>11</a:t>
            </a:fld>
            <a:endParaRPr lang="es-ES"/>
          </a:p>
        </p:txBody>
      </p:sp>
    </p:spTree>
    <p:extLst>
      <p:ext uri="{BB962C8B-B14F-4D97-AF65-F5344CB8AC3E}">
        <p14:creationId xmlns:p14="http://schemas.microsoft.com/office/powerpoint/2010/main" val="396682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model</a:t>
            </a:r>
            <a:r>
              <a:rPr lang="en-US" baseline="0" dirty="0" smtClean="0"/>
              <a:t> for the power delivery network was based on the DATE 2007 paper that analyses voltage emergencies, and models four cores of Pentium 4, with a typical power delivery network: the board (o), with voltage regulator and decoupling capacitors, the package (o) with its decoupling capacitors, the C4 connection bumps (o), and the circuit (o).</a:t>
            </a:r>
          </a:p>
          <a:p>
            <a:r>
              <a:rPr lang="en-US" baseline="0" dirty="0" smtClean="0"/>
              <a:t>The on-chip power delivery network (o) is modeled as a 12 by 12 grid, where each point models a portion of the circuit, with an intrinsic capacitance and a current source.</a:t>
            </a:r>
          </a:p>
          <a:p>
            <a:r>
              <a:rPr lang="en-US" baseline="0" dirty="0" smtClean="0"/>
              <a:t>Also, notice </a:t>
            </a:r>
            <a:r>
              <a:rPr lang="en-US" baseline="0" dirty="0" smtClean="0"/>
              <a:t>that (o) there is either a power or ground interconnection at each grid point.</a:t>
            </a:r>
          </a:p>
          <a:p>
            <a:r>
              <a:rPr lang="en-US" baseline="0" dirty="0" smtClean="0"/>
              <a:t>And the </a:t>
            </a:r>
            <a:r>
              <a:rPr lang="en-US" baseline="0" dirty="0" smtClean="0"/>
              <a:t>frequency response obtained (o) is similar to previous work, with first droop frequency at 100MHz.</a:t>
            </a:r>
            <a:endParaRPr lang="en-US" baseline="0" dirty="0"/>
          </a:p>
        </p:txBody>
      </p:sp>
      <p:sp>
        <p:nvSpPr>
          <p:cNvPr id="4" name="Slide Number Placeholder 3"/>
          <p:cNvSpPr>
            <a:spLocks noGrp="1"/>
          </p:cNvSpPr>
          <p:nvPr>
            <p:ph type="sldNum" sz="quarter" idx="10"/>
          </p:nvPr>
        </p:nvSpPr>
        <p:spPr/>
        <p:txBody>
          <a:bodyPr/>
          <a:lstStyle/>
          <a:p>
            <a:fld id="{59C8AB51-5FF4-4D23-8A80-39A1B536D247}" type="slidenum">
              <a:rPr lang="es-ES" smtClean="0"/>
              <a:pPr/>
              <a:t>12</a:t>
            </a:fld>
            <a:endParaRPr lang="es-ES"/>
          </a:p>
        </p:txBody>
      </p:sp>
    </p:spTree>
    <p:extLst>
      <p:ext uri="{BB962C8B-B14F-4D97-AF65-F5344CB8AC3E}">
        <p14:creationId xmlns:p14="http://schemas.microsoft.com/office/powerpoint/2010/main" val="188402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delay model, we used this very simple equation that relates the gate delay with the voltage.</a:t>
            </a:r>
          </a:p>
          <a:p>
            <a:r>
              <a:rPr lang="en-US" baseline="0" dirty="0" smtClean="0"/>
              <a:t>The idea is that the values for the constant k, the threshold voltage and the tech parameter alpha have little or no influence by the voltage (o).</a:t>
            </a:r>
          </a:p>
          <a:p>
            <a:r>
              <a:rPr lang="en-US" baseline="0" dirty="0" smtClean="0"/>
              <a:t>Therefore, we can relate directly the delay of the critical paths with the voltage (o).</a:t>
            </a:r>
          </a:p>
          <a:p>
            <a:r>
              <a:rPr lang="en-US" baseline="0" dirty="0" smtClean="0"/>
              <a:t>In order to define the values for the constant k, the threshold voltage and the tech parameter alpha, we explored the values for k obtained with delay of 1ns at 0.9V of supply voltage(o), which is the typical 10% variation for the supply voltage of 1V, and typical values for alpha and threshold voltage.</a:t>
            </a:r>
          </a:p>
          <a:p>
            <a:r>
              <a:rPr lang="en-US" baseline="0" dirty="0" smtClean="0"/>
              <a:t>After defining the k value, we plotted (o) the delay variation with voltage.</a:t>
            </a:r>
          </a:p>
          <a:p>
            <a:r>
              <a:rPr lang="en-US" baseline="0" dirty="0" smtClean="0"/>
              <a:t>As it possible to see here, 1.3 for alpha and 0.4V for threshold voltage generate the larger variation in delay for smaller variations in voltage, therefore we selected these values in order to perform an conservative analysis.</a:t>
            </a:r>
          </a:p>
          <a:p>
            <a:r>
              <a:rPr lang="en-US" baseline="0" dirty="0" smtClean="0"/>
              <a:t>(o) These values derive a k value of 0.45, which is the one we used to compare the performance of static clocks and ring oscillator clocks.</a:t>
            </a:r>
          </a:p>
        </p:txBody>
      </p:sp>
      <p:sp>
        <p:nvSpPr>
          <p:cNvPr id="4" name="Slide Number Placeholder 3"/>
          <p:cNvSpPr>
            <a:spLocks noGrp="1"/>
          </p:cNvSpPr>
          <p:nvPr>
            <p:ph type="sldNum" sz="quarter" idx="10"/>
          </p:nvPr>
        </p:nvSpPr>
        <p:spPr/>
        <p:txBody>
          <a:bodyPr/>
          <a:lstStyle/>
          <a:p>
            <a:fld id="{59C8AB51-5FF4-4D23-8A80-39A1B536D247}" type="slidenum">
              <a:rPr lang="es-ES" smtClean="0"/>
              <a:pPr/>
              <a:t>13</a:t>
            </a:fld>
            <a:endParaRPr lang="es-ES"/>
          </a:p>
        </p:txBody>
      </p:sp>
    </p:spTree>
    <p:extLst>
      <p:ext uri="{BB962C8B-B14F-4D97-AF65-F5344CB8AC3E}">
        <p14:creationId xmlns:p14="http://schemas.microsoft.com/office/powerpoint/2010/main" val="22432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margin necessary for a static clock, or in other words: the performance loss, is the difference of the delay of the critical paths at the typical operating voltage and at the minimum estimated voltage at design.</a:t>
            </a:r>
          </a:p>
          <a:p>
            <a:r>
              <a:rPr lang="en-US" baseline="0" dirty="0" smtClean="0"/>
              <a:t>(o) This picture illustrates the typical case, where the time is represented in the horizontal axis.</a:t>
            </a:r>
          </a:p>
          <a:p>
            <a:r>
              <a:rPr lang="en-US" baseline="0" dirty="0" smtClean="0"/>
              <a:t>This picture represents the (o) launching path, with the clock tree and the critical path, and the (o) capturing path, with the clock period and the clock tree.</a:t>
            </a:r>
          </a:p>
          <a:p>
            <a:r>
              <a:rPr lang="en-US" baseline="0" dirty="0" smtClean="0"/>
              <a:t>If the operating conditions never change, this is perfect, but this is not the case (o).</a:t>
            </a:r>
          </a:p>
          <a:p>
            <a:r>
              <a:rPr lang="en-US" baseline="0" dirty="0" smtClean="0"/>
              <a:t>When the supply voltage of this circuit decreases due to a droop (o), for example, everything becomes slower but the clock period, which is static. To avoid timing errors, we have to add the margin (o) considering the delay at minimum voltage.</a:t>
            </a:r>
          </a:p>
        </p:txBody>
      </p:sp>
      <p:sp>
        <p:nvSpPr>
          <p:cNvPr id="4" name="Slide Number Placeholder 3"/>
          <p:cNvSpPr>
            <a:spLocks noGrp="1"/>
          </p:cNvSpPr>
          <p:nvPr>
            <p:ph type="sldNum" sz="quarter" idx="10"/>
          </p:nvPr>
        </p:nvSpPr>
        <p:spPr/>
        <p:txBody>
          <a:bodyPr/>
          <a:lstStyle/>
          <a:p>
            <a:fld id="{59C8AB51-5FF4-4D23-8A80-39A1B536D247}" type="slidenum">
              <a:rPr lang="es-ES" smtClean="0"/>
              <a:pPr/>
              <a:t>14</a:t>
            </a:fld>
            <a:endParaRPr lang="es-ES"/>
          </a:p>
        </p:txBody>
      </p:sp>
    </p:spTree>
    <p:extLst>
      <p:ext uri="{BB962C8B-B14F-4D97-AF65-F5344CB8AC3E}">
        <p14:creationId xmlns:p14="http://schemas.microsoft.com/office/powerpoint/2010/main" val="85749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a different perspective, the margin required for a ring oscillator clock must consider only the maximum voltage difference between the ring oscillator and the critical paths.</a:t>
            </a:r>
          </a:p>
          <a:p>
            <a:r>
              <a:rPr lang="en-US" baseline="0" dirty="0" smtClean="0"/>
              <a:t>Notice that this must be valid for any voltage at any given time. However, as the largest delay variations are obtained at lower voltages, we consider the minimum voltage to define the margin.</a:t>
            </a:r>
          </a:p>
          <a:p>
            <a:r>
              <a:rPr lang="en-US" baseline="0" dirty="0" smtClean="0"/>
              <a:t>So, if we replace the PLL by a ring oscillator (o</a:t>
            </a:r>
            <a:r>
              <a:rPr lang="en-US" baseline="0" dirty="0" smtClean="0"/>
              <a:t>), </a:t>
            </a:r>
            <a:r>
              <a:rPr lang="en-US" baseline="0" dirty="0" smtClean="0"/>
              <a:t>and a </a:t>
            </a:r>
            <a:r>
              <a:rPr lang="en-US" baseline="0" dirty="0" smtClean="0"/>
              <a:t>voltage droop happens (o), the ring oscillator becomes slower similarly to the critical path, and it is required to add margins only for the variations in the clock domain.</a:t>
            </a:r>
          </a:p>
        </p:txBody>
      </p:sp>
      <p:sp>
        <p:nvSpPr>
          <p:cNvPr id="4" name="Slide Number Placeholder 3"/>
          <p:cNvSpPr>
            <a:spLocks noGrp="1"/>
          </p:cNvSpPr>
          <p:nvPr>
            <p:ph type="sldNum" sz="quarter" idx="10"/>
          </p:nvPr>
        </p:nvSpPr>
        <p:spPr/>
        <p:txBody>
          <a:bodyPr/>
          <a:lstStyle/>
          <a:p>
            <a:fld id="{59C8AB51-5FF4-4D23-8A80-39A1B536D247}" type="slidenum">
              <a:rPr lang="es-ES" smtClean="0"/>
              <a:pPr/>
              <a:t>15</a:t>
            </a:fld>
            <a:endParaRPr lang="es-ES"/>
          </a:p>
        </p:txBody>
      </p:sp>
    </p:spTree>
    <p:extLst>
      <p:ext uri="{BB962C8B-B14F-4D97-AF65-F5344CB8AC3E}">
        <p14:creationId xmlns:p14="http://schemas.microsoft.com/office/powerpoint/2010/main" val="217666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order to stimulate voltage differences in the on-chip power delivery network, we proposed a few activity patterns, where the black areas of the grid are active. So we have from all cores active, three cores, two cores, one core, and only portions of the chip not active.</a:t>
            </a:r>
          </a:p>
          <a:p>
            <a:r>
              <a:rPr lang="en-US" baseline="0" dirty="0" smtClean="0"/>
              <a:t>Also, (o) the voltage difference between the ring oscillator and the critical paths varies with the placement of both, and the size of the clock domain, we proposed 4 different placement strategies to be analyzed: 1 ring oscillator at the center, 1 ring oscillator at any point, looking at the point with largest voltage difference, and also increasing the number of clock domains at 4 and 16.</a:t>
            </a:r>
          </a:p>
          <a:p>
            <a:r>
              <a:rPr lang="en-US" baseline="0" dirty="0" smtClean="0"/>
              <a:t>Additionally, (o) we also analyze the activity frequency at two points: at the typical 1GHz case, with low impedance, and the worst case, the first droop, which is 100MHz for this power delivery network.</a:t>
            </a:r>
          </a:p>
        </p:txBody>
      </p:sp>
      <p:sp>
        <p:nvSpPr>
          <p:cNvPr id="4" name="Slide Number Placeholder 3"/>
          <p:cNvSpPr>
            <a:spLocks noGrp="1"/>
          </p:cNvSpPr>
          <p:nvPr>
            <p:ph type="sldNum" sz="quarter" idx="10"/>
          </p:nvPr>
        </p:nvSpPr>
        <p:spPr/>
        <p:txBody>
          <a:bodyPr/>
          <a:lstStyle/>
          <a:p>
            <a:fld id="{59C8AB51-5FF4-4D23-8A80-39A1B536D247}" type="slidenum">
              <a:rPr lang="es-ES" smtClean="0"/>
              <a:pPr/>
              <a:t>16</a:t>
            </a:fld>
            <a:endParaRPr lang="es-ES"/>
          </a:p>
        </p:txBody>
      </p:sp>
    </p:spTree>
    <p:extLst>
      <p:ext uri="{BB962C8B-B14F-4D97-AF65-F5344CB8AC3E}">
        <p14:creationId xmlns:p14="http://schemas.microsoft.com/office/powerpoint/2010/main" val="376940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err="1" smtClean="0"/>
              <a:t>And</a:t>
            </a:r>
            <a:r>
              <a:rPr lang="pt-BR" baseline="0" dirty="0" smtClean="0"/>
              <a:t> </a:t>
            </a:r>
            <a:r>
              <a:rPr lang="pt-BR" baseline="0" dirty="0" err="1" smtClean="0"/>
              <a:t>now</a:t>
            </a:r>
            <a:r>
              <a:rPr lang="pt-BR" baseline="0" dirty="0" smtClean="0"/>
              <a:t> </a:t>
            </a:r>
            <a:r>
              <a:rPr lang="pt-BR" baseline="0" dirty="0" err="1" smtClean="0"/>
              <a:t>we</a:t>
            </a:r>
            <a:r>
              <a:rPr lang="pt-BR" baseline="0" dirty="0" smtClean="0"/>
              <a:t> </a:t>
            </a:r>
            <a:r>
              <a:rPr lang="pt-BR" baseline="0" dirty="0" err="1" smtClean="0"/>
              <a:t>will</a:t>
            </a:r>
            <a:r>
              <a:rPr lang="pt-BR" baseline="0" dirty="0" smtClean="0"/>
              <a:t> </a:t>
            </a:r>
            <a:r>
              <a:rPr lang="pt-BR" baseline="0" dirty="0" err="1" smtClean="0"/>
              <a:t>see</a:t>
            </a:r>
            <a:r>
              <a:rPr lang="pt-BR" baseline="0" dirty="0" smtClean="0"/>
              <a:t> </a:t>
            </a:r>
            <a:r>
              <a:rPr lang="pt-BR" baseline="0" dirty="0" err="1" smtClean="0"/>
              <a:t>the</a:t>
            </a:r>
            <a:r>
              <a:rPr lang="pt-BR" baseline="0" dirty="0" smtClean="0"/>
              <a:t> </a:t>
            </a:r>
            <a:r>
              <a:rPr lang="pt-BR" baseline="0" dirty="0" err="1" smtClean="0"/>
              <a:t>results</a:t>
            </a:r>
            <a:r>
              <a:rPr lang="pt-BR" baseline="0" dirty="0" smtClean="0"/>
              <a:t> for </a:t>
            </a:r>
            <a:r>
              <a:rPr lang="pt-BR" baseline="0" dirty="0" err="1" smtClean="0"/>
              <a:t>these</a:t>
            </a:r>
            <a:r>
              <a:rPr lang="pt-BR" baseline="0" dirty="0" smtClean="0"/>
              <a:t> </a:t>
            </a:r>
            <a:r>
              <a:rPr lang="pt-BR" baseline="0" dirty="0" err="1" smtClean="0"/>
              <a:t>scenarios</a:t>
            </a:r>
            <a:r>
              <a:rPr lang="pt-BR" baseline="0" dirty="0" smtClean="0"/>
              <a:t>.</a:t>
            </a:r>
            <a:endParaRPr lang="pt-BR" dirty="0"/>
          </a:p>
        </p:txBody>
      </p:sp>
      <p:sp>
        <p:nvSpPr>
          <p:cNvPr id="4" name="Slide Number Placeholder 3"/>
          <p:cNvSpPr>
            <a:spLocks noGrp="1"/>
          </p:cNvSpPr>
          <p:nvPr>
            <p:ph type="sldNum" sz="quarter" idx="10"/>
          </p:nvPr>
        </p:nvSpPr>
        <p:spPr/>
        <p:txBody>
          <a:bodyPr/>
          <a:lstStyle/>
          <a:p>
            <a:fld id="{59C8AB51-5FF4-4D23-8A80-39A1B536D247}" type="slidenum">
              <a:rPr lang="es-ES" smtClean="0"/>
              <a:pPr/>
              <a:t>17</a:t>
            </a:fld>
            <a:endParaRPr lang="es-ES"/>
          </a:p>
        </p:txBody>
      </p:sp>
    </p:spTree>
    <p:extLst>
      <p:ext uri="{BB962C8B-B14F-4D97-AF65-F5344CB8AC3E}">
        <p14:creationId xmlns:p14="http://schemas.microsoft.com/office/powerpoint/2010/main" val="291362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bars represent the delay increase in the clock period in order to support the typical and the worst voltage noise.</a:t>
            </a:r>
          </a:p>
          <a:p>
            <a:r>
              <a:rPr lang="en-US" baseline="0" dirty="0" smtClean="0"/>
              <a:t>For any activity pattern, the average performance loss of the static clocks (in blue) is larger than the ring oscillator clocks, due to the global effect of the voltage droops.</a:t>
            </a:r>
          </a:p>
          <a:p>
            <a:r>
              <a:rPr lang="en-US" baseline="0" dirty="0" smtClean="0"/>
              <a:t>Ring oscillator clocks achieve an even better result if we consider worst voltage noise, as the global component of the voltage droops in this case is way larger than the local component.</a:t>
            </a:r>
          </a:p>
          <a:p>
            <a:r>
              <a:rPr lang="en-US" baseline="0" dirty="0" smtClean="0"/>
              <a:t>(o) Notice that, in this pattern the ring oscillator result is excellent, while it is the worst result for the PLL. When all the chip is working, the voltage differences are minimal, but it is also the case that the minimum voltage is reached.</a:t>
            </a:r>
          </a:p>
          <a:p>
            <a:r>
              <a:rPr lang="en-US" baseline="0" dirty="0" smtClean="0"/>
              <a:t>This indicates that the margins for ring oscillators can be reduced by having an uniform activity across the die.</a:t>
            </a:r>
          </a:p>
          <a:p>
            <a:r>
              <a:rPr lang="en-US" baseline="0" dirty="0" smtClean="0"/>
              <a:t>(o) Also, if we look at the worst case considering all activity patterns, it is possible to see this ladder, that indicates that the margins are smaller with ring oscillators if we have smaller distances between the critical path and the ring oscillator.</a:t>
            </a:r>
          </a:p>
        </p:txBody>
      </p:sp>
      <p:sp>
        <p:nvSpPr>
          <p:cNvPr id="4" name="Slide Number Placeholder 3"/>
          <p:cNvSpPr>
            <a:spLocks noGrp="1"/>
          </p:cNvSpPr>
          <p:nvPr>
            <p:ph type="sldNum" sz="quarter" idx="10"/>
          </p:nvPr>
        </p:nvSpPr>
        <p:spPr/>
        <p:txBody>
          <a:bodyPr/>
          <a:lstStyle/>
          <a:p>
            <a:fld id="{59C8AB51-5FF4-4D23-8A80-39A1B536D247}" type="slidenum">
              <a:rPr lang="es-ES" smtClean="0"/>
              <a:pPr/>
              <a:t>18</a:t>
            </a:fld>
            <a:endParaRPr lang="es-ES"/>
          </a:p>
        </p:txBody>
      </p:sp>
    </p:spTree>
    <p:extLst>
      <p:ext uri="{BB962C8B-B14F-4D97-AF65-F5344CB8AC3E}">
        <p14:creationId xmlns:p14="http://schemas.microsoft.com/office/powerpoint/2010/main" val="251099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distance effect is better seen in this graph, where we show the delay increase, or the performance loss, versus the distance in the chip grid.</a:t>
            </a:r>
          </a:p>
          <a:p>
            <a:r>
              <a:rPr lang="en-US" baseline="0" dirty="0" smtClean="0"/>
              <a:t>For the PLL, the distance does not matter, so it is the same delay for any distance.</a:t>
            </a:r>
          </a:p>
          <a:p>
            <a:r>
              <a:rPr lang="en-US" baseline="0" dirty="0" smtClean="0"/>
              <a:t>But for any placement of the ring oscillator, if the critical path is closer to the ring oscillator, then the margins are smaller.</a:t>
            </a:r>
          </a:p>
          <a:p>
            <a:endParaRPr lang="en-US" baseline="0" dirty="0" smtClean="0"/>
          </a:p>
        </p:txBody>
      </p:sp>
      <p:sp>
        <p:nvSpPr>
          <p:cNvPr id="4" name="Slide Number Placeholder 3"/>
          <p:cNvSpPr>
            <a:spLocks noGrp="1"/>
          </p:cNvSpPr>
          <p:nvPr>
            <p:ph type="sldNum" sz="quarter" idx="10"/>
          </p:nvPr>
        </p:nvSpPr>
        <p:spPr/>
        <p:txBody>
          <a:bodyPr/>
          <a:lstStyle/>
          <a:p>
            <a:fld id="{59C8AB51-5FF4-4D23-8A80-39A1B536D247}" type="slidenum">
              <a:rPr lang="es-ES" smtClean="0"/>
              <a:pPr/>
              <a:t>19</a:t>
            </a:fld>
            <a:endParaRPr lang="es-ES"/>
          </a:p>
        </p:txBody>
      </p:sp>
    </p:spTree>
    <p:extLst>
      <p:ext uri="{BB962C8B-B14F-4D97-AF65-F5344CB8AC3E}">
        <p14:creationId xmlns:p14="http://schemas.microsoft.com/office/powerpoint/2010/main" val="17793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Because power </a:t>
            </a:r>
            <a:r>
              <a:rPr lang="en-US" sz="1200" b="0" i="0" u="none" strike="noStrike" kern="1200" baseline="0" dirty="0" smtClean="0">
                <a:solidFill>
                  <a:schemeClr val="tx1"/>
                </a:solidFill>
                <a:latin typeface="+mn-lt"/>
                <a:ea typeface="+mn-ea"/>
                <a:cs typeface="+mn-cs"/>
              </a:rPr>
              <a:t>integrity has become an important issue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(o) due to</a:t>
            </a:r>
            <a:r>
              <a:rPr lang="pt-B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lowering of the supply voltage, as the feature size of the circuits decrease</a:t>
            </a:r>
          </a:p>
          <a:p>
            <a:pPr marL="171450" indent="-171450">
              <a:buFontTx/>
              <a:buChar char="-"/>
            </a:pPr>
            <a:r>
              <a:rPr lang="en-US" sz="1200" b="0" i="0" u="none" strike="noStrike" kern="1200" baseline="0" dirty="0" smtClean="0">
                <a:solidFill>
                  <a:schemeClr val="tx1"/>
                </a:solidFill>
                <a:latin typeface="+mn-lt"/>
                <a:ea typeface="+mn-ea"/>
                <a:cs typeface="+mn-cs"/>
              </a:rPr>
              <a:t>(o) and due to the power density increase, which clearly reached a physical limit.</a:t>
            </a:r>
          </a:p>
        </p:txBody>
      </p:sp>
      <p:sp>
        <p:nvSpPr>
          <p:cNvPr id="4" name="Slide Number Placeholder 3"/>
          <p:cNvSpPr>
            <a:spLocks noGrp="1"/>
          </p:cNvSpPr>
          <p:nvPr>
            <p:ph type="sldNum" sz="quarter" idx="10"/>
          </p:nvPr>
        </p:nvSpPr>
        <p:spPr/>
        <p:txBody>
          <a:bodyPr/>
          <a:lstStyle/>
          <a:p>
            <a:fld id="{59C8AB51-5FF4-4D23-8A80-39A1B536D247}" type="slidenum">
              <a:rPr lang="es-ES" smtClean="0"/>
              <a:pPr/>
              <a:t>2</a:t>
            </a:fld>
            <a:endParaRPr lang="es-ES"/>
          </a:p>
        </p:txBody>
      </p:sp>
    </p:spTree>
    <p:extLst>
      <p:ext uri="{BB962C8B-B14F-4D97-AF65-F5344CB8AC3E}">
        <p14:creationId xmlns:p14="http://schemas.microsoft.com/office/powerpoint/2010/main" val="4204212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well-known</a:t>
            </a:r>
            <a:r>
              <a:rPr lang="en-US" baseline="0" dirty="0" smtClean="0"/>
              <a:t> methods to mitigate the voltage noise is to increase the amount of on-chip decoupling capacitance. And this is easily seen in this plot, as we increase the on-chip </a:t>
            </a:r>
            <a:r>
              <a:rPr lang="en-US" baseline="0" dirty="0" err="1" smtClean="0"/>
              <a:t>decaps</a:t>
            </a:r>
            <a:r>
              <a:rPr lang="en-US" baseline="0" dirty="0" smtClean="0"/>
              <a:t>, the voltage noise is reduced and consequentially the delay increase is also reduced.</a:t>
            </a:r>
          </a:p>
          <a:p>
            <a:r>
              <a:rPr lang="en-US" baseline="0" dirty="0" smtClean="0"/>
              <a:t>However, capacitances have an important cost in leakage power, and maybe </a:t>
            </a:r>
            <a:r>
              <a:rPr lang="en-US" baseline="0" dirty="0" smtClean="0"/>
              <a:t>also in </a:t>
            </a:r>
            <a:r>
              <a:rPr lang="en-US" baseline="0" dirty="0" smtClean="0"/>
              <a:t>area.</a:t>
            </a:r>
          </a:p>
          <a:p>
            <a:r>
              <a:rPr lang="en-US" baseline="0" dirty="0" smtClean="0"/>
              <a:t>So, here we compared the reduction in leakage power that can be achieved by using ring oscillators instead of increasing the </a:t>
            </a:r>
            <a:r>
              <a:rPr lang="en-US" baseline="0" dirty="0" smtClean="0"/>
              <a:t>on-chip decoupling </a:t>
            </a:r>
            <a:r>
              <a:rPr lang="en-US" baseline="0" dirty="0" smtClean="0"/>
              <a:t>capacitance (o).</a:t>
            </a:r>
          </a:p>
          <a:p>
            <a:r>
              <a:rPr lang="en-US" baseline="0" dirty="0" smtClean="0"/>
              <a:t>As it is possible to see, we can have 100nF instead of 300nF by using ring oscillator clocks. (o)</a:t>
            </a:r>
          </a:p>
          <a:p>
            <a:r>
              <a:rPr lang="en-US" baseline="0" dirty="0" smtClean="0"/>
              <a:t>This represents (o) a 14% reduction in the total leakage power for this design.</a:t>
            </a:r>
            <a:endParaRPr lang="en-US" dirty="0"/>
          </a:p>
        </p:txBody>
      </p:sp>
      <p:sp>
        <p:nvSpPr>
          <p:cNvPr id="4" name="Slide Number Placeholder 3"/>
          <p:cNvSpPr>
            <a:spLocks noGrp="1"/>
          </p:cNvSpPr>
          <p:nvPr>
            <p:ph type="sldNum" sz="quarter" idx="10"/>
          </p:nvPr>
        </p:nvSpPr>
        <p:spPr/>
        <p:txBody>
          <a:bodyPr/>
          <a:lstStyle/>
          <a:p>
            <a:fld id="{59C8AB51-5FF4-4D23-8A80-39A1B536D247}" type="slidenum">
              <a:rPr lang="es-ES" smtClean="0"/>
              <a:pPr/>
              <a:t>20</a:t>
            </a:fld>
            <a:endParaRPr lang="es-ES"/>
          </a:p>
        </p:txBody>
      </p:sp>
    </p:spTree>
    <p:extLst>
      <p:ext uri="{BB962C8B-B14F-4D97-AF65-F5344CB8AC3E}">
        <p14:creationId xmlns:p14="http://schemas.microsoft.com/office/powerpoint/2010/main" val="371769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 of increasing on-chip decoupling capacitance has an even better effect for </a:t>
            </a:r>
            <a:r>
              <a:rPr lang="en-US" baseline="0" dirty="0" smtClean="0"/>
              <a:t>the worst voltage noise. </a:t>
            </a:r>
          </a:p>
          <a:p>
            <a:r>
              <a:rPr lang="en-US" baseline="0" dirty="0" smtClean="0"/>
              <a:t>When we increase the amount of on-chip </a:t>
            </a:r>
            <a:r>
              <a:rPr lang="en-US" baseline="0" dirty="0" err="1" smtClean="0"/>
              <a:t>decaps</a:t>
            </a:r>
            <a:r>
              <a:rPr lang="en-US" baseline="0" dirty="0" smtClean="0"/>
              <a:t>, the impedance decreases, which has a very important effect in the delay (o).</a:t>
            </a:r>
          </a:p>
          <a:p>
            <a:r>
              <a:rPr lang="en-US" baseline="0" dirty="0" smtClean="0"/>
              <a:t>Considering worst voltage noise, (o) we should have 700nF with static clocks in order to obtain the same performance as a ring oscillator clock with 200nF (o).</a:t>
            </a:r>
          </a:p>
          <a:p>
            <a:r>
              <a:rPr lang="en-US" baseline="0" dirty="0" smtClean="0"/>
              <a:t>This represents a reduction of 27% (o), considering that we want to have this level of robustness.</a:t>
            </a:r>
            <a:endParaRPr lang="en-US" dirty="0"/>
          </a:p>
        </p:txBody>
      </p:sp>
      <p:sp>
        <p:nvSpPr>
          <p:cNvPr id="4" name="Slide Number Placeholder 3"/>
          <p:cNvSpPr>
            <a:spLocks noGrp="1"/>
          </p:cNvSpPr>
          <p:nvPr>
            <p:ph type="sldNum" sz="quarter" idx="10"/>
          </p:nvPr>
        </p:nvSpPr>
        <p:spPr/>
        <p:txBody>
          <a:bodyPr/>
          <a:lstStyle/>
          <a:p>
            <a:fld id="{59C8AB51-5FF4-4D23-8A80-39A1B536D247}" type="slidenum">
              <a:rPr lang="es-ES" smtClean="0"/>
              <a:pPr/>
              <a:t>21</a:t>
            </a:fld>
            <a:endParaRPr lang="es-ES"/>
          </a:p>
        </p:txBody>
      </p:sp>
    </p:spTree>
    <p:extLst>
      <p:ext uri="{BB962C8B-B14F-4D97-AF65-F5344CB8AC3E}">
        <p14:creationId xmlns:p14="http://schemas.microsoft.com/office/powerpoint/2010/main" val="3332615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another experiment, varying the placement of the power bumps, only for typical voltage noise.</a:t>
            </a:r>
          </a:p>
          <a:p>
            <a:r>
              <a:rPr lang="en-US" dirty="0" smtClean="0"/>
              <a:t>Here we compared the same amount of bumps</a:t>
            </a:r>
            <a:r>
              <a:rPr lang="en-US" baseline="0" dirty="0" smtClean="0"/>
              <a:t> we had on the other experiments, one bump of power or ground for each grid point, with two other strategies: 50% reduction of power bumps, but distributed uniformly; and placing bumps only on the borders of the grid, similarly to a wire bonding scheme.</a:t>
            </a:r>
          </a:p>
          <a:p>
            <a:r>
              <a:rPr lang="en-US" baseline="0" dirty="0" smtClean="0"/>
              <a:t>(o) The effect of reducing the number of bumps in the on-chip voltage variation is clear, with much larger voltage differences between grid points.</a:t>
            </a:r>
          </a:p>
          <a:p>
            <a:r>
              <a:rPr lang="en-US" baseline="0" dirty="0" smtClean="0"/>
              <a:t>Still, (o) the results obtained considering all activity patterns show that it is possible to change the bump placement strategy with ring oscillator clocks and still have better performance than static clocks (o).</a:t>
            </a:r>
          </a:p>
          <a:p>
            <a:r>
              <a:rPr lang="en-US" baseline="0" dirty="0" smtClean="0"/>
              <a:t>Furthermore, if we look at the border placement case (o), we can have a much smaller margin, as the center of the chip will typically have the lowest voltage in the chip.</a:t>
            </a:r>
            <a:endParaRPr lang="en-US" dirty="0" smtClean="0"/>
          </a:p>
          <a:p>
            <a:endParaRPr lang="en-US" dirty="0"/>
          </a:p>
        </p:txBody>
      </p:sp>
      <p:sp>
        <p:nvSpPr>
          <p:cNvPr id="4" name="Slide Number Placeholder 3"/>
          <p:cNvSpPr>
            <a:spLocks noGrp="1"/>
          </p:cNvSpPr>
          <p:nvPr>
            <p:ph type="sldNum" sz="quarter" idx="10"/>
          </p:nvPr>
        </p:nvSpPr>
        <p:spPr/>
        <p:txBody>
          <a:bodyPr/>
          <a:lstStyle/>
          <a:p>
            <a:fld id="{59C8AB51-5FF4-4D23-8A80-39A1B536D247}" type="slidenum">
              <a:rPr lang="es-ES" smtClean="0"/>
              <a:pPr/>
              <a:t>22</a:t>
            </a:fld>
            <a:endParaRPr lang="es-ES"/>
          </a:p>
        </p:txBody>
      </p:sp>
    </p:spTree>
    <p:extLst>
      <p:ext uri="{BB962C8B-B14F-4D97-AF65-F5344CB8AC3E}">
        <p14:creationId xmlns:p14="http://schemas.microsoft.com/office/powerpoint/2010/main" val="182966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Power integrity is major design concern nowadays due to the low supply voltages and power density </a:t>
            </a:r>
            <a:r>
              <a:rPr lang="en-US" sz="1200" b="0" i="0" u="none" strike="noStrike" kern="1200" baseline="0" dirty="0" smtClean="0">
                <a:solidFill>
                  <a:schemeClr val="tx1"/>
                </a:solidFill>
                <a:latin typeface="+mn-lt"/>
                <a:ea typeface="+mn-ea"/>
                <a:cs typeface="+mn-cs"/>
              </a:rPr>
              <a:t>of the circuits</a:t>
            </a:r>
            <a:r>
              <a:rPr lang="en-US" sz="1200" b="0" i="0" u="none" strike="noStrike" kern="1200" baseline="0" dirty="0" smtClean="0">
                <a:solidFill>
                  <a:schemeClr val="tx1"/>
                </a:solidFill>
                <a:latin typeface="+mn-lt"/>
                <a:ea typeface="+mn-ea"/>
                <a:cs typeface="+mn-cs"/>
              </a:rPr>
              <a:t>, and ring oscillators can be a better solution than static clocks.</a:t>
            </a:r>
          </a:p>
          <a:p>
            <a:r>
              <a:rPr lang="en-US" sz="1200" b="0" i="0" u="none" strike="noStrike" kern="1200" baseline="0" dirty="0" smtClean="0">
                <a:solidFill>
                  <a:schemeClr val="tx1"/>
                </a:solidFill>
                <a:latin typeface="+mn-lt"/>
                <a:ea typeface="+mn-ea"/>
                <a:cs typeface="+mn-cs"/>
              </a:rPr>
              <a:t>We shown that ring oscillators can provide better performance or power, and to achieve these results even with power delivery networks of bad quality. </a:t>
            </a:r>
          </a:p>
          <a:p>
            <a:r>
              <a:rPr lang="en-US" sz="1200" b="0" i="0" u="none" strike="noStrike" kern="1200" baseline="0" dirty="0" smtClean="0">
                <a:solidFill>
                  <a:schemeClr val="tx1"/>
                </a:solidFill>
                <a:latin typeface="+mn-lt"/>
                <a:ea typeface="+mn-ea"/>
                <a:cs typeface="+mn-cs"/>
              </a:rPr>
              <a:t>We are facing a reality in which many devices will have to operate in environments with scarce energy, in which providing reliable voltages may be </a:t>
            </a:r>
            <a:r>
              <a:rPr lang="en-US" sz="1200" b="0" i="0" u="none" strike="noStrike" kern="1200" baseline="0" dirty="0" smtClean="0">
                <a:solidFill>
                  <a:schemeClr val="tx1"/>
                </a:solidFill>
                <a:latin typeface="+mn-lt"/>
                <a:ea typeface="+mn-ea"/>
                <a:cs typeface="+mn-cs"/>
              </a:rPr>
              <a:t>too difficult or too costly, and ring oscillators can be a great solution for these applications.</a:t>
            </a:r>
            <a:endParaRPr lang="pt-BR" dirty="0"/>
          </a:p>
        </p:txBody>
      </p:sp>
      <p:sp>
        <p:nvSpPr>
          <p:cNvPr id="4" name="Slide Number Placeholder 3"/>
          <p:cNvSpPr>
            <a:spLocks noGrp="1"/>
          </p:cNvSpPr>
          <p:nvPr>
            <p:ph type="sldNum" sz="quarter" idx="10"/>
          </p:nvPr>
        </p:nvSpPr>
        <p:spPr/>
        <p:txBody>
          <a:bodyPr/>
          <a:lstStyle/>
          <a:p>
            <a:fld id="{59C8AB51-5FF4-4D23-8A80-39A1B536D247}" type="slidenum">
              <a:rPr lang="es-ES" smtClean="0"/>
              <a:pPr/>
              <a:t>23</a:t>
            </a:fld>
            <a:endParaRPr lang="es-ES"/>
          </a:p>
        </p:txBody>
      </p:sp>
    </p:spTree>
    <p:extLst>
      <p:ext uri="{BB962C8B-B14F-4D97-AF65-F5344CB8AC3E}">
        <p14:creationId xmlns:p14="http://schemas.microsoft.com/office/powerpoint/2010/main" val="26321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understand this a little bit more, consider an example of the transfer function for a simple inverter (o).</a:t>
            </a:r>
          </a:p>
          <a:p>
            <a:r>
              <a:rPr lang="en-US" sz="1200" b="0" i="0" u="none" strike="noStrike" kern="1200" baseline="0" dirty="0" smtClean="0">
                <a:solidFill>
                  <a:schemeClr val="tx1"/>
                </a:solidFill>
                <a:latin typeface="+mn-lt"/>
                <a:ea typeface="+mn-ea"/>
                <a:cs typeface="+mn-cs"/>
              </a:rPr>
              <a:t>When the supply voltage is reduced (o), the noise margins are also reduced, making it more difficult to define if it is 0 or 1</a:t>
            </a:r>
          </a:p>
          <a:p>
            <a:r>
              <a:rPr lang="en-US" sz="1200" b="0" i="0" u="none" strike="noStrike" kern="1200" baseline="0" dirty="0" smtClean="0">
                <a:solidFill>
                  <a:schemeClr val="tx1"/>
                </a:solidFill>
                <a:latin typeface="+mn-lt"/>
                <a:ea typeface="+mn-ea"/>
                <a:cs typeface="+mn-cs"/>
              </a:rPr>
              <a:t>Also, considering the main sources (o) of voltage noise, both are affected by a larger power consumption:</a:t>
            </a:r>
          </a:p>
          <a:p>
            <a:pPr marL="171450" indent="-171450">
              <a:buFontTx/>
              <a:buChar char="-"/>
            </a:pPr>
            <a:r>
              <a:rPr lang="en-US" sz="1200" b="0" i="0" u="none" strike="noStrike" kern="1200" baseline="0" dirty="0" smtClean="0">
                <a:solidFill>
                  <a:schemeClr val="tx1"/>
                </a:solidFill>
                <a:latin typeface="+mn-lt"/>
                <a:ea typeface="+mn-ea"/>
                <a:cs typeface="+mn-cs"/>
              </a:rPr>
              <a:t>(o) the IR drop, linked to the resistance</a:t>
            </a:r>
          </a:p>
          <a:p>
            <a:pPr marL="171450" indent="-171450">
              <a:buFontTx/>
              <a:buChar char="-"/>
            </a:pPr>
            <a:r>
              <a:rPr lang="en-US" sz="1200" b="0" i="0" u="none" strike="noStrike" kern="1200" baseline="0" dirty="0" smtClean="0">
                <a:solidFill>
                  <a:schemeClr val="tx1"/>
                </a:solidFill>
                <a:latin typeface="+mn-lt"/>
                <a:ea typeface="+mn-ea"/>
                <a:cs typeface="+mn-cs"/>
              </a:rPr>
              <a:t>and the switching noise, due to the equivalent inductance</a:t>
            </a:r>
          </a:p>
        </p:txBody>
      </p:sp>
      <p:sp>
        <p:nvSpPr>
          <p:cNvPr id="4" name="Slide Number Placeholder 3"/>
          <p:cNvSpPr>
            <a:spLocks noGrp="1"/>
          </p:cNvSpPr>
          <p:nvPr>
            <p:ph type="sldNum" sz="quarter" idx="10"/>
          </p:nvPr>
        </p:nvSpPr>
        <p:spPr/>
        <p:txBody>
          <a:bodyPr/>
          <a:lstStyle/>
          <a:p>
            <a:fld id="{59C8AB51-5FF4-4D23-8A80-39A1B536D247}" type="slidenum">
              <a:rPr lang="es-ES" smtClean="0"/>
              <a:pPr/>
              <a:t>3</a:t>
            </a:fld>
            <a:endParaRPr lang="es-ES"/>
          </a:p>
        </p:txBody>
      </p:sp>
    </p:spTree>
    <p:extLst>
      <p:ext uri="{BB962C8B-B14F-4D97-AF65-F5344CB8AC3E}">
        <p14:creationId xmlns:p14="http://schemas.microsoft.com/office/powerpoint/2010/main" val="40093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aseline="0" dirty="0" smtClean="0"/>
              <a:t>The voltage noise problem reflects as an increase in delay that may generate timing problems.</a:t>
            </a:r>
            <a:endParaRPr lang="en-US" dirty="0" smtClean="0"/>
          </a:p>
          <a:p>
            <a:r>
              <a:rPr lang="en-US" baseline="0" dirty="0" smtClean="0"/>
              <a:t>A simple (and expensive) solution is to increase the timing margins (o), and as a consequence (o) have the average performance reduced.</a:t>
            </a:r>
          </a:p>
          <a:p>
            <a:r>
              <a:rPr lang="en-US" baseline="0" dirty="0" smtClean="0"/>
              <a:t>Another way is to increase the decoupling capacitance (o), which reduces the amplitude of the voltage noise.</a:t>
            </a:r>
          </a:p>
          <a:p>
            <a:r>
              <a:rPr lang="en-US" baseline="0" dirty="0" smtClean="0"/>
              <a:t>This is also the case for voltage regulators (which generally require capacitors).</a:t>
            </a:r>
          </a:p>
          <a:p>
            <a:r>
              <a:rPr lang="en-US" baseline="0" dirty="0" smtClean="0"/>
              <a:t>So both solutions imply an increase in area and power (o).</a:t>
            </a:r>
          </a:p>
          <a:p>
            <a:r>
              <a:rPr lang="en-US" baseline="0" dirty="0" smtClean="0"/>
              <a:t>Other solutions include (o):</a:t>
            </a:r>
          </a:p>
          <a:p>
            <a:pPr marL="171450" indent="-171450">
              <a:buFontTx/>
              <a:buChar char="-"/>
            </a:pPr>
            <a:r>
              <a:rPr lang="en-US" baseline="0" dirty="0" smtClean="0"/>
              <a:t>Circuits with error recovery, which bet that the voltage noise is transient</a:t>
            </a:r>
          </a:p>
          <a:p>
            <a:pPr marL="171450" indent="-171450">
              <a:buFontTx/>
              <a:buChar char="-"/>
            </a:pPr>
            <a:r>
              <a:rPr lang="en-US" baseline="0" dirty="0" smtClean="0"/>
              <a:t>Performance stalling, with voltage sensors, stopping the processor when voltage is too low</a:t>
            </a:r>
          </a:p>
          <a:p>
            <a:pPr marL="171450" indent="-171450">
              <a:buFontTx/>
              <a:buChar char="-"/>
            </a:pPr>
            <a:r>
              <a:rPr lang="en-US" dirty="0" smtClean="0"/>
              <a:t>Adaptive clocking, which also</a:t>
            </a:r>
            <a:r>
              <a:rPr lang="en-US" baseline="0" dirty="0" smtClean="0"/>
              <a:t> require high quality sensors, with low latency response</a:t>
            </a:r>
          </a:p>
          <a:p>
            <a:pPr marL="0" indent="0">
              <a:buFontTx/>
              <a:buNone/>
            </a:pPr>
            <a:r>
              <a:rPr lang="en-US" baseline="0" dirty="0" smtClean="0"/>
              <a:t>All these solutions have penalties in performance, area, power and complexity</a:t>
            </a:r>
            <a:endParaRPr lang="en-US" dirty="0"/>
          </a:p>
        </p:txBody>
      </p:sp>
      <p:sp>
        <p:nvSpPr>
          <p:cNvPr id="4" name="Espaço Reservado para Número de Slide 3"/>
          <p:cNvSpPr>
            <a:spLocks noGrp="1"/>
          </p:cNvSpPr>
          <p:nvPr>
            <p:ph type="sldNum" sz="quarter" idx="10"/>
          </p:nvPr>
        </p:nvSpPr>
        <p:spPr/>
        <p:txBody>
          <a:bodyPr/>
          <a:lstStyle/>
          <a:p>
            <a:fld id="{59C8AB51-5FF4-4D23-8A80-39A1B536D247}" type="slidenum">
              <a:rPr lang="es-ES" smtClean="0"/>
              <a:pPr/>
              <a:t>4</a:t>
            </a:fld>
            <a:endParaRPr lang="es-ES"/>
          </a:p>
        </p:txBody>
      </p:sp>
    </p:spTree>
    <p:extLst>
      <p:ext uri="{BB962C8B-B14F-4D97-AF65-F5344CB8AC3E}">
        <p14:creationId xmlns:p14="http://schemas.microsoft.com/office/powerpoint/2010/main" val="333015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It is important to notice</a:t>
            </a:r>
            <a:r>
              <a:rPr lang="en-US" baseline="0" dirty="0" smtClean="0"/>
              <a:t> that </a:t>
            </a:r>
            <a:r>
              <a:rPr lang="en-US" dirty="0" smtClean="0"/>
              <a:t>all these</a:t>
            </a:r>
            <a:r>
              <a:rPr lang="en-US" baseline="0" dirty="0" smtClean="0"/>
              <a:t> solutions may not solve the problem, as there are many dynamic variations that cannot be assured and can be larger than estimated.</a:t>
            </a:r>
          </a:p>
          <a:p>
            <a:r>
              <a:rPr lang="en-US" baseline="0" dirty="0" smtClean="0"/>
              <a:t>Also, several integrated circuits depend on software and techniques such as power and clock gating, which may unintentionally stimulate voltage droops and generate voltage emergencies.</a:t>
            </a:r>
          </a:p>
        </p:txBody>
      </p:sp>
      <p:sp>
        <p:nvSpPr>
          <p:cNvPr id="4" name="Espaço Reservado para Número de Slide 3"/>
          <p:cNvSpPr>
            <a:spLocks noGrp="1"/>
          </p:cNvSpPr>
          <p:nvPr>
            <p:ph type="sldNum" sz="quarter" idx="10"/>
          </p:nvPr>
        </p:nvSpPr>
        <p:spPr/>
        <p:txBody>
          <a:bodyPr/>
          <a:lstStyle/>
          <a:p>
            <a:fld id="{59C8AB51-5FF4-4D23-8A80-39A1B536D247}" type="slidenum">
              <a:rPr lang="es-ES" smtClean="0"/>
              <a:pPr/>
              <a:t>5</a:t>
            </a:fld>
            <a:endParaRPr lang="es-ES"/>
          </a:p>
        </p:txBody>
      </p:sp>
    </p:spTree>
    <p:extLst>
      <p:ext uri="{BB962C8B-B14F-4D97-AF65-F5344CB8AC3E}">
        <p14:creationId xmlns:p14="http://schemas.microsoft.com/office/powerpoint/2010/main" val="326534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aseline="0" dirty="0" smtClean="0"/>
              <a:t>But how ring oscillators can help with these issues?</a:t>
            </a:r>
            <a:endParaRPr lang="en-US" dirty="0"/>
          </a:p>
        </p:txBody>
      </p:sp>
      <p:sp>
        <p:nvSpPr>
          <p:cNvPr id="4" name="Espaço Reservado para Número de Slide 3"/>
          <p:cNvSpPr>
            <a:spLocks noGrp="1"/>
          </p:cNvSpPr>
          <p:nvPr>
            <p:ph type="sldNum" sz="quarter" idx="10"/>
          </p:nvPr>
        </p:nvSpPr>
        <p:spPr/>
        <p:txBody>
          <a:bodyPr/>
          <a:lstStyle/>
          <a:p>
            <a:fld id="{59C8AB51-5FF4-4D23-8A80-39A1B536D247}" type="slidenum">
              <a:rPr lang="es-ES" smtClean="0"/>
              <a:pPr/>
              <a:t>6</a:t>
            </a:fld>
            <a:endParaRPr lang="es-ES"/>
          </a:p>
        </p:txBody>
      </p:sp>
    </p:spTree>
    <p:extLst>
      <p:ext uri="{BB962C8B-B14F-4D97-AF65-F5344CB8AC3E}">
        <p14:creationId xmlns:p14="http://schemas.microsoft.com/office/powerpoint/2010/main" val="363267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animation of a synchronous circuit: the clock pulses represented by black dots go through the clock tree </a:t>
            </a:r>
            <a:r>
              <a:rPr lang="en-US" baseline="0" dirty="0" smtClean="0"/>
              <a:t>and </a:t>
            </a:r>
            <a:r>
              <a:rPr lang="en-US" baseline="0" dirty="0" smtClean="0"/>
              <a:t>reach the </a:t>
            </a:r>
            <a:r>
              <a:rPr lang="en-US" baseline="0" dirty="0" smtClean="0"/>
              <a:t>FFs</a:t>
            </a:r>
            <a:r>
              <a:rPr lang="en-US" baseline="0" dirty="0" smtClean="0"/>
              <a:t>.</a:t>
            </a:r>
          </a:p>
          <a:p>
            <a:r>
              <a:rPr lang="en-US" baseline="0" dirty="0" smtClean="0"/>
              <a:t>The </a:t>
            </a:r>
            <a:r>
              <a:rPr lang="en-US" baseline="0" dirty="0" smtClean="0"/>
              <a:t>FFs let </a:t>
            </a:r>
            <a:r>
              <a:rPr lang="en-US" baseline="0" dirty="0" smtClean="0"/>
              <a:t>the data, represented with these green dots, </a:t>
            </a:r>
            <a:r>
              <a:rPr lang="en-US" baseline="0" dirty="0" smtClean="0"/>
              <a:t>pass </a:t>
            </a:r>
            <a:r>
              <a:rPr lang="en-US" baseline="0" dirty="0" smtClean="0"/>
              <a:t>and go through the combinational logic.</a:t>
            </a:r>
          </a:p>
          <a:p>
            <a:r>
              <a:rPr lang="en-US" baseline="0" dirty="0" smtClean="0"/>
              <a:t>Notice that there are two competing paths (o) and the general idea is to the launching path delay to be smaller than the capturing path delay plus the clock period.</a:t>
            </a:r>
          </a:p>
          <a:p>
            <a:r>
              <a:rPr lang="en-US" baseline="0" dirty="0" smtClean="0"/>
              <a:t>As the (o</a:t>
            </a:r>
            <a:r>
              <a:rPr lang="en-US" baseline="0" dirty="0" smtClean="0"/>
              <a:t>) environment conditions may vary, which affect the delay of the logic paths.</a:t>
            </a:r>
          </a:p>
          <a:p>
            <a:r>
              <a:rPr lang="en-US" baseline="0" dirty="0" smtClean="0"/>
              <a:t>But these variations do not affect the period (o) of the clock generated by a PLL, so margins are necessary in order to the circuit work in the worst estimated delay, given the operating condition corners.</a:t>
            </a:r>
          </a:p>
        </p:txBody>
      </p:sp>
      <p:sp>
        <p:nvSpPr>
          <p:cNvPr id="4" name="Slide Number Placeholder 3"/>
          <p:cNvSpPr>
            <a:spLocks noGrp="1"/>
          </p:cNvSpPr>
          <p:nvPr>
            <p:ph type="sldNum" sz="quarter" idx="10"/>
          </p:nvPr>
        </p:nvSpPr>
        <p:spPr/>
        <p:txBody>
          <a:bodyPr/>
          <a:lstStyle/>
          <a:p>
            <a:pPr>
              <a:defRPr/>
            </a:pPr>
            <a:fld id="{072B4C1F-10FE-4AD2-BCA5-A5D80BCC2BD2}" type="slidenum">
              <a:rPr lang="en-US" smtClean="0"/>
              <a:pPr>
                <a:defRPr/>
              </a:pPr>
              <a:t>7</a:t>
            </a:fld>
            <a:endParaRPr lang="en-US"/>
          </a:p>
        </p:txBody>
      </p:sp>
    </p:spTree>
    <p:extLst>
      <p:ext uri="{BB962C8B-B14F-4D97-AF65-F5344CB8AC3E}">
        <p14:creationId xmlns:p14="http://schemas.microsoft.com/office/powerpoint/2010/main" val="210227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replace the</a:t>
            </a:r>
            <a:r>
              <a:rPr lang="en-US" baseline="0" dirty="0" smtClean="0"/>
              <a:t> PLL by a Ring oscillator (o), the clock period and the delay variability of the circuit paths become correlated (o).</a:t>
            </a:r>
          </a:p>
          <a:p>
            <a:r>
              <a:rPr lang="en-US" baseline="0" dirty="0" smtClean="0"/>
              <a:t>This happens because the ring oscillator and the combinational logic are implemented with similar gates and react similarly to the variations in the operation conditions.</a:t>
            </a:r>
          </a:p>
          <a:p>
            <a:r>
              <a:rPr lang="en-US" baseline="0" dirty="0" smtClean="0"/>
              <a:t>This correlation enables the reduction of margins (o), and therefore achieve a larger average performance.</a:t>
            </a:r>
            <a:endParaRPr lang="en-US" dirty="0"/>
          </a:p>
        </p:txBody>
      </p:sp>
      <p:sp>
        <p:nvSpPr>
          <p:cNvPr id="4" name="Slide Number Placeholder 3"/>
          <p:cNvSpPr>
            <a:spLocks noGrp="1"/>
          </p:cNvSpPr>
          <p:nvPr>
            <p:ph type="sldNum" sz="quarter" idx="10"/>
          </p:nvPr>
        </p:nvSpPr>
        <p:spPr/>
        <p:txBody>
          <a:bodyPr/>
          <a:lstStyle/>
          <a:p>
            <a:pPr>
              <a:defRPr/>
            </a:pPr>
            <a:fld id="{072B4C1F-10FE-4AD2-BCA5-A5D80BCC2BD2}" type="slidenum">
              <a:rPr lang="en-US" smtClean="0"/>
              <a:pPr>
                <a:defRPr/>
              </a:pPr>
              <a:t>8</a:t>
            </a:fld>
            <a:endParaRPr lang="en-US"/>
          </a:p>
        </p:txBody>
      </p:sp>
    </p:spTree>
    <p:extLst>
      <p:ext uri="{BB962C8B-B14F-4D97-AF65-F5344CB8AC3E}">
        <p14:creationId xmlns:p14="http://schemas.microsoft.com/office/powerpoint/2010/main" val="83722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err="1" smtClean="0"/>
              <a:t>So</a:t>
            </a:r>
            <a:r>
              <a:rPr lang="pt-BR" dirty="0" smtClean="0"/>
              <a:t>, </a:t>
            </a:r>
            <a:r>
              <a:rPr lang="pt-BR" dirty="0" err="1" smtClean="0"/>
              <a:t>consider</a:t>
            </a:r>
            <a:r>
              <a:rPr lang="pt-BR" dirty="0" smtClean="0"/>
              <a:t> a</a:t>
            </a:r>
            <a:r>
              <a:rPr lang="pt-BR" baseline="0" dirty="0" smtClean="0"/>
              <a:t> voltage source like this, with a large variation of +/- 30%.</a:t>
            </a:r>
          </a:p>
          <a:p>
            <a:r>
              <a:rPr lang="pt-BR" dirty="0" smtClean="0"/>
              <a:t>With</a:t>
            </a:r>
            <a:r>
              <a:rPr lang="pt-BR" baseline="0" dirty="0" smtClean="0"/>
              <a:t> a fixed frequency (o), the performance is limited by the lowest voltage, which is 1.2V -30%.</a:t>
            </a:r>
          </a:p>
          <a:p>
            <a:r>
              <a:rPr lang="pt-BR" baseline="0" dirty="0" smtClean="0"/>
              <a:t>The ring oscillator (o) ADAPTS to the voltage, achieving a much higher average performance, </a:t>
            </a:r>
            <a:r>
              <a:rPr lang="pt-BR" baseline="0" dirty="0" err="1" smtClean="0"/>
              <a:t>almost</a:t>
            </a:r>
            <a:r>
              <a:rPr lang="pt-BR" baseline="0" dirty="0" smtClean="0"/>
              <a:t> </a:t>
            </a:r>
            <a:r>
              <a:rPr lang="pt-BR" baseline="0" dirty="0" err="1" smtClean="0"/>
              <a:t>doubling</a:t>
            </a:r>
            <a:r>
              <a:rPr lang="pt-BR" baseline="0" dirty="0" smtClean="0"/>
              <a:t> it.</a:t>
            </a:r>
          </a:p>
          <a:p>
            <a:r>
              <a:rPr lang="pt-BR" baseline="0" dirty="0" smtClean="0"/>
              <a:t>Additionally, (o) for the same average performance as the PLL, we could reduce power significantly by changing the supply voltage to 0.85V with the ring </a:t>
            </a:r>
            <a:r>
              <a:rPr lang="pt-BR" baseline="0" dirty="0" err="1" smtClean="0"/>
              <a:t>oscillator</a:t>
            </a:r>
            <a:r>
              <a:rPr lang="pt-BR" baseline="0" dirty="0" smtClean="0"/>
              <a:t>.</a:t>
            </a:r>
          </a:p>
          <a:p>
            <a:endParaRPr lang="pt-BR" dirty="0"/>
          </a:p>
        </p:txBody>
      </p:sp>
      <p:sp>
        <p:nvSpPr>
          <p:cNvPr id="4" name="Slide Number Placeholder 3"/>
          <p:cNvSpPr>
            <a:spLocks noGrp="1"/>
          </p:cNvSpPr>
          <p:nvPr>
            <p:ph type="sldNum" sz="quarter" idx="10"/>
          </p:nvPr>
        </p:nvSpPr>
        <p:spPr/>
        <p:txBody>
          <a:bodyPr/>
          <a:lstStyle/>
          <a:p>
            <a:fld id="{59C8AB51-5FF4-4D23-8A80-39A1B536D247}" type="slidenum">
              <a:rPr lang="es-ES" smtClean="0"/>
              <a:pPr/>
              <a:t>9</a:t>
            </a:fld>
            <a:endParaRPr lang="es-ES"/>
          </a:p>
        </p:txBody>
      </p:sp>
    </p:spTree>
    <p:extLst>
      <p:ext uri="{BB962C8B-B14F-4D97-AF65-F5344CB8AC3E}">
        <p14:creationId xmlns:p14="http://schemas.microsoft.com/office/powerpoint/2010/main" val="314460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Voltage Noise Analysis with Ring Oscillator Clocks</a:t>
            </a:r>
            <a:endParaRPr lang="en-US" dirty="0"/>
          </a:p>
        </p:txBody>
      </p:sp>
      <p:sp>
        <p:nvSpPr>
          <p:cNvPr id="5" name="Footer Placeholder 4"/>
          <p:cNvSpPr>
            <a:spLocks noGrp="1"/>
          </p:cNvSpPr>
          <p:nvPr>
            <p:ph type="ftr" sz="quarter" idx="11"/>
          </p:nvPr>
        </p:nvSpPr>
        <p:spPr/>
        <p:txBody>
          <a:bodyPr/>
          <a:lstStyle>
            <a:lvl1pPr>
              <a:defRPr/>
            </a:lvl1pPr>
          </a:lstStyle>
          <a:p>
            <a:r>
              <a:rPr lang="es-ES" smtClean="0"/>
              <a:t>ISVLSI 2017</a:t>
            </a:r>
            <a:endParaRPr lang="es-ES" dirty="0"/>
          </a:p>
        </p:txBody>
      </p:sp>
      <p:sp>
        <p:nvSpPr>
          <p:cNvPr id="6" name="Slide Number Placeholder 5"/>
          <p:cNvSpPr>
            <a:spLocks noGrp="1"/>
          </p:cNvSpPr>
          <p:nvPr>
            <p:ph type="sldNum" sz="quarter" idx="12"/>
          </p:nvPr>
        </p:nvSpPr>
        <p:spPr/>
        <p:txBody>
          <a:bodyPr/>
          <a:lstStyle>
            <a:lvl1pPr>
              <a:defRPr/>
            </a:lvl1pPr>
          </a:lstStyle>
          <a:p>
            <a:fld id="{C808DBB7-7A62-4124-B426-8AEACD37B99E}"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4" name="Straight Connector 7"/>
          <p:cNvCxnSpPr/>
          <p:nvPr/>
        </p:nvCxnSpPr>
        <p:spPr>
          <a:xfrm>
            <a:off x="0" y="596900"/>
            <a:ext cx="9144000" cy="0"/>
          </a:xfrm>
          <a:prstGeom prst="line">
            <a:avLst/>
          </a:prstGeom>
          <a:ln w="508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99392"/>
            <a:ext cx="8229600" cy="685800"/>
          </a:xfr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Voltage Noise Analysis with Ring Oscillator Clocks</a:t>
            </a:r>
            <a:endParaRPr lang="en-US" dirty="0"/>
          </a:p>
        </p:txBody>
      </p:sp>
      <p:sp>
        <p:nvSpPr>
          <p:cNvPr id="6" name="Footer Placeholder 4"/>
          <p:cNvSpPr>
            <a:spLocks noGrp="1"/>
          </p:cNvSpPr>
          <p:nvPr>
            <p:ph type="ftr" sz="quarter" idx="11"/>
          </p:nvPr>
        </p:nvSpPr>
        <p:spPr/>
        <p:txBody>
          <a:bodyPr/>
          <a:lstStyle>
            <a:lvl1pPr>
              <a:defRPr/>
            </a:lvl1pPr>
          </a:lstStyle>
          <a:p>
            <a:r>
              <a:rPr lang="es-ES" smtClean="0"/>
              <a:t>ISVLSI 2017</a:t>
            </a:r>
            <a:endParaRPr lang="es-ES" dirty="0"/>
          </a:p>
        </p:txBody>
      </p:sp>
      <p:sp>
        <p:nvSpPr>
          <p:cNvPr id="7" name="Slide Number Placeholder 5"/>
          <p:cNvSpPr>
            <a:spLocks noGrp="1"/>
          </p:cNvSpPr>
          <p:nvPr>
            <p:ph type="sldNum" sz="quarter" idx="12"/>
          </p:nvPr>
        </p:nvSpPr>
        <p:spPr/>
        <p:txBody>
          <a:bodyPr/>
          <a:lstStyle>
            <a:lvl1pPr>
              <a:defRPr/>
            </a:lvl1pPr>
          </a:lstStyle>
          <a:p>
            <a:fld id="{C808DBB7-7A62-4124-B426-8AEACD37B99E}"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Voltage Noise Analysis with Ring Oscillator Clocks</a:t>
            </a:r>
            <a:endParaRPr lang="en-US" dirty="0"/>
          </a:p>
        </p:txBody>
      </p:sp>
      <p:sp>
        <p:nvSpPr>
          <p:cNvPr id="3" name="Footer Placeholder 2"/>
          <p:cNvSpPr>
            <a:spLocks noGrp="1"/>
          </p:cNvSpPr>
          <p:nvPr>
            <p:ph type="ftr" sz="quarter" idx="11"/>
          </p:nvPr>
        </p:nvSpPr>
        <p:spPr/>
        <p:txBody>
          <a:bodyPr/>
          <a:lstStyle>
            <a:lvl1pPr>
              <a:defRPr/>
            </a:lvl1pPr>
          </a:lstStyle>
          <a:p>
            <a:r>
              <a:rPr lang="es-ES" smtClean="0"/>
              <a:t>ISVLSI 2017</a:t>
            </a:r>
            <a:endParaRPr lang="es-ES" dirty="0"/>
          </a:p>
        </p:txBody>
      </p:sp>
      <p:sp>
        <p:nvSpPr>
          <p:cNvPr id="4" name="Slide Number Placeholder 3"/>
          <p:cNvSpPr>
            <a:spLocks noGrp="1"/>
          </p:cNvSpPr>
          <p:nvPr>
            <p:ph type="sldNum" sz="quarter" idx="12"/>
          </p:nvPr>
        </p:nvSpPr>
        <p:spPr/>
        <p:txBody>
          <a:bodyPr/>
          <a:lstStyle>
            <a:lvl1pPr>
              <a:defRPr/>
            </a:lvl1pPr>
          </a:lstStyle>
          <a:p>
            <a:fld id="{C808DBB7-7A62-4124-B426-8AEACD37B99E}"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de">
    <p:spTree>
      <p:nvGrpSpPr>
        <p:cNvPr id="1" name=""/>
        <p:cNvGrpSpPr/>
        <p:nvPr/>
      </p:nvGrpSpPr>
      <p:grpSpPr>
        <a:xfrm>
          <a:off x="0" y="0"/>
          <a:ext cx="0" cy="0"/>
          <a:chOff x="0" y="0"/>
          <a:chExt cx="0" cy="0"/>
        </a:xfrm>
      </p:grpSpPr>
      <p:cxnSp>
        <p:nvCxnSpPr>
          <p:cNvPr id="4" name="Straight Connector 7"/>
          <p:cNvCxnSpPr/>
          <p:nvPr userDrawn="1"/>
        </p:nvCxnSpPr>
        <p:spPr>
          <a:xfrm>
            <a:off x="0" y="596900"/>
            <a:ext cx="9144000" cy="0"/>
          </a:xfrm>
          <a:prstGeom prst="line">
            <a:avLst/>
          </a:prstGeom>
          <a:ln w="508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533400"/>
          </a:xfrm>
        </p:spPr>
        <p:txBody>
          <a:body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Voltage Noise Analysis with Ring Oscillator Clocks</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ISVLSI 2017</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5F30D5-A3B7-4396-B131-5098A71B85FB}" type="slidenum">
              <a:rPr lang="en-US"/>
              <a:pPr>
                <a:defRPr/>
              </a:pPr>
              <a:t>‹#›</a:t>
            </a:fld>
            <a:endParaRPr lang="en-US"/>
          </a:p>
        </p:txBody>
      </p:sp>
    </p:spTree>
    <p:extLst>
      <p:ext uri="{BB962C8B-B14F-4D97-AF65-F5344CB8AC3E}">
        <p14:creationId xmlns:p14="http://schemas.microsoft.com/office/powerpoint/2010/main" val="177694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Text Placeholder 2"/>
          <p:cNvSpPr>
            <a:spLocks noGrp="1"/>
          </p:cNvSpPr>
          <p:nvPr>
            <p:ph type="body" idx="1"/>
          </p:nvPr>
        </p:nvSpPr>
        <p:spPr bwMode="auto">
          <a:xfrm>
            <a:off x="457200" y="8382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2286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r>
              <a:rPr lang="en-US" smtClean="0"/>
              <a:t>Voltage Noise Analysis with Ring Oscillator Clocks</a:t>
            </a:r>
            <a:endParaRPr lang="es-E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s-ES" smtClean="0"/>
              <a:t>ISVLSI 2017</a:t>
            </a:r>
            <a:endParaRPr lang="es-ES"/>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C808DBB7-7A62-4124-B426-8AEACD37B99E}"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72" r:id="rId4"/>
  </p:sldLayoutIdLst>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soccentral.com/results.asp?entryID=%203190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685800" y="3505200"/>
            <a:ext cx="7772400" cy="2438400"/>
          </a:xfrm>
        </p:spPr>
        <p:txBody>
          <a:bodyPr>
            <a:noAutofit/>
          </a:bodyPr>
          <a:lstStyle/>
          <a:p>
            <a:r>
              <a:rPr lang="en-US" sz="2800" b="1" i="1" dirty="0" smtClean="0">
                <a:ln w="0"/>
                <a:solidFill>
                  <a:schemeClr val="tx1"/>
                </a:solidFill>
                <a:effectLst>
                  <a:outerShdw blurRad="38100" dist="19050" dir="2700000" algn="tl" rotWithShape="0">
                    <a:schemeClr val="dk1">
                      <a:alpha val="40000"/>
                    </a:schemeClr>
                  </a:outerShdw>
                </a:effectLst>
              </a:rPr>
              <a:t>Lucas Machado</a:t>
            </a:r>
            <a:r>
              <a:rPr lang="en-US" sz="2800" i="1" dirty="0" smtClean="0">
                <a:ln w="0"/>
                <a:solidFill>
                  <a:schemeClr val="tx1"/>
                </a:solidFill>
                <a:effectLst>
                  <a:outerShdw blurRad="38100" dist="19050" dir="2700000" algn="tl" rotWithShape="0">
                    <a:schemeClr val="dk1">
                      <a:alpha val="40000"/>
                    </a:schemeClr>
                  </a:outerShdw>
                </a:effectLst>
              </a:rPr>
              <a:t>, </a:t>
            </a:r>
            <a:r>
              <a:rPr lang="en-US" sz="2800" i="1" dirty="0" err="1" smtClean="0">
                <a:ln w="0"/>
                <a:solidFill>
                  <a:schemeClr val="tx1"/>
                </a:solidFill>
                <a:effectLst>
                  <a:outerShdw blurRad="38100" dist="19050" dir="2700000" algn="tl" rotWithShape="0">
                    <a:schemeClr val="dk1">
                      <a:alpha val="40000"/>
                    </a:schemeClr>
                  </a:outerShdw>
                </a:effectLst>
              </a:rPr>
              <a:t>Antoni</a:t>
            </a:r>
            <a:r>
              <a:rPr lang="en-US" sz="2800" i="1" dirty="0" smtClean="0">
                <a:ln w="0"/>
                <a:solidFill>
                  <a:schemeClr val="tx1"/>
                </a:solidFill>
                <a:effectLst>
                  <a:outerShdw blurRad="38100" dist="19050" dir="2700000" algn="tl" rotWithShape="0">
                    <a:schemeClr val="dk1">
                      <a:alpha val="40000"/>
                    </a:schemeClr>
                  </a:outerShdw>
                </a:effectLst>
              </a:rPr>
              <a:t> Roca</a:t>
            </a:r>
            <a:r>
              <a:rPr lang="en-US" sz="2800" b="1" i="1" dirty="0" smtClean="0">
                <a:ln w="0"/>
                <a:solidFill>
                  <a:schemeClr val="tx1"/>
                </a:solidFill>
                <a:effectLst>
                  <a:outerShdw blurRad="38100" dist="19050" dir="2700000" algn="tl" rotWithShape="0">
                    <a:schemeClr val="dk1">
                      <a:alpha val="40000"/>
                    </a:schemeClr>
                  </a:outerShdw>
                </a:effectLst>
              </a:rPr>
              <a:t> </a:t>
            </a:r>
            <a:r>
              <a:rPr lang="en-US" sz="2800" i="1" dirty="0" smtClean="0">
                <a:ln w="0"/>
                <a:solidFill>
                  <a:schemeClr val="tx1"/>
                </a:solidFill>
                <a:effectLst>
                  <a:outerShdw blurRad="38100" dist="19050" dir="2700000" algn="tl" rotWithShape="0">
                    <a:schemeClr val="dk1">
                      <a:alpha val="40000"/>
                    </a:schemeClr>
                  </a:outerShdw>
                </a:effectLst>
              </a:rPr>
              <a:t>and Jordi </a:t>
            </a:r>
            <a:r>
              <a:rPr lang="en-US" sz="2800" i="1" dirty="0" err="1" smtClean="0">
                <a:ln w="0"/>
                <a:solidFill>
                  <a:schemeClr val="tx1"/>
                </a:solidFill>
                <a:effectLst>
                  <a:outerShdw blurRad="38100" dist="19050" dir="2700000" algn="tl" rotWithShape="0">
                    <a:schemeClr val="dk1">
                      <a:alpha val="40000"/>
                    </a:schemeClr>
                  </a:outerShdw>
                </a:effectLst>
              </a:rPr>
              <a:t>Cortadella</a:t>
            </a:r>
            <a:r>
              <a:rPr lang="en-US" sz="2800" dirty="0" smtClean="0">
                <a:ln w="0"/>
                <a:solidFill>
                  <a:schemeClr val="tx1"/>
                </a:solidFill>
                <a:effectLst>
                  <a:outerShdw blurRad="38100" dist="19050" dir="2700000" algn="tl" rotWithShape="0">
                    <a:schemeClr val="dk1">
                      <a:alpha val="40000"/>
                    </a:schemeClr>
                  </a:outerShdw>
                </a:effectLst>
              </a:rPr>
              <a:t/>
            </a:r>
            <a:br>
              <a:rPr lang="en-US" sz="2800" dirty="0" smtClean="0">
                <a:ln w="0"/>
                <a:solidFill>
                  <a:schemeClr val="tx1"/>
                </a:solidFill>
                <a:effectLst>
                  <a:outerShdw blurRad="38100" dist="19050" dir="2700000" algn="tl" rotWithShape="0">
                    <a:schemeClr val="dk1">
                      <a:alpha val="40000"/>
                    </a:schemeClr>
                  </a:outerShdw>
                </a:effectLst>
              </a:rPr>
            </a:br>
            <a:endParaRPr lang="en-US" sz="2800" dirty="0" smtClean="0">
              <a:ln w="0"/>
              <a:solidFill>
                <a:schemeClr val="tx1"/>
              </a:solidFill>
              <a:effectLst>
                <a:outerShdw blurRad="38100" dist="19050" dir="2700000" algn="tl" rotWithShape="0">
                  <a:schemeClr val="dk1">
                    <a:alpha val="40000"/>
                  </a:schemeClr>
                </a:outerShdw>
              </a:effectLst>
            </a:endParaRPr>
          </a:p>
          <a:p>
            <a:r>
              <a:rPr lang="en-US" sz="2800" b="1" dirty="0" smtClean="0">
                <a:solidFill>
                  <a:schemeClr val="tx2"/>
                </a:solidFill>
              </a:rPr>
              <a:t/>
            </a:r>
            <a:br>
              <a:rPr lang="en-US" sz="2800" b="1" dirty="0" smtClean="0">
                <a:solidFill>
                  <a:schemeClr val="tx2"/>
                </a:solidFill>
              </a:rPr>
            </a:br>
            <a:r>
              <a:rPr lang="en-US" sz="2800" b="1" dirty="0" smtClean="0">
                <a:solidFill>
                  <a:schemeClr val="tx2"/>
                </a:solidFill>
              </a:rPr>
              <a:t>Universitat Politècnica de </a:t>
            </a:r>
            <a:r>
              <a:rPr lang="en-US" sz="2800" b="1" dirty="0" err="1" smtClean="0">
                <a:solidFill>
                  <a:schemeClr val="tx2"/>
                </a:solidFill>
              </a:rPr>
              <a:t>Catalunya</a:t>
            </a:r>
            <a:r>
              <a:rPr lang="en-US" sz="2800" b="1" dirty="0" smtClean="0">
                <a:solidFill>
                  <a:schemeClr val="tx2"/>
                </a:solidFill>
              </a:rPr>
              <a:t> (UPC)</a:t>
            </a:r>
          </a:p>
          <a:p>
            <a:r>
              <a:rPr lang="en-US" sz="2800" b="1" dirty="0" smtClean="0">
                <a:solidFill>
                  <a:schemeClr val="tx2"/>
                </a:solidFill>
              </a:rPr>
              <a:t>Barcelona, Spain</a:t>
            </a:r>
          </a:p>
          <a:p>
            <a:endParaRPr lang="en-US" sz="2800" dirty="0" smtClean="0">
              <a:solidFill>
                <a:schemeClr val="tx1"/>
              </a:solidFill>
              <a:effectLst>
                <a:outerShdw blurRad="38100" dist="38100" dir="2700000" algn="tl">
                  <a:srgbClr val="000000">
                    <a:alpha val="43137"/>
                  </a:srgbClr>
                </a:outerShdw>
              </a:effectLst>
            </a:endParaRPr>
          </a:p>
        </p:txBody>
      </p:sp>
      <p:sp>
        <p:nvSpPr>
          <p:cNvPr id="5" name="Title 6"/>
          <p:cNvSpPr txBox="1">
            <a:spLocks/>
          </p:cNvSpPr>
          <p:nvPr/>
        </p:nvSpPr>
        <p:spPr bwMode="auto">
          <a:xfrm>
            <a:off x="1371600" y="1447800"/>
            <a:ext cx="6400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pt-BR" dirty="0" smtClean="0"/>
              <a:t/>
            </a:r>
            <a:br>
              <a:rPr lang="pt-BR" dirty="0" smtClean="0"/>
            </a:br>
            <a:r>
              <a:rPr lang="en-US" dirty="0" smtClean="0"/>
              <a:t>Voltage Noise Analysis with Ring Oscillator Clocks</a:t>
            </a:r>
            <a:br>
              <a:rPr lang="en-US" dirty="0" smtClean="0"/>
            </a:br>
            <a:endParaRPr lang="en-US" sz="4000" i="1" dirty="0"/>
          </a:p>
        </p:txBody>
      </p:sp>
    </p:spTree>
    <p:extLst>
      <p:ext uri="{BB962C8B-B14F-4D97-AF65-F5344CB8AC3E}">
        <p14:creationId xmlns:p14="http://schemas.microsoft.com/office/powerpoint/2010/main" val="278497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392"/>
            <a:ext cx="8686800" cy="685800"/>
          </a:xfrm>
        </p:spPr>
        <p:txBody>
          <a:bodyPr/>
          <a:lstStyle/>
          <a:p>
            <a:r>
              <a:rPr lang="en-GB" dirty="0" smtClean="0"/>
              <a:t>Voltage differences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Voltage Noise Analysis with Ring Oscillator Clocks</a:t>
            </a:r>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ISVLSI 2017</a:t>
            </a: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C808DBB7-7A62-4124-B426-8AEACD37B99E}" type="slidenum">
              <a:rPr lang="es-ES" smtClean="0">
                <a:solidFill>
                  <a:prstClr val="black">
                    <a:tint val="75000"/>
                  </a:prstClr>
                </a:solidFill>
              </a:rPr>
              <a:pPr/>
              <a:t>10</a:t>
            </a:fld>
            <a:endParaRPr lang="es-ES">
              <a:solidFill>
                <a:prstClr val="black">
                  <a:tint val="75000"/>
                </a:prstClr>
              </a:solidFill>
            </a:endParaRPr>
          </a:p>
        </p:txBody>
      </p:sp>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85458"/>
            <a:ext cx="4169673" cy="3127254"/>
          </a:xfrm>
          <a:prstGeom prst="rect">
            <a:avLst/>
          </a:prstGeom>
          <a:noFill/>
          <a:ln>
            <a:noFill/>
          </a:ln>
        </p:spPr>
      </p:pic>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642258"/>
            <a:ext cx="4169673" cy="3127254"/>
          </a:xfrm>
          <a:prstGeom prst="rect">
            <a:avLst/>
          </a:prstGeom>
          <a:noFill/>
          <a:ln>
            <a:noFill/>
          </a:ln>
        </p:spPr>
      </p:pic>
      <p:pic>
        <p:nvPicPr>
          <p:cNvPr id="15" name="Image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27" y="642258"/>
            <a:ext cx="4169673" cy="3127254"/>
          </a:xfrm>
          <a:prstGeom prst="rect">
            <a:avLst/>
          </a:prstGeom>
          <a:noFill/>
          <a:ln>
            <a:noFill/>
          </a:ln>
        </p:spPr>
      </p:pic>
      <p:cxnSp>
        <p:nvCxnSpPr>
          <p:cNvPr id="7" name="Conector de seta reta 6"/>
          <p:cNvCxnSpPr/>
          <p:nvPr/>
        </p:nvCxnSpPr>
        <p:spPr>
          <a:xfrm>
            <a:off x="2139692" y="1396778"/>
            <a:ext cx="0" cy="7239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a:off x="7056129" y="1396778"/>
            <a:ext cx="0" cy="5715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3204149" y="4178078"/>
            <a:ext cx="0" cy="3810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5451905" y="4271819"/>
            <a:ext cx="2105063" cy="1323439"/>
          </a:xfrm>
          <a:prstGeom prst="rect">
            <a:avLst/>
          </a:prstGeom>
          <a:noFill/>
        </p:spPr>
        <p:txBody>
          <a:bodyPr wrap="none" rtlCol="0">
            <a:spAutoFit/>
          </a:bodyPr>
          <a:lstStyle/>
          <a:p>
            <a:pPr marL="571500" indent="-571500">
              <a:buFont typeface="Arial" panose="020B0604020202020204" pitchFamily="34" charset="0"/>
              <a:buChar char="•"/>
            </a:pPr>
            <a:r>
              <a:rPr lang="en-US" sz="4000" dirty="0" smtClean="0"/>
              <a:t>Global</a:t>
            </a:r>
          </a:p>
          <a:p>
            <a:pPr marL="571500" indent="-571500">
              <a:buFont typeface="Arial" panose="020B0604020202020204" pitchFamily="34" charset="0"/>
              <a:buChar char="•"/>
            </a:pPr>
            <a:r>
              <a:rPr lang="en-US" sz="4000" dirty="0" smtClean="0">
                <a:solidFill>
                  <a:srgbClr val="FF0000"/>
                </a:solidFill>
              </a:rPr>
              <a:t>Local</a:t>
            </a:r>
          </a:p>
        </p:txBody>
      </p:sp>
      <p:cxnSp>
        <p:nvCxnSpPr>
          <p:cNvPr id="23" name="Conector de seta reta 22"/>
          <p:cNvCxnSpPr/>
          <p:nvPr/>
        </p:nvCxnSpPr>
        <p:spPr>
          <a:xfrm>
            <a:off x="3130292" y="2044478"/>
            <a:ext cx="0" cy="4572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ector de seta reta 25"/>
          <p:cNvCxnSpPr/>
          <p:nvPr/>
        </p:nvCxnSpPr>
        <p:spPr>
          <a:xfrm>
            <a:off x="5074929" y="2044478"/>
            <a:ext cx="0" cy="4572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H="1">
            <a:off x="2133600" y="5029200"/>
            <a:ext cx="6092" cy="4442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0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Effect transition="in" filter="fade">
                                      <p:cBhvr>
                                        <p:cTn id="34" dur="500"/>
                                        <p:tgtEl>
                                          <p:spTgt spid="22">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dirty="0"/>
          </a:p>
        </p:txBody>
      </p:sp>
      <p:sp>
        <p:nvSpPr>
          <p:cNvPr id="6" name="Slide Number Placeholder 5"/>
          <p:cNvSpPr>
            <a:spLocks noGrp="1"/>
          </p:cNvSpPr>
          <p:nvPr>
            <p:ph type="sldNum" sz="quarter" idx="12"/>
          </p:nvPr>
        </p:nvSpPr>
        <p:spPr/>
        <p:txBody>
          <a:bodyPr/>
          <a:lstStyle/>
          <a:p>
            <a:fld id="{C808DBB7-7A62-4124-B426-8AEACD37B99E}" type="slidenum">
              <a:rPr lang="es-ES" smtClean="0"/>
              <a:pPr/>
              <a:t>11</a:t>
            </a:fld>
            <a:endParaRPr lang="es-ES"/>
          </a:p>
        </p:txBody>
      </p:sp>
      <p:sp>
        <p:nvSpPr>
          <p:cNvPr id="9" name="Rectangle 8"/>
          <p:cNvSpPr/>
          <p:nvPr/>
        </p:nvSpPr>
        <p:spPr>
          <a:xfrm>
            <a:off x="3432107" y="2967335"/>
            <a:ext cx="227979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Models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0122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82492"/>
            <a:ext cx="4662681" cy="2875942"/>
          </a:xfrm>
          <a:prstGeom prst="rect">
            <a:avLst/>
          </a:prstGeom>
        </p:spPr>
      </p:pic>
      <p:sp>
        <p:nvSpPr>
          <p:cNvPr id="2" name="Title 1"/>
          <p:cNvSpPr>
            <a:spLocks noGrp="1"/>
          </p:cNvSpPr>
          <p:nvPr>
            <p:ph type="title"/>
          </p:nvPr>
        </p:nvSpPr>
        <p:spPr/>
        <p:txBody>
          <a:bodyPr/>
          <a:lstStyle/>
          <a:p>
            <a:r>
              <a:rPr lang="en-GB" dirty="0" smtClean="0"/>
              <a:t>Power delivery network model</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12</a:t>
            </a:fld>
            <a:endParaRPr lang="es-ES"/>
          </a:p>
        </p:txBody>
      </p:sp>
      <p:sp>
        <p:nvSpPr>
          <p:cNvPr id="7" name="TextBox 6"/>
          <p:cNvSpPr txBox="1"/>
          <p:nvPr/>
        </p:nvSpPr>
        <p:spPr>
          <a:xfrm>
            <a:off x="4114800" y="5661878"/>
            <a:ext cx="4950888" cy="830997"/>
          </a:xfrm>
          <a:prstGeom prst="rect">
            <a:avLst/>
          </a:prstGeom>
          <a:noFill/>
        </p:spPr>
        <p:txBody>
          <a:bodyPr wrap="square" rtlCol="0">
            <a:spAutoFit/>
          </a:bodyPr>
          <a:lstStyle/>
          <a:p>
            <a:pPr algn="just"/>
            <a:r>
              <a:rPr lang="en-US" sz="1600" i="1" dirty="0" smtClean="0"/>
              <a:t>* Model based on M</a:t>
            </a:r>
            <a:r>
              <a:rPr lang="en-US" sz="1600" i="1" dirty="0"/>
              <a:t>. S. </a:t>
            </a:r>
            <a:r>
              <a:rPr lang="en-US" sz="1600" i="1" dirty="0" smtClean="0"/>
              <a:t>Gupta et. </a:t>
            </a:r>
            <a:r>
              <a:rPr lang="en-US" sz="1600" i="1" dirty="0"/>
              <a:t>a</a:t>
            </a:r>
            <a:r>
              <a:rPr lang="en-US" sz="1600" i="1" dirty="0" smtClean="0"/>
              <a:t>l. “</a:t>
            </a:r>
            <a:r>
              <a:rPr lang="en-US" sz="1600" i="1" dirty="0"/>
              <a:t>Understanding voltage variations in chip </a:t>
            </a:r>
            <a:r>
              <a:rPr lang="en-US" sz="1600" i="1" dirty="0" smtClean="0"/>
              <a:t>multiprocessors </a:t>
            </a:r>
            <a:r>
              <a:rPr lang="en-US" sz="1600" i="1" dirty="0"/>
              <a:t>using a </a:t>
            </a:r>
            <a:r>
              <a:rPr lang="en-US" sz="1600" i="1" dirty="0" smtClean="0"/>
              <a:t>distributed power-delivery network”, </a:t>
            </a:r>
            <a:r>
              <a:rPr lang="pt-BR" sz="1600" i="1" dirty="0" smtClean="0"/>
              <a:t>DATE </a:t>
            </a:r>
            <a:r>
              <a:rPr lang="pt-BR" sz="1600" i="1" dirty="0"/>
              <a:t>2007</a:t>
            </a:r>
          </a:p>
        </p:txBody>
      </p:sp>
      <p:sp>
        <p:nvSpPr>
          <p:cNvPr id="11" name="Rectangle 2"/>
          <p:cNvSpPr/>
          <p:nvPr/>
        </p:nvSpPr>
        <p:spPr>
          <a:xfrm>
            <a:off x="152400" y="762834"/>
            <a:ext cx="1714500" cy="2935134"/>
          </a:xfrm>
          <a:prstGeom prst="rect">
            <a:avLst/>
          </a:prstGeom>
          <a:solidFill>
            <a:schemeClr val="accent3">
              <a:alpha val="3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12" name="Rectangle 2"/>
          <p:cNvSpPr/>
          <p:nvPr/>
        </p:nvSpPr>
        <p:spPr>
          <a:xfrm>
            <a:off x="1866901" y="762832"/>
            <a:ext cx="1358900" cy="2935135"/>
          </a:xfrm>
          <a:prstGeom prst="rect">
            <a:avLst/>
          </a:prstGeom>
          <a:solidFill>
            <a:schemeClr val="accent6">
              <a:alpha val="3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14" name="Rectangle 2"/>
          <p:cNvSpPr/>
          <p:nvPr/>
        </p:nvSpPr>
        <p:spPr>
          <a:xfrm>
            <a:off x="3225801" y="3087533"/>
            <a:ext cx="1405730" cy="610434"/>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240280"/>
            <a:ext cx="3886200" cy="1960366"/>
          </a:xfrm>
          <a:prstGeom prst="rect">
            <a:avLst/>
          </a:prstGeom>
        </p:spPr>
      </p:pic>
      <p:pic>
        <p:nvPicPr>
          <p:cNvPr id="17" name="Image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452314"/>
            <a:ext cx="2773011" cy="1881686"/>
          </a:xfrm>
          <a:prstGeom prst="rect">
            <a:avLst/>
          </a:prstGeom>
        </p:spPr>
      </p:pic>
      <p:pic>
        <p:nvPicPr>
          <p:cNvPr id="19" name="Image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657" y="3871375"/>
            <a:ext cx="3393343" cy="2487624"/>
          </a:xfrm>
          <a:prstGeom prst="rect">
            <a:avLst/>
          </a:prstGeom>
        </p:spPr>
      </p:pic>
      <p:sp>
        <p:nvSpPr>
          <p:cNvPr id="20" name="Rectangle 2"/>
          <p:cNvSpPr/>
          <p:nvPr/>
        </p:nvSpPr>
        <p:spPr>
          <a:xfrm>
            <a:off x="3225801" y="762000"/>
            <a:ext cx="1405730" cy="610434"/>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de seta reta 7"/>
          <p:cNvCxnSpPr/>
          <p:nvPr/>
        </p:nvCxnSpPr>
        <p:spPr>
          <a:xfrm>
            <a:off x="6705600" y="914400"/>
            <a:ext cx="23622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flipV="1">
            <a:off x="4953000" y="838200"/>
            <a:ext cx="1447800" cy="13716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7620000" y="914400"/>
            <a:ext cx="418704" cy="369332"/>
          </a:xfrm>
          <a:prstGeom prst="rect">
            <a:avLst/>
          </a:prstGeom>
          <a:noFill/>
        </p:spPr>
        <p:txBody>
          <a:bodyPr wrap="none" rtlCol="0">
            <a:spAutoFit/>
          </a:bodyPr>
          <a:lstStyle/>
          <a:p>
            <a:r>
              <a:rPr lang="en-US" b="1" dirty="0" smtClean="0"/>
              <a:t>12</a:t>
            </a:r>
            <a:endParaRPr lang="en-US" b="1" dirty="0"/>
          </a:p>
        </p:txBody>
      </p:sp>
      <p:sp>
        <p:nvSpPr>
          <p:cNvPr id="22" name="CaixaDeTexto 21"/>
          <p:cNvSpPr txBox="1"/>
          <p:nvPr/>
        </p:nvSpPr>
        <p:spPr>
          <a:xfrm>
            <a:off x="5310777" y="1232739"/>
            <a:ext cx="418704" cy="369332"/>
          </a:xfrm>
          <a:prstGeom prst="rect">
            <a:avLst/>
          </a:prstGeom>
          <a:noFill/>
        </p:spPr>
        <p:txBody>
          <a:bodyPr wrap="none" rtlCol="0">
            <a:spAutoFit/>
          </a:bodyPr>
          <a:lstStyle/>
          <a:p>
            <a:r>
              <a:rPr lang="en-US" b="1" dirty="0" smtClean="0"/>
              <a:t>12</a:t>
            </a:r>
            <a:endParaRPr lang="en-US" b="1" dirty="0"/>
          </a:p>
        </p:txBody>
      </p:sp>
      <p:sp>
        <p:nvSpPr>
          <p:cNvPr id="23" name="Rectangle 2"/>
          <p:cNvSpPr/>
          <p:nvPr/>
        </p:nvSpPr>
        <p:spPr>
          <a:xfrm>
            <a:off x="4191000" y="1828800"/>
            <a:ext cx="685800" cy="719878"/>
          </a:xfrm>
          <a:prstGeom prst="rect">
            <a:avLst/>
          </a:prstGeom>
          <a:solidFill>
            <a:schemeClr val="accent2">
              <a:lumMod val="40000"/>
              <a:lumOff val="60000"/>
              <a:alpha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764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20" grpId="0" animBg="1"/>
      <p:bldP spid="10" grpId="0"/>
      <p:bldP spid="22"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tângulo 11"/>
              <p:cNvSpPr/>
              <p:nvPr/>
            </p:nvSpPr>
            <p:spPr>
              <a:xfrm>
                <a:off x="2235200" y="848938"/>
                <a:ext cx="4343400" cy="9712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𝑡𝑑</m:t>
                      </m:r>
                      <m:d>
                        <m:dPr>
                          <m:ctrlPr>
                            <a:rPr lang="en-US" sz="2800" i="1">
                              <a:latin typeface="Cambria Math" panose="02040503050406030204" pitchFamily="18" charset="0"/>
                            </a:rPr>
                          </m:ctrlPr>
                        </m:dPr>
                        <m:e>
                          <m:r>
                            <a:rPr lang="en-US" sz="2800" b="1" i="1">
                              <a:latin typeface="Cambria Math" panose="02040503050406030204" pitchFamily="18" charset="0"/>
                            </a:rPr>
                            <m:t>𝑽𝑫𝑫</m:t>
                          </m:r>
                        </m:e>
                      </m:d>
                      <m:r>
                        <a:rPr lang="en-US" sz="2800" i="0">
                          <a:latin typeface="Cambria Math" panose="02040503050406030204" pitchFamily="18" charset="0"/>
                        </a:rPr>
                        <m:t>=</m:t>
                      </m:r>
                      <m:f>
                        <m:fPr>
                          <m:ctrlPr>
                            <a:rPr lang="en-US" sz="2800" i="1">
                              <a:latin typeface="Cambria Math" panose="02040503050406030204" pitchFamily="18" charset="0"/>
                            </a:rPr>
                          </m:ctrlPr>
                        </m:fPr>
                        <m:num>
                          <m:r>
                            <a:rPr lang="en-US" sz="2800" b="1" i="1">
                              <a:latin typeface="Cambria Math" panose="02040503050406030204" pitchFamily="18" charset="0"/>
                            </a:rPr>
                            <m:t>𝑽𝑫𝑫</m:t>
                          </m:r>
                          <m:r>
                            <a:rPr lang="en-US" sz="2800" b="1"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num>
                        <m:den>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b="1" i="1">
                                      <a:latin typeface="Cambria Math" panose="02040503050406030204" pitchFamily="18" charset="0"/>
                                    </a:rPr>
                                    <m:t>𝑽𝑫𝑫</m:t>
                                  </m:r>
                                  <m:r>
                                    <a:rPr lang="en-US" sz="2800" i="0">
                                      <a:latin typeface="Cambria Math" panose="02040503050406030204" pitchFamily="18" charset="0"/>
                                    </a:rPr>
                                    <m:t>−</m:t>
                                  </m:r>
                                  <m:r>
                                    <a:rPr lang="en-US" sz="2800" i="1">
                                      <a:latin typeface="Cambria Math" panose="02040503050406030204" pitchFamily="18" charset="0"/>
                                    </a:rPr>
                                    <m:t>𝑉𝑡h</m:t>
                                  </m:r>
                                </m:e>
                              </m:d>
                            </m:e>
                            <m:sup>
                              <m:r>
                                <a:rPr lang="en-US" sz="2800" i="1">
                                  <a:latin typeface="Cambria Math" panose="02040503050406030204" pitchFamily="18" charset="0"/>
                                </a:rPr>
                                <m:t>𝛼</m:t>
                              </m:r>
                            </m:sup>
                          </m:sSup>
                        </m:den>
                      </m:f>
                    </m:oMath>
                  </m:oMathPara>
                </a14:m>
                <a:endParaRPr lang="en-US" dirty="0"/>
              </a:p>
            </p:txBody>
          </p:sp>
        </mc:Choice>
        <mc:Fallback xmlns="">
          <p:sp>
            <p:nvSpPr>
              <p:cNvPr id="12" name="Retângulo 11"/>
              <p:cNvSpPr>
                <a:spLocks noRot="1" noChangeAspect="1" noMove="1" noResize="1" noEditPoints="1" noAdjustHandles="1" noChangeArrowheads="1" noChangeShapeType="1" noTextEdit="1"/>
              </p:cNvSpPr>
              <p:nvPr/>
            </p:nvSpPr>
            <p:spPr>
              <a:xfrm>
                <a:off x="2235200" y="848938"/>
                <a:ext cx="4343400" cy="971292"/>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GB" dirty="0" smtClean="0"/>
              <a:t>Delay model</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13</a:t>
            </a:fld>
            <a:endParaRPr lang="es-ES"/>
          </a:p>
        </p:txBody>
      </p:sp>
      <mc:AlternateContent xmlns:mc="http://schemas.openxmlformats.org/markup-compatibility/2006" xmlns:a14="http://schemas.microsoft.com/office/drawing/2010/main">
        <mc:Choice Requires="a14">
          <p:sp>
            <p:nvSpPr>
              <p:cNvPr id="8" name="Retângulo 7"/>
              <p:cNvSpPr/>
              <p:nvPr/>
            </p:nvSpPr>
            <p:spPr>
              <a:xfrm>
                <a:off x="2286000" y="838200"/>
                <a:ext cx="4343400" cy="9712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𝑡𝑑</m:t>
                      </m:r>
                      <m:d>
                        <m:dPr>
                          <m:ctrlPr>
                            <a:rPr lang="en-US" sz="2800" i="1">
                              <a:latin typeface="Cambria Math" panose="02040503050406030204" pitchFamily="18" charset="0"/>
                            </a:rPr>
                          </m:ctrlPr>
                        </m:dPr>
                        <m:e>
                          <m:r>
                            <a:rPr lang="en-US" sz="2800" b="0" i="1">
                              <a:latin typeface="Cambria Math" panose="02040503050406030204" pitchFamily="18" charset="0"/>
                            </a:rPr>
                            <m:t>𝑉𝐷𝐷</m:t>
                          </m:r>
                        </m:e>
                      </m:d>
                      <m:r>
                        <a:rPr lang="en-US" sz="2800" b="0" i="0">
                          <a:latin typeface="Cambria Math" panose="02040503050406030204" pitchFamily="18" charset="0"/>
                        </a:rPr>
                        <m:t>=</m:t>
                      </m:r>
                      <m:f>
                        <m:fPr>
                          <m:ctrlPr>
                            <a:rPr lang="en-US" sz="2800" i="1">
                              <a:latin typeface="Cambria Math" panose="02040503050406030204" pitchFamily="18" charset="0"/>
                            </a:rPr>
                          </m:ctrlPr>
                        </m:fPr>
                        <m:num>
                          <m:r>
                            <a:rPr lang="en-US" sz="2800" b="0" i="1">
                              <a:latin typeface="Cambria Math" panose="02040503050406030204" pitchFamily="18" charset="0"/>
                            </a:rPr>
                            <m:t>𝑉𝐷𝐷</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num>
                        <m:den>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b="0" i="1">
                                      <a:latin typeface="Cambria Math" panose="02040503050406030204" pitchFamily="18" charset="0"/>
                                    </a:rPr>
                                    <m:t>𝑉𝐷𝐷</m:t>
                                  </m:r>
                                  <m:r>
                                    <a:rPr lang="en-US" sz="2800" b="0" i="0">
                                      <a:latin typeface="Cambria Math" panose="02040503050406030204" pitchFamily="18" charset="0"/>
                                    </a:rPr>
                                    <m:t>−</m:t>
                                  </m:r>
                                  <m:r>
                                    <a:rPr lang="en-US" sz="2800" b="0" i="1">
                                      <a:latin typeface="Cambria Math" panose="02040503050406030204" pitchFamily="18" charset="0"/>
                                    </a:rPr>
                                    <m:t>𝑉𝑡h</m:t>
                                  </m:r>
                                </m:e>
                              </m:d>
                            </m:e>
                            <m:sup>
                              <m:r>
                                <a:rPr lang="en-US" sz="2800" b="0" i="1">
                                  <a:latin typeface="Cambria Math" panose="02040503050406030204" pitchFamily="18" charset="0"/>
                                </a:rPr>
                                <m:t>𝛼</m:t>
                              </m:r>
                            </m:sup>
                          </m:sSup>
                        </m:den>
                      </m:f>
                    </m:oMath>
                  </m:oMathPara>
                </a14:m>
                <a:endParaRPr lang="en-US" dirty="0"/>
              </a:p>
            </p:txBody>
          </p:sp>
        </mc:Choice>
        <mc:Fallback xmlns="">
          <p:sp>
            <p:nvSpPr>
              <p:cNvPr id="8" name="Retângulo 7"/>
              <p:cNvSpPr>
                <a:spLocks noRot="1" noChangeAspect="1" noMove="1" noResize="1" noEditPoints="1" noAdjustHandles="1" noChangeArrowheads="1" noChangeShapeType="1" noTextEdit="1"/>
              </p:cNvSpPr>
              <p:nvPr/>
            </p:nvSpPr>
            <p:spPr>
              <a:xfrm>
                <a:off x="2286000" y="838200"/>
                <a:ext cx="4343400" cy="971292"/>
              </a:xfrm>
              <a:prstGeom prst="rect">
                <a:avLst/>
              </a:prstGeom>
              <a:blipFill rotWithShape="0">
                <a:blip r:embed="rId4"/>
                <a:stretch>
                  <a:fillRect/>
                </a:stretch>
              </a:blipFill>
            </p:spPr>
            <p:txBody>
              <a:bodyPr/>
              <a:lstStyle/>
              <a:p>
                <a:r>
                  <a:rPr lang="en-US">
                    <a:noFill/>
                  </a:rPr>
                  <a:t> </a:t>
                </a:r>
              </a:p>
            </p:txBody>
          </p:sp>
        </mc:Fallback>
      </mc:AlternateContent>
      <p:sp>
        <p:nvSpPr>
          <p:cNvPr id="9" name="TextBox 6"/>
          <p:cNvSpPr txBox="1"/>
          <p:nvPr/>
        </p:nvSpPr>
        <p:spPr>
          <a:xfrm>
            <a:off x="0" y="5915964"/>
            <a:ext cx="6017688" cy="584775"/>
          </a:xfrm>
          <a:prstGeom prst="rect">
            <a:avLst/>
          </a:prstGeom>
          <a:noFill/>
        </p:spPr>
        <p:txBody>
          <a:bodyPr wrap="square" rtlCol="0">
            <a:spAutoFit/>
          </a:bodyPr>
          <a:lstStyle/>
          <a:p>
            <a:pPr algn="just"/>
            <a:r>
              <a:rPr lang="en-US" sz="1600" i="1" dirty="0" smtClean="0"/>
              <a:t>* Model based on </a:t>
            </a:r>
            <a:r>
              <a:rPr lang="en-US" sz="1600" i="1" dirty="0"/>
              <a:t>T. Sakurai, “A JSSC classic paper: the simple model of CMOS drain current,” IEEE Solid State Circuits Society Newsletter, </a:t>
            </a:r>
            <a:r>
              <a:rPr lang="en-US" sz="1600" i="1" dirty="0" smtClean="0"/>
              <a:t>2004</a:t>
            </a:r>
            <a:r>
              <a:rPr lang="en-US" sz="1600" i="1" dirty="0"/>
              <a:t>.</a:t>
            </a:r>
            <a:endParaRPr lang="pt-BR" sz="1600" i="1" dirty="0"/>
          </a:p>
        </p:txBody>
      </p:sp>
      <p:sp>
        <p:nvSpPr>
          <p:cNvPr id="10" name="CaixaDeTexto 9"/>
          <p:cNvSpPr txBox="1"/>
          <p:nvPr/>
        </p:nvSpPr>
        <p:spPr>
          <a:xfrm>
            <a:off x="271906" y="2590800"/>
            <a:ext cx="2781300" cy="1200329"/>
          </a:xfrm>
          <a:prstGeom prst="rect">
            <a:avLst/>
          </a:prstGeom>
          <a:noFill/>
        </p:spPr>
        <p:txBody>
          <a:bodyPr wrap="square" rtlCol="0">
            <a:spAutoFit/>
          </a:bodyPr>
          <a:lstStyle/>
          <a:p>
            <a:r>
              <a:rPr lang="en-US" sz="2400" dirty="0" smtClean="0"/>
              <a:t>Different </a:t>
            </a:r>
            <a:r>
              <a:rPr lang="en-US" sz="2400" i="1" dirty="0" smtClean="0"/>
              <a:t>k</a:t>
            </a:r>
            <a:r>
              <a:rPr lang="en-US" sz="2400" dirty="0" smtClean="0"/>
              <a:t> values are obtained for</a:t>
            </a:r>
          </a:p>
          <a:p>
            <a:r>
              <a:rPr lang="en-US" sz="2400" i="1" dirty="0" smtClean="0"/>
              <a:t>td=1ns</a:t>
            </a:r>
            <a:r>
              <a:rPr lang="en-US" sz="2400" dirty="0" smtClean="0"/>
              <a:t> at </a:t>
            </a:r>
            <a:r>
              <a:rPr lang="en-US" sz="2400" i="1" dirty="0" smtClean="0"/>
              <a:t>VDD=0.9V</a:t>
            </a:r>
            <a:endParaRPr lang="en-US" sz="2400" i="1" dirty="0"/>
          </a:p>
        </p:txBody>
      </p:sp>
      <p:sp>
        <p:nvSpPr>
          <p:cNvPr id="11" name="Retângulo de cantos arredondados 10"/>
          <p:cNvSpPr/>
          <p:nvPr/>
        </p:nvSpPr>
        <p:spPr>
          <a:xfrm>
            <a:off x="5511800" y="854349"/>
            <a:ext cx="990600" cy="106680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0994" y="2082800"/>
            <a:ext cx="5034406" cy="3667763"/>
          </a:xfrm>
          <a:prstGeom prst="rect">
            <a:avLst/>
          </a:prstGeom>
        </p:spPr>
      </p:pic>
      <p:sp>
        <p:nvSpPr>
          <p:cNvPr id="15" name="Seta para a direita 14"/>
          <p:cNvSpPr/>
          <p:nvPr/>
        </p:nvSpPr>
        <p:spPr>
          <a:xfrm>
            <a:off x="3129406" y="2962364"/>
            <a:ext cx="60439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ixaDeTexto 15"/>
          <p:cNvSpPr txBox="1"/>
          <p:nvPr/>
        </p:nvSpPr>
        <p:spPr>
          <a:xfrm>
            <a:off x="271906" y="4137240"/>
            <a:ext cx="3004694" cy="830997"/>
          </a:xfrm>
          <a:prstGeom prst="rect">
            <a:avLst/>
          </a:prstGeom>
          <a:noFill/>
        </p:spPr>
        <p:txBody>
          <a:bodyPr wrap="square" rtlCol="0">
            <a:spAutoFit/>
          </a:bodyPr>
          <a:lstStyle/>
          <a:p>
            <a:r>
              <a:rPr lang="en-US" sz="2400" i="1" dirty="0" smtClean="0"/>
              <a:t>k=0.45</a:t>
            </a:r>
            <a:r>
              <a:rPr lang="en-US" sz="2400" dirty="0" smtClean="0"/>
              <a:t> is defined with </a:t>
            </a:r>
            <a:r>
              <a:rPr lang="el-GR" sz="2400" i="1" dirty="0" smtClean="0"/>
              <a:t>α</a:t>
            </a:r>
            <a:r>
              <a:rPr lang="en-US" sz="2400" i="1" dirty="0" smtClean="0"/>
              <a:t>=1.3 </a:t>
            </a:r>
            <a:r>
              <a:rPr lang="en-US" sz="2400" dirty="0" smtClean="0"/>
              <a:t>and </a:t>
            </a:r>
            <a:r>
              <a:rPr lang="en-US" sz="2400" i="1" dirty="0" err="1" smtClean="0"/>
              <a:t>Vth</a:t>
            </a:r>
            <a:r>
              <a:rPr lang="en-US" sz="2400" i="1" dirty="0" smtClean="0"/>
              <a:t>=0.4V</a:t>
            </a:r>
            <a:endParaRPr lang="en-US" sz="2400" i="1" dirty="0"/>
          </a:p>
        </p:txBody>
      </p:sp>
    </p:spTree>
    <p:extLst>
      <p:ext uri="{BB962C8B-B14F-4D97-AF65-F5344CB8AC3E}">
        <p14:creationId xmlns:p14="http://schemas.microsoft.com/office/powerpoint/2010/main" val="34948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11" grpId="0"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metric (PLL)</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14</a:t>
            </a:fld>
            <a:endParaRPr lang="es-ES" dirty="0"/>
          </a:p>
        </p:txBody>
      </p:sp>
      <mc:AlternateContent xmlns:mc="http://schemas.openxmlformats.org/markup-compatibility/2006" xmlns:a14="http://schemas.microsoft.com/office/drawing/2010/main">
        <mc:Choice Requires="a14">
          <p:sp>
            <p:nvSpPr>
              <p:cNvPr id="3" name="Retângulo 2"/>
              <p:cNvSpPr/>
              <p:nvPr/>
            </p:nvSpPr>
            <p:spPr>
              <a:xfrm>
                <a:off x="1380036" y="1792307"/>
                <a:ext cx="608756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800" i="1">
                              <a:latin typeface="Cambria Math" panose="02040503050406030204" pitchFamily="18" charset="0"/>
                            </a:rPr>
                          </m:ctrlPr>
                        </m:dPr>
                        <m:e>
                          <m:r>
                            <a:rPr lang="en-US" sz="2800" i="1">
                              <a:latin typeface="Cambria Math" panose="02040503050406030204" pitchFamily="18" charset="0"/>
                            </a:rPr>
                            <m:t>𝑚𝑎𝑟𝑔𝑖𝑛𝑃𝐿𝐿</m:t>
                          </m:r>
                          <m:r>
                            <a:rPr lang="en-US" sz="2800" i="0">
                              <a:latin typeface="Cambria Math" panose="02040503050406030204" pitchFamily="18" charset="0"/>
                            </a:rPr>
                            <m:t>≥</m:t>
                          </m:r>
                          <m:r>
                            <a:rPr lang="en-US" sz="2800" i="1">
                              <a:latin typeface="Cambria Math" panose="02040503050406030204" pitchFamily="18" charset="0"/>
                            </a:rPr>
                            <m:t>𝑡𝑑</m:t>
                          </m:r>
                          <m:d>
                            <m:dPr>
                              <m:ctrlPr>
                                <a:rPr lang="en-US" sz="2800" i="1">
                                  <a:latin typeface="Cambria Math" panose="02040503050406030204" pitchFamily="18" charset="0"/>
                                </a:rPr>
                              </m:ctrlPr>
                            </m:dPr>
                            <m:e>
                              <m:r>
                                <a:rPr lang="en-US" sz="2800" i="1">
                                  <a:latin typeface="Cambria Math" panose="02040503050406030204" pitchFamily="18" charset="0"/>
                                </a:rPr>
                                <m:t>𝑉𝑛𝑜𝑚</m:t>
                              </m:r>
                            </m:e>
                          </m:d>
                          <m:r>
                            <a:rPr lang="en-US" sz="2800" i="0">
                              <a:latin typeface="Cambria Math" panose="02040503050406030204" pitchFamily="18" charset="0"/>
                            </a:rPr>
                            <m:t>−</m:t>
                          </m:r>
                          <m:r>
                            <a:rPr lang="en-US" sz="2800" i="1">
                              <a:latin typeface="Cambria Math" panose="02040503050406030204" pitchFamily="18" charset="0"/>
                            </a:rPr>
                            <m:t>𝑡𝑑</m:t>
                          </m:r>
                          <m:r>
                            <a:rPr lang="en-US" sz="2800" i="0">
                              <a:latin typeface="Cambria Math" panose="02040503050406030204" pitchFamily="18" charset="0"/>
                            </a:rPr>
                            <m:t>(</m:t>
                          </m:r>
                          <m:r>
                            <a:rPr lang="en-US" sz="2800" i="1">
                              <a:latin typeface="Cambria Math" panose="02040503050406030204" pitchFamily="18" charset="0"/>
                            </a:rPr>
                            <m:t>𝑉𝑚𝑖𝑛</m:t>
                          </m:r>
                        </m:e>
                      </m:d>
                    </m:oMath>
                  </m:oMathPara>
                </a14:m>
                <a:endParaRPr lang="en-US" sz="2800" dirty="0"/>
              </a:p>
            </p:txBody>
          </p:sp>
        </mc:Choice>
        <mc:Fallback xmlns="">
          <p:sp>
            <p:nvSpPr>
              <p:cNvPr id="3" name="Retângulo 2"/>
              <p:cNvSpPr>
                <a:spLocks noRot="1" noChangeAspect="1" noMove="1" noResize="1" noEditPoints="1" noAdjustHandles="1" noChangeArrowheads="1" noChangeShapeType="1" noTextEdit="1"/>
              </p:cNvSpPr>
              <p:nvPr/>
            </p:nvSpPr>
            <p:spPr>
              <a:xfrm>
                <a:off x="1380036" y="1792307"/>
                <a:ext cx="6087564" cy="523220"/>
              </a:xfrm>
              <a:prstGeom prst="rect">
                <a:avLst/>
              </a:prstGeom>
              <a:blipFill rotWithShape="0">
                <a:blip r:embed="rId3"/>
                <a:stretch>
                  <a:fillRect/>
                </a:stretch>
              </a:blipFill>
            </p:spPr>
            <p:txBody>
              <a:bodyPr/>
              <a:lstStyle/>
              <a:p>
                <a:r>
                  <a:rPr lang="en-US">
                    <a:noFill/>
                  </a:rPr>
                  <a:t> </a:t>
                </a:r>
              </a:p>
            </p:txBody>
          </p:sp>
        </mc:Fallback>
      </mc:AlternateContent>
      <p:sp>
        <p:nvSpPr>
          <p:cNvPr id="8" name="CaixaDeTexto 7"/>
          <p:cNvSpPr txBox="1"/>
          <p:nvPr/>
        </p:nvSpPr>
        <p:spPr>
          <a:xfrm>
            <a:off x="609600" y="762000"/>
            <a:ext cx="80772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For the PLL, the timing margin required regards the delay at nominal voltage and at </a:t>
            </a:r>
            <a:r>
              <a:rPr lang="en-US" sz="2800" i="1" dirty="0" smtClean="0"/>
              <a:t>minimum</a:t>
            </a:r>
            <a:r>
              <a:rPr lang="en-US" sz="2800" dirty="0" smtClean="0"/>
              <a:t> </a:t>
            </a:r>
            <a:r>
              <a:rPr lang="en-US" sz="2800" i="1" dirty="0" smtClean="0"/>
              <a:t>voltage</a:t>
            </a:r>
            <a:endParaRPr lang="en-US" sz="2800" dirty="0"/>
          </a:p>
        </p:txBody>
      </p:sp>
      <p:grpSp>
        <p:nvGrpSpPr>
          <p:cNvPr id="136" name="Group 6"/>
          <p:cNvGrpSpPr/>
          <p:nvPr/>
        </p:nvGrpSpPr>
        <p:grpSpPr>
          <a:xfrm>
            <a:off x="5016373" y="3746376"/>
            <a:ext cx="1891550" cy="216024"/>
            <a:chOff x="5162550" y="2146176"/>
            <a:chExt cx="1891550" cy="216024"/>
          </a:xfrm>
        </p:grpSpPr>
        <p:cxnSp>
          <p:nvCxnSpPr>
            <p:cNvPr id="137" name="Straight Connector 154"/>
            <p:cNvCxnSpPr>
              <a:stCxn id="141" idx="0"/>
            </p:cNvCxnSpPr>
            <p:nvPr/>
          </p:nvCxnSpPr>
          <p:spPr>
            <a:xfrm>
              <a:off x="5555689" y="2254188"/>
              <a:ext cx="1498411" cy="3027"/>
            </a:xfrm>
            <a:prstGeom prst="line">
              <a:avLst/>
            </a:prstGeom>
            <a:ln w="28575" cap="sq">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55"/>
            <p:cNvCxnSpPr>
              <a:stCxn id="141" idx="3"/>
            </p:cNvCxnSpPr>
            <p:nvPr/>
          </p:nvCxnSpPr>
          <p:spPr>
            <a:xfrm flipH="1">
              <a:off x="5162550" y="2254188"/>
              <a:ext cx="17711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39" name="Isosceles Triangle 157"/>
            <p:cNvSpPr/>
            <p:nvPr/>
          </p:nvSpPr>
          <p:spPr>
            <a:xfrm rot="5400000">
              <a:off x="6000313"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58"/>
            <p:cNvSpPr/>
            <p:nvPr/>
          </p:nvSpPr>
          <p:spPr>
            <a:xfrm rot="5400000">
              <a:off x="5669989"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61"/>
            <p:cNvSpPr/>
            <p:nvPr/>
          </p:nvSpPr>
          <p:spPr>
            <a:xfrm rot="5400000">
              <a:off x="5339665"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62"/>
            <p:cNvSpPr/>
            <p:nvPr/>
          </p:nvSpPr>
          <p:spPr>
            <a:xfrm rot="5400000">
              <a:off x="6330637"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63"/>
            <p:cNvSpPr/>
            <p:nvPr/>
          </p:nvSpPr>
          <p:spPr>
            <a:xfrm rot="5400000">
              <a:off x="6660961"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4" name="Elbow Connector 57"/>
          <p:cNvCxnSpPr>
            <a:endCxn id="145" idx="1"/>
          </p:cNvCxnSpPr>
          <p:nvPr/>
        </p:nvCxnSpPr>
        <p:spPr>
          <a:xfrm rot="16200000" flipH="1">
            <a:off x="510099" y="3407913"/>
            <a:ext cx="700957" cy="197154"/>
          </a:xfrm>
          <a:prstGeom prst="bentConnector2">
            <a:avLst/>
          </a:prstGeom>
          <a:ln w="28575" cap="rnd">
            <a:solidFill>
              <a:srgbClr val="0000FF"/>
            </a:solidFill>
          </a:ln>
        </p:spPr>
        <p:style>
          <a:lnRef idx="1">
            <a:schemeClr val="accent1"/>
          </a:lnRef>
          <a:fillRef idx="0">
            <a:schemeClr val="accent1"/>
          </a:fillRef>
          <a:effectRef idx="0">
            <a:schemeClr val="accent1"/>
          </a:effectRef>
          <a:fontRef idx="minor">
            <a:schemeClr val="tx1"/>
          </a:fontRef>
        </p:style>
      </p:cxnSp>
      <p:sp>
        <p:nvSpPr>
          <p:cNvPr id="145" name="Rectangle 53"/>
          <p:cNvSpPr/>
          <p:nvPr/>
        </p:nvSpPr>
        <p:spPr>
          <a:xfrm>
            <a:off x="959154" y="3736989"/>
            <a:ext cx="4042781" cy="239959"/>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clock period</a:t>
            </a:r>
            <a:endParaRPr lang="en-US" dirty="0"/>
          </a:p>
        </p:txBody>
      </p:sp>
      <p:grpSp>
        <p:nvGrpSpPr>
          <p:cNvPr id="146" name="Group 12"/>
          <p:cNvGrpSpPr/>
          <p:nvPr/>
        </p:nvGrpSpPr>
        <p:grpSpPr>
          <a:xfrm>
            <a:off x="939115" y="3259760"/>
            <a:ext cx="5839252" cy="338554"/>
            <a:chOff x="862915" y="1507160"/>
            <a:chExt cx="5839252" cy="338554"/>
          </a:xfrm>
        </p:grpSpPr>
        <p:cxnSp>
          <p:nvCxnSpPr>
            <p:cNvPr id="147" name="Straight Arrow Connector 8"/>
            <p:cNvCxnSpPr/>
            <p:nvPr/>
          </p:nvCxnSpPr>
          <p:spPr>
            <a:xfrm>
              <a:off x="862915" y="1676400"/>
              <a:ext cx="5839252" cy="37"/>
            </a:xfrm>
            <a:prstGeom prst="straightConnector1">
              <a:avLst/>
            </a:prstGeom>
            <a:ln w="38100">
              <a:solidFill>
                <a:srgbClr val="00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8" name="TextBox 9"/>
            <p:cNvSpPr txBox="1"/>
            <p:nvPr/>
          </p:nvSpPr>
          <p:spPr>
            <a:xfrm>
              <a:off x="3095044" y="1507160"/>
              <a:ext cx="1430200" cy="338554"/>
            </a:xfrm>
            <a:prstGeom prst="rect">
              <a:avLst/>
            </a:prstGeom>
            <a:solidFill>
              <a:schemeClr val="bg1"/>
            </a:solidFill>
          </p:spPr>
          <p:txBody>
            <a:bodyPr wrap="none" rtlCol="0">
              <a:spAutoFit/>
            </a:bodyPr>
            <a:lstStyle/>
            <a:p>
              <a:r>
                <a:rPr lang="en-GB" sz="1600" i="1" dirty="0">
                  <a:solidFill>
                    <a:srgbClr val="008000"/>
                  </a:solidFill>
                </a:rPr>
                <a:t>l</a:t>
              </a:r>
              <a:r>
                <a:rPr lang="en-GB" sz="1600" i="1" dirty="0" smtClean="0">
                  <a:solidFill>
                    <a:srgbClr val="008000"/>
                  </a:solidFill>
                </a:rPr>
                <a:t>aunching path</a:t>
              </a:r>
              <a:endParaRPr lang="en-US" sz="1600" i="1" dirty="0">
                <a:solidFill>
                  <a:srgbClr val="008000"/>
                </a:solidFill>
              </a:endParaRPr>
            </a:p>
          </p:txBody>
        </p:sp>
      </p:grpSp>
      <p:grpSp>
        <p:nvGrpSpPr>
          <p:cNvPr id="149" name="Group 2"/>
          <p:cNvGrpSpPr/>
          <p:nvPr/>
        </p:nvGrpSpPr>
        <p:grpSpPr>
          <a:xfrm>
            <a:off x="762000" y="2438400"/>
            <a:ext cx="6616151" cy="1415988"/>
            <a:chOff x="908177" y="838200"/>
            <a:chExt cx="6616151" cy="1415988"/>
          </a:xfrm>
        </p:grpSpPr>
        <p:cxnSp>
          <p:nvCxnSpPr>
            <p:cNvPr id="150" name="Straight Connector 122"/>
            <p:cNvCxnSpPr>
              <a:stCxn id="155" idx="0"/>
              <a:endCxn id="158" idx="1"/>
            </p:cNvCxnSpPr>
            <p:nvPr/>
          </p:nvCxnSpPr>
          <p:spPr>
            <a:xfrm>
              <a:off x="1301316" y="1555812"/>
              <a:ext cx="1498411" cy="302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30"/>
            <p:cNvCxnSpPr>
              <a:stCxn id="155" idx="3"/>
            </p:cNvCxnSpPr>
            <p:nvPr/>
          </p:nvCxnSpPr>
          <p:spPr>
            <a:xfrm flipH="1">
              <a:off x="908177" y="1555812"/>
              <a:ext cx="177115" cy="0"/>
            </a:xfrm>
            <a:prstGeom prst="line">
              <a:avLst/>
            </a:prstGeom>
            <a:ln w="28575" cap="rnd">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6"/>
            <p:cNvCxnSpPr>
              <a:stCxn id="159" idx="1"/>
              <a:endCxn id="158" idx="3"/>
            </p:cNvCxnSpPr>
            <p:nvPr/>
          </p:nvCxnSpPr>
          <p:spPr>
            <a:xfrm flipH="1" flipV="1">
              <a:off x="3095836" y="1558839"/>
              <a:ext cx="3808347" cy="763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53" name="Isosceles Triangle 123"/>
            <p:cNvSpPr/>
            <p:nvPr/>
          </p:nvSpPr>
          <p:spPr>
            <a:xfrm rot="5400000">
              <a:off x="1745940"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25"/>
            <p:cNvSpPr/>
            <p:nvPr/>
          </p:nvSpPr>
          <p:spPr>
            <a:xfrm rot="5400000">
              <a:off x="1415616"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27"/>
            <p:cNvSpPr/>
            <p:nvPr/>
          </p:nvSpPr>
          <p:spPr>
            <a:xfrm rot="5400000">
              <a:off x="1085292"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28"/>
            <p:cNvSpPr/>
            <p:nvPr/>
          </p:nvSpPr>
          <p:spPr>
            <a:xfrm rot="5400000">
              <a:off x="2076264"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29"/>
            <p:cNvSpPr/>
            <p:nvPr/>
          </p:nvSpPr>
          <p:spPr>
            <a:xfrm rot="5400000">
              <a:off x="2406588"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29"/>
            <p:cNvSpPr/>
            <p:nvPr/>
          </p:nvSpPr>
          <p:spPr>
            <a:xfrm>
              <a:off x="2799727" y="1410784"/>
              <a:ext cx="296109" cy="296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41"/>
            <p:cNvSpPr/>
            <p:nvPr/>
          </p:nvSpPr>
          <p:spPr>
            <a:xfrm>
              <a:off x="6904183" y="1418420"/>
              <a:ext cx="296109" cy="296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42"/>
            <p:cNvSpPr/>
            <p:nvPr/>
          </p:nvSpPr>
          <p:spPr>
            <a:xfrm>
              <a:off x="3429000" y="1455543"/>
              <a:ext cx="3178726" cy="216024"/>
            </a:xfrm>
            <a:prstGeom prst="roundRect">
              <a:avLst>
                <a:gd name="adj" fmla="val 5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52"/>
            <p:cNvCxnSpPr>
              <a:stCxn id="159" idx="2"/>
            </p:cNvCxnSpPr>
            <p:nvPr/>
          </p:nvCxnSpPr>
          <p:spPr>
            <a:xfrm flipH="1">
              <a:off x="7050479" y="1714529"/>
              <a:ext cx="1759" cy="539659"/>
            </a:xfrm>
            <a:prstGeom prst="line">
              <a:avLst/>
            </a:prstGeom>
            <a:ln w="28575" cap="sq">
              <a:solidFill>
                <a:srgbClr val="0000FF"/>
              </a:solidFill>
            </a:ln>
          </p:spPr>
          <p:style>
            <a:lnRef idx="1">
              <a:schemeClr val="accent1"/>
            </a:lnRef>
            <a:fillRef idx="0">
              <a:schemeClr val="accent1"/>
            </a:fillRef>
            <a:effectRef idx="0">
              <a:schemeClr val="accent1"/>
            </a:effectRef>
            <a:fontRef idx="minor">
              <a:schemeClr val="tx1"/>
            </a:fontRef>
          </p:style>
        </p:cxnSp>
        <p:sp>
          <p:nvSpPr>
            <p:cNvPr id="162" name="TextBox 59"/>
            <p:cNvSpPr txBox="1"/>
            <p:nvPr/>
          </p:nvSpPr>
          <p:spPr>
            <a:xfrm>
              <a:off x="3078713" y="1238015"/>
              <a:ext cx="340158" cy="369332"/>
            </a:xfrm>
            <a:prstGeom prst="rect">
              <a:avLst/>
            </a:prstGeom>
            <a:noFill/>
          </p:spPr>
          <p:txBody>
            <a:bodyPr wrap="none" rtlCol="0">
              <a:spAutoFit/>
            </a:bodyPr>
            <a:lstStyle/>
            <a:p>
              <a:r>
                <a:rPr lang="en-US" dirty="0" smtClean="0"/>
                <a:t>Q</a:t>
              </a:r>
              <a:endParaRPr lang="en-US" dirty="0"/>
            </a:p>
          </p:txBody>
        </p:sp>
        <p:cxnSp>
          <p:nvCxnSpPr>
            <p:cNvPr id="163" name="Straight Connector 89"/>
            <p:cNvCxnSpPr>
              <a:stCxn id="158" idx="0"/>
            </p:cNvCxnSpPr>
            <p:nvPr/>
          </p:nvCxnSpPr>
          <p:spPr>
            <a:xfrm flipH="1" flipV="1">
              <a:off x="2947781" y="1130003"/>
              <a:ext cx="1" cy="28078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64" name="TextBox 164"/>
            <p:cNvSpPr txBox="1"/>
            <p:nvPr/>
          </p:nvSpPr>
          <p:spPr>
            <a:xfrm>
              <a:off x="2784042" y="838200"/>
              <a:ext cx="327334" cy="369332"/>
            </a:xfrm>
            <a:prstGeom prst="rect">
              <a:avLst/>
            </a:prstGeom>
            <a:noFill/>
          </p:spPr>
          <p:txBody>
            <a:bodyPr wrap="none" rtlCol="0">
              <a:spAutoFit/>
            </a:bodyPr>
            <a:lstStyle/>
            <a:p>
              <a:r>
                <a:rPr lang="en-US" dirty="0"/>
                <a:t>D</a:t>
              </a:r>
            </a:p>
          </p:txBody>
        </p:sp>
        <p:sp>
          <p:nvSpPr>
            <p:cNvPr id="165" name="Freeform 100"/>
            <p:cNvSpPr/>
            <p:nvPr/>
          </p:nvSpPr>
          <p:spPr>
            <a:xfrm>
              <a:off x="2810011" y="1502735"/>
              <a:ext cx="71411" cy="108097"/>
            </a:xfrm>
            <a:custGeom>
              <a:avLst/>
              <a:gdLst>
                <a:gd name="connsiteX0" fmla="*/ 5316 w 69111"/>
                <a:gd name="connsiteY0" fmla="*/ 0 h 132906"/>
                <a:gd name="connsiteX1" fmla="*/ 69111 w 69111"/>
                <a:gd name="connsiteY1" fmla="*/ 63795 h 132906"/>
                <a:gd name="connsiteX2" fmla="*/ 0 w 69111"/>
                <a:gd name="connsiteY2" fmla="*/ 132906 h 132906"/>
              </a:gdLst>
              <a:ahLst/>
              <a:cxnLst>
                <a:cxn ang="0">
                  <a:pos x="connsiteX0" y="connsiteY0"/>
                </a:cxn>
                <a:cxn ang="0">
                  <a:pos x="connsiteX1" y="connsiteY1"/>
                </a:cxn>
                <a:cxn ang="0">
                  <a:pos x="connsiteX2" y="connsiteY2"/>
                </a:cxn>
              </a:cxnLst>
              <a:rect l="l" t="t" r="r" b="b"/>
              <a:pathLst>
                <a:path w="69111" h="132906">
                  <a:moveTo>
                    <a:pt x="5316" y="0"/>
                  </a:moveTo>
                  <a:lnTo>
                    <a:pt x="69111" y="63795"/>
                  </a:lnTo>
                  <a:lnTo>
                    <a:pt x="0" y="1329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rot="16200000">
              <a:off x="7014774" y="1599785"/>
              <a:ext cx="71411" cy="108097"/>
            </a:xfrm>
            <a:custGeom>
              <a:avLst/>
              <a:gdLst>
                <a:gd name="connsiteX0" fmla="*/ 5316 w 69111"/>
                <a:gd name="connsiteY0" fmla="*/ 0 h 132906"/>
                <a:gd name="connsiteX1" fmla="*/ 69111 w 69111"/>
                <a:gd name="connsiteY1" fmla="*/ 63795 h 132906"/>
                <a:gd name="connsiteX2" fmla="*/ 0 w 69111"/>
                <a:gd name="connsiteY2" fmla="*/ 132906 h 132906"/>
              </a:gdLst>
              <a:ahLst/>
              <a:cxnLst>
                <a:cxn ang="0">
                  <a:pos x="connsiteX0" y="connsiteY0"/>
                </a:cxn>
                <a:cxn ang="0">
                  <a:pos x="connsiteX1" y="connsiteY1"/>
                </a:cxn>
                <a:cxn ang="0">
                  <a:pos x="connsiteX2" y="connsiteY2"/>
                </a:cxn>
              </a:cxnLst>
              <a:rect l="l" t="t" r="r" b="b"/>
              <a:pathLst>
                <a:path w="69111" h="132906">
                  <a:moveTo>
                    <a:pt x="5316" y="0"/>
                  </a:moveTo>
                  <a:lnTo>
                    <a:pt x="69111" y="63795"/>
                  </a:lnTo>
                  <a:lnTo>
                    <a:pt x="0" y="1329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20"/>
            <p:cNvCxnSpPr>
              <a:stCxn id="159" idx="3"/>
            </p:cNvCxnSpPr>
            <p:nvPr/>
          </p:nvCxnSpPr>
          <p:spPr>
            <a:xfrm>
              <a:off x="7200292" y="1566475"/>
              <a:ext cx="32403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68" name="TextBox 169"/>
            <p:cNvSpPr txBox="1"/>
            <p:nvPr/>
          </p:nvSpPr>
          <p:spPr>
            <a:xfrm>
              <a:off x="6597210" y="1266375"/>
              <a:ext cx="327334" cy="369332"/>
            </a:xfrm>
            <a:prstGeom prst="rect">
              <a:avLst/>
            </a:prstGeom>
            <a:noFill/>
          </p:spPr>
          <p:txBody>
            <a:bodyPr wrap="none" rtlCol="0">
              <a:spAutoFit/>
            </a:bodyPr>
            <a:lstStyle/>
            <a:p>
              <a:r>
                <a:rPr lang="en-US" dirty="0"/>
                <a:t>D</a:t>
              </a:r>
            </a:p>
          </p:txBody>
        </p:sp>
        <p:sp>
          <p:nvSpPr>
            <p:cNvPr id="169" name="TextBox 173"/>
            <p:cNvSpPr txBox="1"/>
            <p:nvPr/>
          </p:nvSpPr>
          <p:spPr>
            <a:xfrm>
              <a:off x="7169043" y="1258024"/>
              <a:ext cx="340158" cy="369332"/>
            </a:xfrm>
            <a:prstGeom prst="rect">
              <a:avLst/>
            </a:prstGeom>
            <a:noFill/>
          </p:spPr>
          <p:txBody>
            <a:bodyPr wrap="none" rtlCol="0">
              <a:spAutoFit/>
            </a:bodyPr>
            <a:lstStyle/>
            <a:p>
              <a:r>
                <a:rPr lang="en-US" dirty="0" smtClean="0"/>
                <a:t>Q</a:t>
              </a:r>
              <a:endParaRPr lang="en-US" dirty="0"/>
            </a:p>
          </p:txBody>
        </p:sp>
      </p:grpSp>
      <p:cxnSp>
        <p:nvCxnSpPr>
          <p:cNvPr id="170" name="Straight Arrow Connector 10"/>
          <p:cNvCxnSpPr/>
          <p:nvPr/>
        </p:nvCxnSpPr>
        <p:spPr>
          <a:xfrm>
            <a:off x="3962400" y="2642604"/>
            <a:ext cx="1676400" cy="0"/>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1" name="TextBox 11"/>
          <p:cNvSpPr txBox="1"/>
          <p:nvPr/>
        </p:nvSpPr>
        <p:spPr>
          <a:xfrm>
            <a:off x="4493464" y="2438400"/>
            <a:ext cx="614271" cy="369332"/>
          </a:xfrm>
          <a:prstGeom prst="rect">
            <a:avLst/>
          </a:prstGeom>
          <a:solidFill>
            <a:schemeClr val="bg1"/>
          </a:solidFill>
        </p:spPr>
        <p:txBody>
          <a:bodyPr wrap="none" rtlCol="0">
            <a:spAutoFit/>
          </a:bodyPr>
          <a:lstStyle/>
          <a:p>
            <a:r>
              <a:rPr lang="en-GB" i="1" dirty="0" smtClean="0"/>
              <a:t>time</a:t>
            </a:r>
            <a:endParaRPr lang="en-US" i="1" dirty="0"/>
          </a:p>
        </p:txBody>
      </p:sp>
      <p:grpSp>
        <p:nvGrpSpPr>
          <p:cNvPr id="172" name="Group 21"/>
          <p:cNvGrpSpPr/>
          <p:nvPr/>
        </p:nvGrpSpPr>
        <p:grpSpPr>
          <a:xfrm>
            <a:off x="5029200" y="3390929"/>
            <a:ext cx="2029261" cy="986225"/>
            <a:chOff x="4953000" y="1638329"/>
            <a:chExt cx="2029261" cy="986225"/>
          </a:xfrm>
        </p:grpSpPr>
        <p:cxnSp>
          <p:nvCxnSpPr>
            <p:cNvPr id="173" name="Elbow Connector 19"/>
            <p:cNvCxnSpPr/>
            <p:nvPr/>
          </p:nvCxnSpPr>
          <p:spPr>
            <a:xfrm flipV="1">
              <a:off x="4953000" y="1638329"/>
              <a:ext cx="2029261" cy="800071"/>
            </a:xfrm>
            <a:prstGeom prst="bentConnector2">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4" name="TextBox 43"/>
            <p:cNvSpPr txBox="1"/>
            <p:nvPr/>
          </p:nvSpPr>
          <p:spPr>
            <a:xfrm>
              <a:off x="5334000" y="2286000"/>
              <a:ext cx="1415196" cy="338554"/>
            </a:xfrm>
            <a:prstGeom prst="rect">
              <a:avLst/>
            </a:prstGeom>
            <a:solidFill>
              <a:schemeClr val="bg1"/>
            </a:solidFill>
          </p:spPr>
          <p:txBody>
            <a:bodyPr wrap="none" rtlCol="0">
              <a:spAutoFit/>
            </a:bodyPr>
            <a:lstStyle/>
            <a:p>
              <a:r>
                <a:rPr lang="en-GB" sz="1600" i="1" dirty="0" smtClean="0">
                  <a:solidFill>
                    <a:srgbClr val="C00000"/>
                  </a:solidFill>
                </a:rPr>
                <a:t>capturing path</a:t>
              </a:r>
              <a:endParaRPr lang="en-US" sz="1600" i="1" dirty="0">
                <a:solidFill>
                  <a:srgbClr val="C00000"/>
                </a:solidFill>
              </a:endParaRPr>
            </a:p>
          </p:txBody>
        </p:sp>
      </p:grpSp>
      <p:sp>
        <p:nvSpPr>
          <p:cNvPr id="175" name="TextBox 7"/>
          <p:cNvSpPr txBox="1"/>
          <p:nvPr/>
        </p:nvSpPr>
        <p:spPr>
          <a:xfrm>
            <a:off x="1250481" y="2733603"/>
            <a:ext cx="1096967" cy="369332"/>
          </a:xfrm>
          <a:prstGeom prst="rect">
            <a:avLst/>
          </a:prstGeom>
          <a:noFill/>
        </p:spPr>
        <p:txBody>
          <a:bodyPr wrap="none" rtlCol="0">
            <a:spAutoFit/>
          </a:bodyPr>
          <a:lstStyle/>
          <a:p>
            <a:r>
              <a:rPr lang="en-GB" i="1" dirty="0">
                <a:solidFill>
                  <a:srgbClr val="0000FF"/>
                </a:solidFill>
              </a:rPr>
              <a:t>c</a:t>
            </a:r>
            <a:r>
              <a:rPr lang="en-GB" i="1" dirty="0" smtClean="0">
                <a:solidFill>
                  <a:srgbClr val="0000FF"/>
                </a:solidFill>
              </a:rPr>
              <a:t>lock tree</a:t>
            </a:r>
            <a:endParaRPr lang="en-US" i="1" dirty="0">
              <a:solidFill>
                <a:srgbClr val="0000FF"/>
              </a:solidFill>
            </a:endParaRPr>
          </a:p>
        </p:txBody>
      </p:sp>
      <p:sp>
        <p:nvSpPr>
          <p:cNvPr id="176" name="TextBox 45"/>
          <p:cNvSpPr txBox="1"/>
          <p:nvPr/>
        </p:nvSpPr>
        <p:spPr>
          <a:xfrm>
            <a:off x="5380033" y="3440668"/>
            <a:ext cx="1096967" cy="369332"/>
          </a:xfrm>
          <a:prstGeom prst="rect">
            <a:avLst/>
          </a:prstGeom>
          <a:noFill/>
        </p:spPr>
        <p:txBody>
          <a:bodyPr wrap="none" rtlCol="0">
            <a:spAutoFit/>
          </a:bodyPr>
          <a:lstStyle/>
          <a:p>
            <a:r>
              <a:rPr lang="en-GB" i="1" dirty="0">
                <a:solidFill>
                  <a:srgbClr val="0000FF"/>
                </a:solidFill>
              </a:rPr>
              <a:t>c</a:t>
            </a:r>
            <a:r>
              <a:rPr lang="en-GB" i="1" dirty="0" smtClean="0">
                <a:solidFill>
                  <a:srgbClr val="0000FF"/>
                </a:solidFill>
              </a:rPr>
              <a:t>lock tree</a:t>
            </a:r>
            <a:endParaRPr lang="en-US" i="1" dirty="0">
              <a:solidFill>
                <a:srgbClr val="0000FF"/>
              </a:solidFill>
            </a:endParaRPr>
          </a:p>
        </p:txBody>
      </p:sp>
      <p:sp>
        <p:nvSpPr>
          <p:cNvPr id="177" name="TextBox 46"/>
          <p:cNvSpPr txBox="1"/>
          <p:nvPr/>
        </p:nvSpPr>
        <p:spPr>
          <a:xfrm>
            <a:off x="4141126" y="2742111"/>
            <a:ext cx="1294072" cy="369332"/>
          </a:xfrm>
          <a:prstGeom prst="rect">
            <a:avLst/>
          </a:prstGeom>
          <a:noFill/>
        </p:spPr>
        <p:txBody>
          <a:bodyPr wrap="none" rtlCol="0">
            <a:spAutoFit/>
          </a:bodyPr>
          <a:lstStyle/>
          <a:p>
            <a:r>
              <a:rPr lang="en-GB" i="1" dirty="0">
                <a:solidFill>
                  <a:srgbClr val="C00000"/>
                </a:solidFill>
              </a:rPr>
              <a:t>c</a:t>
            </a:r>
            <a:r>
              <a:rPr lang="en-GB" i="1" dirty="0" smtClean="0">
                <a:solidFill>
                  <a:srgbClr val="C00000"/>
                </a:solidFill>
              </a:rPr>
              <a:t>ritical path</a:t>
            </a:r>
            <a:endParaRPr lang="en-US" i="1" dirty="0">
              <a:solidFill>
                <a:srgbClr val="C00000"/>
              </a:solidFill>
            </a:endParaRPr>
          </a:p>
        </p:txBody>
      </p:sp>
      <p:grpSp>
        <p:nvGrpSpPr>
          <p:cNvPr id="178" name="Group 121"/>
          <p:cNvGrpSpPr/>
          <p:nvPr/>
        </p:nvGrpSpPr>
        <p:grpSpPr>
          <a:xfrm>
            <a:off x="4940173" y="5713028"/>
            <a:ext cx="1891550" cy="216024"/>
            <a:chOff x="5162550" y="2146176"/>
            <a:chExt cx="1891550" cy="216024"/>
          </a:xfrm>
        </p:grpSpPr>
        <p:cxnSp>
          <p:nvCxnSpPr>
            <p:cNvPr id="179" name="Straight Connector 131"/>
            <p:cNvCxnSpPr>
              <a:stCxn id="183" idx="0"/>
            </p:cNvCxnSpPr>
            <p:nvPr/>
          </p:nvCxnSpPr>
          <p:spPr>
            <a:xfrm>
              <a:off x="5555689" y="2254188"/>
              <a:ext cx="1498411" cy="3027"/>
            </a:xfrm>
            <a:prstGeom prst="line">
              <a:avLst/>
            </a:prstGeom>
            <a:ln w="28575" cap="sq">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0" name="Straight Connector 138"/>
            <p:cNvCxnSpPr>
              <a:stCxn id="183" idx="3"/>
            </p:cNvCxnSpPr>
            <p:nvPr/>
          </p:nvCxnSpPr>
          <p:spPr>
            <a:xfrm flipH="1">
              <a:off x="5162550" y="2254188"/>
              <a:ext cx="17711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81" name="Isosceles Triangle 139"/>
            <p:cNvSpPr/>
            <p:nvPr/>
          </p:nvSpPr>
          <p:spPr>
            <a:xfrm rot="5400000">
              <a:off x="6000313"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42"/>
            <p:cNvSpPr/>
            <p:nvPr/>
          </p:nvSpPr>
          <p:spPr>
            <a:xfrm rot="5400000">
              <a:off x="5669989"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53"/>
            <p:cNvSpPr/>
            <p:nvPr/>
          </p:nvSpPr>
          <p:spPr>
            <a:xfrm rot="5400000">
              <a:off x="5339665"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67"/>
            <p:cNvSpPr/>
            <p:nvPr/>
          </p:nvSpPr>
          <p:spPr>
            <a:xfrm rot="5400000">
              <a:off x="6330637"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68"/>
            <p:cNvSpPr/>
            <p:nvPr/>
          </p:nvSpPr>
          <p:spPr>
            <a:xfrm rot="5400000">
              <a:off x="6660961"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6" name="Elbow Connector 174"/>
          <p:cNvCxnSpPr>
            <a:endCxn id="208" idx="1"/>
          </p:cNvCxnSpPr>
          <p:nvPr/>
        </p:nvCxnSpPr>
        <p:spPr>
          <a:xfrm rot="16200000" flipH="1">
            <a:off x="434125" y="5374338"/>
            <a:ext cx="700504" cy="197154"/>
          </a:xfrm>
          <a:prstGeom prst="bentConnector2">
            <a:avLst/>
          </a:prstGeom>
          <a:ln w="28575" cap="rnd">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87" name="Group 175"/>
          <p:cNvGrpSpPr/>
          <p:nvPr/>
        </p:nvGrpSpPr>
        <p:grpSpPr>
          <a:xfrm>
            <a:off x="685800" y="4405052"/>
            <a:ext cx="6616151" cy="1415988"/>
            <a:chOff x="908177" y="838200"/>
            <a:chExt cx="6616151" cy="1415988"/>
          </a:xfrm>
        </p:grpSpPr>
        <p:cxnSp>
          <p:nvCxnSpPr>
            <p:cNvPr id="188" name="Straight Connector 176"/>
            <p:cNvCxnSpPr>
              <a:stCxn id="193" idx="0"/>
              <a:endCxn id="196" idx="1"/>
            </p:cNvCxnSpPr>
            <p:nvPr/>
          </p:nvCxnSpPr>
          <p:spPr>
            <a:xfrm>
              <a:off x="1301316" y="1555812"/>
              <a:ext cx="1498411" cy="302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9" name="Straight Connector 177"/>
            <p:cNvCxnSpPr>
              <a:stCxn id="193" idx="3"/>
            </p:cNvCxnSpPr>
            <p:nvPr/>
          </p:nvCxnSpPr>
          <p:spPr>
            <a:xfrm flipH="1">
              <a:off x="908177" y="1555812"/>
              <a:ext cx="177115" cy="0"/>
            </a:xfrm>
            <a:prstGeom prst="line">
              <a:avLst/>
            </a:prstGeom>
            <a:ln w="28575" cap="rnd">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0" name="Straight Connector 178"/>
            <p:cNvCxnSpPr>
              <a:stCxn id="197" idx="1"/>
              <a:endCxn id="196" idx="3"/>
            </p:cNvCxnSpPr>
            <p:nvPr/>
          </p:nvCxnSpPr>
          <p:spPr>
            <a:xfrm flipH="1" flipV="1">
              <a:off x="3095836" y="1558839"/>
              <a:ext cx="3808347" cy="763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91" name="Isosceles Triangle 179"/>
            <p:cNvSpPr/>
            <p:nvPr/>
          </p:nvSpPr>
          <p:spPr>
            <a:xfrm rot="5400000">
              <a:off x="1745940"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180"/>
            <p:cNvSpPr/>
            <p:nvPr/>
          </p:nvSpPr>
          <p:spPr>
            <a:xfrm rot="5400000">
              <a:off x="1415616"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181"/>
            <p:cNvSpPr/>
            <p:nvPr/>
          </p:nvSpPr>
          <p:spPr>
            <a:xfrm rot="5400000">
              <a:off x="1085292"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82"/>
            <p:cNvSpPr/>
            <p:nvPr/>
          </p:nvSpPr>
          <p:spPr>
            <a:xfrm rot="5400000">
              <a:off x="2076264"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83"/>
            <p:cNvSpPr/>
            <p:nvPr/>
          </p:nvSpPr>
          <p:spPr>
            <a:xfrm rot="5400000">
              <a:off x="2406588"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84"/>
            <p:cNvSpPr/>
            <p:nvPr/>
          </p:nvSpPr>
          <p:spPr>
            <a:xfrm>
              <a:off x="2799727" y="1410784"/>
              <a:ext cx="296109" cy="296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85"/>
            <p:cNvSpPr/>
            <p:nvPr/>
          </p:nvSpPr>
          <p:spPr>
            <a:xfrm>
              <a:off x="6904183" y="1418420"/>
              <a:ext cx="296109" cy="296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86"/>
            <p:cNvSpPr/>
            <p:nvPr/>
          </p:nvSpPr>
          <p:spPr>
            <a:xfrm>
              <a:off x="3429000" y="1455543"/>
              <a:ext cx="3178726" cy="216024"/>
            </a:xfrm>
            <a:prstGeom prst="roundRect">
              <a:avLst>
                <a:gd name="adj" fmla="val 5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87"/>
            <p:cNvCxnSpPr>
              <a:stCxn id="197" idx="2"/>
            </p:cNvCxnSpPr>
            <p:nvPr/>
          </p:nvCxnSpPr>
          <p:spPr>
            <a:xfrm flipH="1">
              <a:off x="7050479" y="1714529"/>
              <a:ext cx="1759" cy="539659"/>
            </a:xfrm>
            <a:prstGeom prst="line">
              <a:avLst/>
            </a:prstGeom>
            <a:ln w="28575" cap="sq">
              <a:solidFill>
                <a:srgbClr val="0000FF"/>
              </a:solidFill>
            </a:ln>
          </p:spPr>
          <p:style>
            <a:lnRef idx="1">
              <a:schemeClr val="accent1"/>
            </a:lnRef>
            <a:fillRef idx="0">
              <a:schemeClr val="accent1"/>
            </a:fillRef>
            <a:effectRef idx="0">
              <a:schemeClr val="accent1"/>
            </a:effectRef>
            <a:fontRef idx="minor">
              <a:schemeClr val="tx1"/>
            </a:fontRef>
          </p:style>
        </p:cxnSp>
        <p:sp>
          <p:nvSpPr>
            <p:cNvPr id="200" name="TextBox 188"/>
            <p:cNvSpPr txBox="1"/>
            <p:nvPr/>
          </p:nvSpPr>
          <p:spPr>
            <a:xfrm>
              <a:off x="3078713" y="1238015"/>
              <a:ext cx="340158" cy="369332"/>
            </a:xfrm>
            <a:prstGeom prst="rect">
              <a:avLst/>
            </a:prstGeom>
            <a:noFill/>
          </p:spPr>
          <p:txBody>
            <a:bodyPr wrap="none" rtlCol="0">
              <a:spAutoFit/>
            </a:bodyPr>
            <a:lstStyle/>
            <a:p>
              <a:r>
                <a:rPr lang="en-US" dirty="0" smtClean="0"/>
                <a:t>Q</a:t>
              </a:r>
              <a:endParaRPr lang="en-US" dirty="0"/>
            </a:p>
          </p:txBody>
        </p:sp>
        <p:cxnSp>
          <p:nvCxnSpPr>
            <p:cNvPr id="201" name="Straight Connector 189"/>
            <p:cNvCxnSpPr>
              <a:stCxn id="196" idx="0"/>
            </p:cNvCxnSpPr>
            <p:nvPr/>
          </p:nvCxnSpPr>
          <p:spPr>
            <a:xfrm flipH="1" flipV="1">
              <a:off x="2947781" y="1130003"/>
              <a:ext cx="1" cy="28078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02" name="TextBox 190"/>
            <p:cNvSpPr txBox="1"/>
            <p:nvPr/>
          </p:nvSpPr>
          <p:spPr>
            <a:xfrm>
              <a:off x="2784042" y="838200"/>
              <a:ext cx="327334" cy="369332"/>
            </a:xfrm>
            <a:prstGeom prst="rect">
              <a:avLst/>
            </a:prstGeom>
            <a:noFill/>
          </p:spPr>
          <p:txBody>
            <a:bodyPr wrap="none" rtlCol="0">
              <a:spAutoFit/>
            </a:bodyPr>
            <a:lstStyle/>
            <a:p>
              <a:r>
                <a:rPr lang="en-US" dirty="0"/>
                <a:t>D</a:t>
              </a:r>
            </a:p>
          </p:txBody>
        </p:sp>
        <p:sp>
          <p:nvSpPr>
            <p:cNvPr id="203" name="Freeform 191"/>
            <p:cNvSpPr/>
            <p:nvPr/>
          </p:nvSpPr>
          <p:spPr>
            <a:xfrm>
              <a:off x="2810011" y="1502735"/>
              <a:ext cx="71411" cy="108097"/>
            </a:xfrm>
            <a:custGeom>
              <a:avLst/>
              <a:gdLst>
                <a:gd name="connsiteX0" fmla="*/ 5316 w 69111"/>
                <a:gd name="connsiteY0" fmla="*/ 0 h 132906"/>
                <a:gd name="connsiteX1" fmla="*/ 69111 w 69111"/>
                <a:gd name="connsiteY1" fmla="*/ 63795 h 132906"/>
                <a:gd name="connsiteX2" fmla="*/ 0 w 69111"/>
                <a:gd name="connsiteY2" fmla="*/ 132906 h 132906"/>
              </a:gdLst>
              <a:ahLst/>
              <a:cxnLst>
                <a:cxn ang="0">
                  <a:pos x="connsiteX0" y="connsiteY0"/>
                </a:cxn>
                <a:cxn ang="0">
                  <a:pos x="connsiteX1" y="connsiteY1"/>
                </a:cxn>
                <a:cxn ang="0">
                  <a:pos x="connsiteX2" y="connsiteY2"/>
                </a:cxn>
              </a:cxnLst>
              <a:rect l="l" t="t" r="r" b="b"/>
              <a:pathLst>
                <a:path w="69111" h="132906">
                  <a:moveTo>
                    <a:pt x="5316" y="0"/>
                  </a:moveTo>
                  <a:lnTo>
                    <a:pt x="69111" y="63795"/>
                  </a:lnTo>
                  <a:lnTo>
                    <a:pt x="0" y="1329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192"/>
            <p:cNvSpPr/>
            <p:nvPr/>
          </p:nvSpPr>
          <p:spPr>
            <a:xfrm rot="16200000">
              <a:off x="7014774" y="1599785"/>
              <a:ext cx="71411" cy="108097"/>
            </a:xfrm>
            <a:custGeom>
              <a:avLst/>
              <a:gdLst>
                <a:gd name="connsiteX0" fmla="*/ 5316 w 69111"/>
                <a:gd name="connsiteY0" fmla="*/ 0 h 132906"/>
                <a:gd name="connsiteX1" fmla="*/ 69111 w 69111"/>
                <a:gd name="connsiteY1" fmla="*/ 63795 h 132906"/>
                <a:gd name="connsiteX2" fmla="*/ 0 w 69111"/>
                <a:gd name="connsiteY2" fmla="*/ 132906 h 132906"/>
              </a:gdLst>
              <a:ahLst/>
              <a:cxnLst>
                <a:cxn ang="0">
                  <a:pos x="connsiteX0" y="connsiteY0"/>
                </a:cxn>
                <a:cxn ang="0">
                  <a:pos x="connsiteX1" y="connsiteY1"/>
                </a:cxn>
                <a:cxn ang="0">
                  <a:pos x="connsiteX2" y="connsiteY2"/>
                </a:cxn>
              </a:cxnLst>
              <a:rect l="l" t="t" r="r" b="b"/>
              <a:pathLst>
                <a:path w="69111" h="132906">
                  <a:moveTo>
                    <a:pt x="5316" y="0"/>
                  </a:moveTo>
                  <a:lnTo>
                    <a:pt x="69111" y="63795"/>
                  </a:lnTo>
                  <a:lnTo>
                    <a:pt x="0" y="1329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193"/>
            <p:cNvCxnSpPr>
              <a:stCxn id="197" idx="3"/>
            </p:cNvCxnSpPr>
            <p:nvPr/>
          </p:nvCxnSpPr>
          <p:spPr>
            <a:xfrm>
              <a:off x="7200292" y="1566475"/>
              <a:ext cx="32403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06" name="TextBox 194"/>
            <p:cNvSpPr txBox="1"/>
            <p:nvPr/>
          </p:nvSpPr>
          <p:spPr>
            <a:xfrm>
              <a:off x="6597210" y="1266375"/>
              <a:ext cx="327334" cy="369332"/>
            </a:xfrm>
            <a:prstGeom prst="rect">
              <a:avLst/>
            </a:prstGeom>
            <a:noFill/>
          </p:spPr>
          <p:txBody>
            <a:bodyPr wrap="none" rtlCol="0">
              <a:spAutoFit/>
            </a:bodyPr>
            <a:lstStyle/>
            <a:p>
              <a:r>
                <a:rPr lang="en-US" dirty="0"/>
                <a:t>D</a:t>
              </a:r>
            </a:p>
          </p:txBody>
        </p:sp>
        <p:sp>
          <p:nvSpPr>
            <p:cNvPr id="207" name="TextBox 195"/>
            <p:cNvSpPr txBox="1"/>
            <p:nvPr/>
          </p:nvSpPr>
          <p:spPr>
            <a:xfrm>
              <a:off x="7169043" y="1258024"/>
              <a:ext cx="340158" cy="369332"/>
            </a:xfrm>
            <a:prstGeom prst="rect">
              <a:avLst/>
            </a:prstGeom>
            <a:noFill/>
          </p:spPr>
          <p:txBody>
            <a:bodyPr wrap="none" rtlCol="0">
              <a:spAutoFit/>
            </a:bodyPr>
            <a:lstStyle/>
            <a:p>
              <a:r>
                <a:rPr lang="en-US" dirty="0" smtClean="0"/>
                <a:t>Q</a:t>
              </a:r>
              <a:endParaRPr lang="en-US" dirty="0"/>
            </a:p>
          </p:txBody>
        </p:sp>
      </p:grpSp>
      <p:sp>
        <p:nvSpPr>
          <p:cNvPr id="208" name="Rectangle 196"/>
          <p:cNvSpPr/>
          <p:nvPr/>
        </p:nvSpPr>
        <p:spPr>
          <a:xfrm>
            <a:off x="882954" y="5703187"/>
            <a:ext cx="4042781" cy="239959"/>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clock period</a:t>
            </a:r>
            <a:endParaRPr lang="en-US" dirty="0"/>
          </a:p>
        </p:txBody>
      </p:sp>
      <p:sp>
        <p:nvSpPr>
          <p:cNvPr id="209" name="Rectangle 144"/>
          <p:cNvSpPr/>
          <p:nvPr/>
        </p:nvSpPr>
        <p:spPr>
          <a:xfrm>
            <a:off x="7313775" y="5702732"/>
            <a:ext cx="1068225" cy="240868"/>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margin</a:t>
            </a:r>
            <a:endParaRPr lang="en-US" dirty="0"/>
          </a:p>
        </p:txBody>
      </p:sp>
      <p:grpSp>
        <p:nvGrpSpPr>
          <p:cNvPr id="210" name="Group 12"/>
          <p:cNvGrpSpPr/>
          <p:nvPr/>
        </p:nvGrpSpPr>
        <p:grpSpPr>
          <a:xfrm>
            <a:off x="152400" y="4351337"/>
            <a:ext cx="2362200" cy="537448"/>
            <a:chOff x="152400" y="2537085"/>
            <a:chExt cx="2362200" cy="537448"/>
          </a:xfrm>
        </p:grpSpPr>
        <p:sp>
          <p:nvSpPr>
            <p:cNvPr id="211" name="TextBox 8"/>
            <p:cNvSpPr txBox="1"/>
            <p:nvPr/>
          </p:nvSpPr>
          <p:spPr>
            <a:xfrm>
              <a:off x="1009573" y="2678668"/>
              <a:ext cx="1505027" cy="369332"/>
            </a:xfrm>
            <a:prstGeom prst="rect">
              <a:avLst/>
            </a:prstGeom>
            <a:noFill/>
          </p:spPr>
          <p:txBody>
            <a:bodyPr wrap="none" rtlCol="0">
              <a:spAutoFit/>
            </a:bodyPr>
            <a:lstStyle/>
            <a:p>
              <a:r>
                <a:rPr lang="en-GB" dirty="0" smtClean="0">
                  <a:solidFill>
                    <a:srgbClr val="C00000"/>
                  </a:solidFill>
                </a:rPr>
                <a:t>Voltage droop</a:t>
              </a:r>
              <a:endParaRPr lang="en-US" dirty="0">
                <a:solidFill>
                  <a:srgbClr val="C00000"/>
                </a:solidFill>
              </a:endParaRPr>
            </a:p>
          </p:txBody>
        </p:sp>
        <p:sp>
          <p:nvSpPr>
            <p:cNvPr id="212" name="Freeform 10"/>
            <p:cNvSpPr/>
            <p:nvPr/>
          </p:nvSpPr>
          <p:spPr>
            <a:xfrm>
              <a:off x="152400" y="2537085"/>
              <a:ext cx="2125134" cy="537448"/>
            </a:xfrm>
            <a:custGeom>
              <a:avLst/>
              <a:gdLst>
                <a:gd name="connsiteX0" fmla="*/ 0 w 2125134"/>
                <a:gd name="connsiteY0" fmla="*/ 2915 h 537448"/>
                <a:gd name="connsiteX1" fmla="*/ 609600 w 2125134"/>
                <a:gd name="connsiteY1" fmla="*/ 70648 h 537448"/>
                <a:gd name="connsiteX2" fmla="*/ 1143000 w 2125134"/>
                <a:gd name="connsiteY2" fmla="*/ 477048 h 537448"/>
                <a:gd name="connsiteX3" fmla="*/ 2125134 w 2125134"/>
                <a:gd name="connsiteY3" fmla="*/ 527848 h 537448"/>
                <a:gd name="connsiteX0" fmla="*/ 0 w 2125134"/>
                <a:gd name="connsiteY0" fmla="*/ 2915 h 537448"/>
                <a:gd name="connsiteX1" fmla="*/ 609600 w 2125134"/>
                <a:gd name="connsiteY1" fmla="*/ 70648 h 537448"/>
                <a:gd name="connsiteX2" fmla="*/ 1049867 w 2125134"/>
                <a:gd name="connsiteY2" fmla="*/ 477048 h 537448"/>
                <a:gd name="connsiteX3" fmla="*/ 2125134 w 2125134"/>
                <a:gd name="connsiteY3" fmla="*/ 527848 h 537448"/>
              </a:gdLst>
              <a:ahLst/>
              <a:cxnLst>
                <a:cxn ang="0">
                  <a:pos x="connsiteX0" y="connsiteY0"/>
                </a:cxn>
                <a:cxn ang="0">
                  <a:pos x="connsiteX1" y="connsiteY1"/>
                </a:cxn>
                <a:cxn ang="0">
                  <a:pos x="connsiteX2" y="connsiteY2"/>
                </a:cxn>
                <a:cxn ang="0">
                  <a:pos x="connsiteX3" y="connsiteY3"/>
                </a:cxn>
              </a:cxnLst>
              <a:rect l="l" t="t" r="r" b="b"/>
              <a:pathLst>
                <a:path w="2125134" h="537448">
                  <a:moveTo>
                    <a:pt x="0" y="2915"/>
                  </a:moveTo>
                  <a:cubicBezTo>
                    <a:pt x="209550" y="-2730"/>
                    <a:pt x="434622" y="-8374"/>
                    <a:pt x="609600" y="70648"/>
                  </a:cubicBezTo>
                  <a:cubicBezTo>
                    <a:pt x="784578" y="149670"/>
                    <a:pt x="797278" y="400848"/>
                    <a:pt x="1049867" y="477048"/>
                  </a:cubicBezTo>
                  <a:cubicBezTo>
                    <a:pt x="1302456" y="553248"/>
                    <a:pt x="1760361" y="540548"/>
                    <a:pt x="2125134" y="52784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14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2"/>
                                        </p:tgtEl>
                                        <p:attrNameLst>
                                          <p:attrName>style.visibility</p:attrName>
                                        </p:attrNameLst>
                                      </p:cBhvr>
                                      <p:to>
                                        <p:strVal val="visible"/>
                                      </p:to>
                                    </p:set>
                                    <p:animEffect transition="in" filter="wipe(left)">
                                      <p:cBhvr>
                                        <p:cTn id="32" dur="500"/>
                                        <p:tgtEl>
                                          <p:spTgt spid="1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7"/>
                                        </p:tgtEl>
                                        <p:attrNameLst>
                                          <p:attrName>style.visibility</p:attrName>
                                        </p:attrNameLst>
                                      </p:cBhvr>
                                      <p:to>
                                        <p:strVal val="visible"/>
                                      </p:to>
                                    </p:set>
                                    <p:animEffect transition="in" filter="fade">
                                      <p:cBhvr>
                                        <p:cTn id="37" dur="500"/>
                                        <p:tgtEl>
                                          <p:spTgt spid="187"/>
                                        </p:tgtEl>
                                      </p:cBhvr>
                                    </p:animEffect>
                                  </p:childTnLst>
                                </p:cTn>
                              </p:par>
                              <p:par>
                                <p:cTn id="38" presetID="10" presetClass="entr" presetSubtype="0" fill="hold" nodeType="withEffect">
                                  <p:stCondLst>
                                    <p:cond delay="0"/>
                                  </p:stCondLst>
                                  <p:childTnLst>
                                    <p:set>
                                      <p:cBhvr>
                                        <p:cTn id="39" dur="1" fill="hold">
                                          <p:stCondLst>
                                            <p:cond delay="0"/>
                                          </p:stCondLst>
                                        </p:cTn>
                                        <p:tgtEl>
                                          <p:spTgt spid="178"/>
                                        </p:tgtEl>
                                        <p:attrNameLst>
                                          <p:attrName>style.visibility</p:attrName>
                                        </p:attrNameLst>
                                      </p:cBhvr>
                                      <p:to>
                                        <p:strVal val="visible"/>
                                      </p:to>
                                    </p:set>
                                    <p:animEffect transition="in" filter="fade">
                                      <p:cBhvr>
                                        <p:cTn id="40" dur="500"/>
                                        <p:tgtEl>
                                          <p:spTgt spid="178"/>
                                        </p:tgtEl>
                                      </p:cBhvr>
                                    </p:animEffect>
                                  </p:childTnLst>
                                </p:cTn>
                              </p:par>
                              <p:par>
                                <p:cTn id="41" presetID="10" presetClass="entr" presetSubtype="0" fill="hold"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500"/>
                                        <p:tgtEl>
                                          <p:spTgt spid="18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8"/>
                                        </p:tgtEl>
                                        <p:attrNameLst>
                                          <p:attrName>style.visibility</p:attrName>
                                        </p:attrNameLst>
                                      </p:cBhvr>
                                      <p:to>
                                        <p:strVal val="visible"/>
                                      </p:to>
                                    </p:set>
                                    <p:animEffect transition="in" filter="fade">
                                      <p:cBhvr>
                                        <p:cTn id="46" dur="500"/>
                                        <p:tgtEl>
                                          <p:spTgt spid="20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10"/>
                                        </p:tgtEl>
                                        <p:attrNameLst>
                                          <p:attrName>style.visibility</p:attrName>
                                        </p:attrNameLst>
                                      </p:cBhvr>
                                      <p:to>
                                        <p:strVal val="visible"/>
                                      </p:to>
                                    </p:set>
                                    <p:anim calcmode="lin" valueType="num">
                                      <p:cBhvr additive="base">
                                        <p:cTn id="51" dur="500" fill="hold"/>
                                        <p:tgtEl>
                                          <p:spTgt spid="210"/>
                                        </p:tgtEl>
                                        <p:attrNameLst>
                                          <p:attrName>ppt_x</p:attrName>
                                        </p:attrNameLst>
                                      </p:cBhvr>
                                      <p:tavLst>
                                        <p:tav tm="0">
                                          <p:val>
                                            <p:strVal val="0-#ppt_w/2"/>
                                          </p:val>
                                        </p:tav>
                                        <p:tav tm="100000">
                                          <p:val>
                                            <p:strVal val="#ppt_x"/>
                                          </p:val>
                                        </p:tav>
                                      </p:tavLst>
                                    </p:anim>
                                    <p:anim calcmode="lin" valueType="num">
                                      <p:cBhvr additive="base">
                                        <p:cTn id="52" dur="500" fill="hold"/>
                                        <p:tgtEl>
                                          <p:spTgt spid="210"/>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6" presetClass="emph" presetSubtype="0" fill="hold" nodeType="afterEffect">
                                  <p:stCondLst>
                                    <p:cond delay="0"/>
                                  </p:stCondLst>
                                  <p:childTnLst>
                                    <p:animScale>
                                      <p:cBhvr>
                                        <p:cTn id="55" dur="2000" fill="hold"/>
                                        <p:tgtEl>
                                          <p:spTgt spid="187"/>
                                        </p:tgtEl>
                                      </p:cBhvr>
                                      <p:by x="125000" y="100000"/>
                                    </p:animScale>
                                  </p:childTnLst>
                                </p:cTn>
                              </p:par>
                              <p:par>
                                <p:cTn id="56" presetID="63" presetClass="path" presetSubtype="0" fill="hold" nodeType="withEffect">
                                  <p:stCondLst>
                                    <p:cond delay="0"/>
                                  </p:stCondLst>
                                  <p:childTnLst>
                                    <p:animMotion origin="layout" path="M 4.44444E-6 -1.85185E-6 L 0.09132 0.00139 " pathEditMode="relative" rAng="0" ptsTypes="AA">
                                      <p:cBhvr>
                                        <p:cTn id="57" dur="2000" fill="hold"/>
                                        <p:tgtEl>
                                          <p:spTgt spid="187"/>
                                        </p:tgtEl>
                                        <p:attrNameLst>
                                          <p:attrName>ppt_x</p:attrName>
                                          <p:attrName>ppt_y</p:attrName>
                                        </p:attrNameLst>
                                      </p:cBhvr>
                                      <p:rCtr x="4566" y="69"/>
                                    </p:animMotion>
                                  </p:childTnLst>
                                </p:cTn>
                              </p:par>
                              <p:par>
                                <p:cTn id="58" presetID="6" presetClass="emph" presetSubtype="0" fill="hold" nodeType="withEffect">
                                  <p:stCondLst>
                                    <p:cond delay="0"/>
                                  </p:stCondLst>
                                  <p:childTnLst>
                                    <p:animScale>
                                      <p:cBhvr>
                                        <p:cTn id="59" dur="2000" fill="hold"/>
                                        <p:tgtEl>
                                          <p:spTgt spid="178"/>
                                        </p:tgtEl>
                                      </p:cBhvr>
                                      <p:by x="130000" y="100000"/>
                                    </p:animScale>
                                  </p:childTnLst>
                                </p:cTn>
                              </p:par>
                              <p:par>
                                <p:cTn id="60" presetID="63" presetClass="path" presetSubtype="0" fill="hold" nodeType="withEffect">
                                  <p:stCondLst>
                                    <p:cond delay="0"/>
                                  </p:stCondLst>
                                  <p:childTnLst>
                                    <p:animMotion origin="layout" path="M 3.61111E-6 -2.59259E-6 L 0.0243 -0.00069 " pathEditMode="relative" rAng="0" ptsTypes="AA">
                                      <p:cBhvr>
                                        <p:cTn id="61" dur="2000" fill="hold"/>
                                        <p:tgtEl>
                                          <p:spTgt spid="178"/>
                                        </p:tgtEl>
                                        <p:attrNameLst>
                                          <p:attrName>ppt_x</p:attrName>
                                          <p:attrName>ppt_y</p:attrName>
                                        </p:attrNameLst>
                                      </p:cBhvr>
                                      <p:rCtr x="1215" y="-46"/>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9"/>
                                        </p:tgtEl>
                                        <p:attrNameLst>
                                          <p:attrName>style.visibility</p:attrName>
                                        </p:attrNameLst>
                                      </p:cBhvr>
                                      <p:to>
                                        <p:strVal val="visible"/>
                                      </p:to>
                                    </p:set>
                                    <p:animEffect transition="in" filter="fade">
                                      <p:cBhvr>
                                        <p:cTn id="66"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71" grpId="0" animBg="1"/>
      <p:bldP spid="175" grpId="0"/>
      <p:bldP spid="176" grpId="0"/>
      <p:bldP spid="177" grpId="0"/>
      <p:bldP spid="208" grpId="0" animBg="1"/>
      <p:bldP spid="2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metric (ROC)</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15</a:t>
            </a:fld>
            <a:endParaRPr lang="es-ES"/>
          </a:p>
        </p:txBody>
      </p:sp>
      <p:sp>
        <p:nvSpPr>
          <p:cNvPr id="8" name="CaixaDeTexto 7"/>
          <p:cNvSpPr txBox="1"/>
          <p:nvPr/>
        </p:nvSpPr>
        <p:spPr>
          <a:xfrm>
            <a:off x="457200" y="762000"/>
            <a:ext cx="82296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For the ROC, the timing margin required regards the </a:t>
            </a:r>
            <a:r>
              <a:rPr lang="en-US" sz="2800" i="1" dirty="0" smtClean="0"/>
              <a:t>maximum </a:t>
            </a:r>
            <a:r>
              <a:rPr lang="en-US" sz="2800" i="1" dirty="0"/>
              <a:t>voltage difference</a:t>
            </a:r>
            <a:r>
              <a:rPr lang="en-US" sz="2800" dirty="0"/>
              <a:t> </a:t>
            </a:r>
            <a:r>
              <a:rPr lang="en-US" sz="2800" dirty="0" smtClean="0"/>
              <a:t>in </a:t>
            </a:r>
            <a:r>
              <a:rPr lang="en-US" sz="2800" dirty="0"/>
              <a:t>the clock domain</a:t>
            </a:r>
          </a:p>
        </p:txBody>
      </p:sp>
      <mc:AlternateContent xmlns:mc="http://schemas.openxmlformats.org/markup-compatibility/2006" xmlns:a14="http://schemas.microsoft.com/office/drawing/2010/main">
        <mc:Choice Requires="a14">
          <p:sp>
            <p:nvSpPr>
              <p:cNvPr id="45" name="Retângulo 44"/>
              <p:cNvSpPr/>
              <p:nvPr/>
            </p:nvSpPr>
            <p:spPr>
              <a:xfrm>
                <a:off x="304800" y="1752600"/>
                <a:ext cx="8839200" cy="5786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2800" i="1">
                              <a:latin typeface="Cambria Math" panose="02040503050406030204" pitchFamily="18" charset="0"/>
                            </a:rPr>
                          </m:ctrlPr>
                        </m:dPr>
                        <m:e>
                          <m:r>
                            <a:rPr lang="en-US" sz="2800" i="1">
                              <a:latin typeface="Cambria Math" panose="02040503050406030204" pitchFamily="18" charset="0"/>
                            </a:rPr>
                            <m:t>𝑚𝑎𝑟𝑔𝑖𝑛𝑅𝑂𝐶</m:t>
                          </m:r>
                          <m:r>
                            <a:rPr lang="en-US" sz="2800" i="0">
                              <a:latin typeface="Cambria Math" panose="02040503050406030204" pitchFamily="18" charset="0"/>
                            </a:rPr>
                            <m:t>≥</m:t>
                          </m:r>
                          <m:r>
                            <a:rPr lang="en-US" sz="2800" i="1">
                              <a:latin typeface="Cambria Math" panose="02040503050406030204" pitchFamily="18" charset="0"/>
                            </a:rPr>
                            <m:t>𝑡𝑑</m:t>
                          </m:r>
                          <m:d>
                            <m:dPr>
                              <m:ctrlPr>
                                <a:rPr lang="en-US" sz="2800" i="1">
                                  <a:latin typeface="Cambria Math" panose="02040503050406030204" pitchFamily="18" charset="0"/>
                                </a:rPr>
                              </m:ctrlPr>
                            </m:dPr>
                            <m:e>
                              <m:d>
                                <m:dPr>
                                  <m:begChr m:val=""/>
                                  <m:ctrlPr>
                                    <a:rPr lang="en-US" sz="2800" i="1">
                                      <a:latin typeface="Cambria Math" panose="02040503050406030204" pitchFamily="18" charset="0"/>
                                    </a:rPr>
                                  </m:ctrlPr>
                                </m:dPr>
                                <m:e>
                                  <m:r>
                                    <a:rPr lang="en-US" sz="2800" i="1">
                                      <a:latin typeface="Cambria Math" panose="02040503050406030204" pitchFamily="18" charset="0"/>
                                    </a:rPr>
                                    <m:t>𝑉𝑚𝑖𝑛</m:t>
                                  </m:r>
                                  <m:r>
                                    <a:rPr lang="en-US" sz="2800" i="0">
                                      <a:latin typeface="Cambria Math" panose="02040503050406030204" pitchFamily="18" charset="0"/>
                                    </a:rPr>
                                    <m:t>+</m:t>
                                  </m:r>
                                  <m:r>
                                    <m:rPr>
                                      <m:sty m:val="p"/>
                                    </m:rPr>
                                    <a:rPr lang="en-US" sz="2800" i="0">
                                      <a:latin typeface="Cambria Math" panose="02040503050406030204" pitchFamily="18" charset="0"/>
                                    </a:rPr>
                                    <m:t>ma</m:t>
                                  </m:r>
                                  <m:func>
                                    <m:funcPr>
                                      <m:ctrlPr>
                                        <a:rPr lang="en-US" sz="2800" i="1">
                                          <a:latin typeface="Cambria Math" panose="02040503050406030204" pitchFamily="18" charset="0"/>
                                        </a:rPr>
                                      </m:ctrlPr>
                                    </m:funcPr>
                                    <m:fName>
                                      <m:r>
                                        <m:rPr>
                                          <m:sty m:val="p"/>
                                        </m:rPr>
                                        <a:rPr lang="en-US" sz="2800" i="0">
                                          <a:latin typeface="Cambria Math" panose="02040503050406030204" pitchFamily="18" charset="0"/>
                                        </a:rPr>
                                        <m:t>x</m:t>
                                      </m:r>
                                    </m:fName>
                                    <m:e>
                                      <m:r>
                                        <a:rPr lang="en-US" sz="2800" i="0">
                                          <a:latin typeface="Cambria Math" panose="02040503050406030204" pitchFamily="18" charset="0"/>
                                        </a:rPr>
                                        <m:t>(</m:t>
                                      </m:r>
                                    </m:e>
                                  </m:func>
                                  <m:r>
                                    <a:rPr lang="en-US" sz="2800" i="0">
                                      <a:latin typeface="Cambria Math" panose="02040503050406030204" pitchFamily="18" charset="0"/>
                                    </a:rPr>
                                    <m:t>∆</m:t>
                                  </m:r>
                                  <m:r>
                                    <a:rPr lang="en-US" sz="2800" i="1">
                                      <a:latin typeface="Cambria Math" panose="02040503050406030204" pitchFamily="18" charset="0"/>
                                    </a:rPr>
                                    <m:t>𝑉𝐷𝐷</m:t>
                                  </m:r>
                                </m:e>
                              </m:d>
                            </m:e>
                          </m:d>
                          <m:r>
                            <a:rPr lang="en-US" sz="2800" i="0">
                              <a:latin typeface="Cambria Math" panose="02040503050406030204" pitchFamily="18" charset="0"/>
                            </a:rPr>
                            <m:t>−</m:t>
                          </m:r>
                          <m:r>
                            <a:rPr lang="en-US" sz="2800" i="1">
                              <a:latin typeface="Cambria Math" panose="02040503050406030204" pitchFamily="18" charset="0"/>
                            </a:rPr>
                            <m:t>𝑡𝑑</m:t>
                          </m:r>
                          <m:r>
                            <a:rPr lang="en-US" sz="2800" i="0">
                              <a:latin typeface="Cambria Math" panose="02040503050406030204" pitchFamily="18" charset="0"/>
                            </a:rPr>
                            <m:t>(</m:t>
                          </m:r>
                          <m:r>
                            <a:rPr lang="en-US" sz="2800" i="1">
                              <a:latin typeface="Cambria Math" panose="02040503050406030204" pitchFamily="18" charset="0"/>
                            </a:rPr>
                            <m:t>𝑉𝑚𝑖𝑛</m:t>
                          </m:r>
                        </m:e>
                      </m:d>
                    </m:oMath>
                  </m:oMathPara>
                </a14:m>
                <a:endParaRPr lang="en-US" sz="2800" dirty="0"/>
              </a:p>
            </p:txBody>
          </p:sp>
        </mc:Choice>
        <mc:Fallback xmlns="">
          <p:sp>
            <p:nvSpPr>
              <p:cNvPr id="45" name="Retângulo 44"/>
              <p:cNvSpPr>
                <a:spLocks noRot="1" noChangeAspect="1" noMove="1" noResize="1" noEditPoints="1" noAdjustHandles="1" noChangeArrowheads="1" noChangeShapeType="1" noTextEdit="1"/>
              </p:cNvSpPr>
              <p:nvPr/>
            </p:nvSpPr>
            <p:spPr>
              <a:xfrm>
                <a:off x="304800" y="1752600"/>
                <a:ext cx="8839200" cy="578685"/>
              </a:xfrm>
              <a:prstGeom prst="rect">
                <a:avLst/>
              </a:prstGeom>
              <a:blipFill rotWithShape="0">
                <a:blip r:embed="rId3"/>
                <a:stretch>
                  <a:fillRect/>
                </a:stretch>
              </a:blipFill>
            </p:spPr>
            <p:txBody>
              <a:bodyPr/>
              <a:lstStyle/>
              <a:p>
                <a:r>
                  <a:rPr lang="en-US">
                    <a:noFill/>
                  </a:rPr>
                  <a:t> </a:t>
                </a:r>
              </a:p>
            </p:txBody>
          </p:sp>
        </mc:Fallback>
      </mc:AlternateContent>
      <p:grpSp>
        <p:nvGrpSpPr>
          <p:cNvPr id="46" name="Group 81"/>
          <p:cNvGrpSpPr/>
          <p:nvPr/>
        </p:nvGrpSpPr>
        <p:grpSpPr>
          <a:xfrm>
            <a:off x="685800" y="4343400"/>
            <a:ext cx="6616151" cy="1415988"/>
            <a:chOff x="908177" y="838200"/>
            <a:chExt cx="6616151" cy="1415988"/>
          </a:xfrm>
        </p:grpSpPr>
        <p:cxnSp>
          <p:nvCxnSpPr>
            <p:cNvPr id="47" name="Straight Connector 83"/>
            <p:cNvCxnSpPr>
              <a:stCxn id="52" idx="0"/>
              <a:endCxn id="55" idx="1"/>
            </p:cNvCxnSpPr>
            <p:nvPr/>
          </p:nvCxnSpPr>
          <p:spPr>
            <a:xfrm>
              <a:off x="1301316" y="1555812"/>
              <a:ext cx="1498411" cy="302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84"/>
            <p:cNvCxnSpPr>
              <a:stCxn id="52" idx="3"/>
            </p:cNvCxnSpPr>
            <p:nvPr/>
          </p:nvCxnSpPr>
          <p:spPr>
            <a:xfrm flipH="1">
              <a:off x="908177" y="1555812"/>
              <a:ext cx="177115" cy="0"/>
            </a:xfrm>
            <a:prstGeom prst="line">
              <a:avLst/>
            </a:prstGeom>
            <a:ln w="28575" cap="rnd">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85"/>
            <p:cNvCxnSpPr>
              <a:stCxn id="56" idx="1"/>
              <a:endCxn id="55" idx="3"/>
            </p:cNvCxnSpPr>
            <p:nvPr/>
          </p:nvCxnSpPr>
          <p:spPr>
            <a:xfrm flipH="1" flipV="1">
              <a:off x="3095836" y="1558839"/>
              <a:ext cx="3808347" cy="763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50" name="Isosceles Triangle 86"/>
            <p:cNvSpPr/>
            <p:nvPr/>
          </p:nvSpPr>
          <p:spPr>
            <a:xfrm rot="5400000">
              <a:off x="1745940"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87"/>
            <p:cNvSpPr/>
            <p:nvPr/>
          </p:nvSpPr>
          <p:spPr>
            <a:xfrm rot="5400000">
              <a:off x="1415616"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88"/>
            <p:cNvSpPr/>
            <p:nvPr/>
          </p:nvSpPr>
          <p:spPr>
            <a:xfrm rot="5400000">
              <a:off x="1085292"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90"/>
            <p:cNvSpPr/>
            <p:nvPr/>
          </p:nvSpPr>
          <p:spPr>
            <a:xfrm rot="5400000">
              <a:off x="2076264"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91"/>
            <p:cNvSpPr/>
            <p:nvPr/>
          </p:nvSpPr>
          <p:spPr>
            <a:xfrm rot="5400000">
              <a:off x="2406588"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92"/>
            <p:cNvSpPr/>
            <p:nvPr/>
          </p:nvSpPr>
          <p:spPr>
            <a:xfrm>
              <a:off x="2799727" y="1410784"/>
              <a:ext cx="296109" cy="296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93"/>
            <p:cNvSpPr/>
            <p:nvPr/>
          </p:nvSpPr>
          <p:spPr>
            <a:xfrm>
              <a:off x="6904183" y="1418420"/>
              <a:ext cx="296109" cy="296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4"/>
            <p:cNvSpPr/>
            <p:nvPr/>
          </p:nvSpPr>
          <p:spPr>
            <a:xfrm>
              <a:off x="3429000" y="1455543"/>
              <a:ext cx="3178726" cy="216024"/>
            </a:xfrm>
            <a:prstGeom prst="roundRect">
              <a:avLst>
                <a:gd name="adj" fmla="val 5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95"/>
            <p:cNvCxnSpPr>
              <a:stCxn id="56" idx="2"/>
            </p:cNvCxnSpPr>
            <p:nvPr/>
          </p:nvCxnSpPr>
          <p:spPr>
            <a:xfrm flipH="1">
              <a:off x="7050479" y="1714529"/>
              <a:ext cx="1759" cy="539659"/>
            </a:xfrm>
            <a:prstGeom prst="line">
              <a:avLst/>
            </a:prstGeom>
            <a:ln w="28575" cap="sq">
              <a:solidFill>
                <a:srgbClr val="0000FF"/>
              </a:solidFill>
            </a:ln>
          </p:spPr>
          <p:style>
            <a:lnRef idx="1">
              <a:schemeClr val="accent1"/>
            </a:lnRef>
            <a:fillRef idx="0">
              <a:schemeClr val="accent1"/>
            </a:fillRef>
            <a:effectRef idx="0">
              <a:schemeClr val="accent1"/>
            </a:effectRef>
            <a:fontRef idx="minor">
              <a:schemeClr val="tx1"/>
            </a:fontRef>
          </p:style>
        </p:cxnSp>
        <p:sp>
          <p:nvSpPr>
            <p:cNvPr id="59" name="TextBox 96"/>
            <p:cNvSpPr txBox="1"/>
            <p:nvPr/>
          </p:nvSpPr>
          <p:spPr>
            <a:xfrm>
              <a:off x="3078713" y="1238015"/>
              <a:ext cx="340158" cy="369332"/>
            </a:xfrm>
            <a:prstGeom prst="rect">
              <a:avLst/>
            </a:prstGeom>
            <a:noFill/>
          </p:spPr>
          <p:txBody>
            <a:bodyPr wrap="none" rtlCol="0">
              <a:spAutoFit/>
            </a:bodyPr>
            <a:lstStyle/>
            <a:p>
              <a:r>
                <a:rPr lang="en-US" dirty="0" smtClean="0"/>
                <a:t>Q</a:t>
              </a:r>
              <a:endParaRPr lang="en-US" dirty="0"/>
            </a:p>
          </p:txBody>
        </p:sp>
        <p:cxnSp>
          <p:nvCxnSpPr>
            <p:cNvPr id="60" name="Straight Connector 97"/>
            <p:cNvCxnSpPr>
              <a:stCxn id="55" idx="0"/>
            </p:cNvCxnSpPr>
            <p:nvPr/>
          </p:nvCxnSpPr>
          <p:spPr>
            <a:xfrm flipH="1" flipV="1">
              <a:off x="2947781" y="1130003"/>
              <a:ext cx="1" cy="28078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61" name="TextBox 98"/>
            <p:cNvSpPr txBox="1"/>
            <p:nvPr/>
          </p:nvSpPr>
          <p:spPr>
            <a:xfrm>
              <a:off x="2784042" y="838200"/>
              <a:ext cx="327334" cy="369332"/>
            </a:xfrm>
            <a:prstGeom prst="rect">
              <a:avLst/>
            </a:prstGeom>
            <a:noFill/>
          </p:spPr>
          <p:txBody>
            <a:bodyPr wrap="none" rtlCol="0">
              <a:spAutoFit/>
            </a:bodyPr>
            <a:lstStyle/>
            <a:p>
              <a:r>
                <a:rPr lang="en-US" dirty="0"/>
                <a:t>D</a:t>
              </a:r>
            </a:p>
          </p:txBody>
        </p:sp>
        <p:sp>
          <p:nvSpPr>
            <p:cNvPr id="62" name="Freeform 99"/>
            <p:cNvSpPr/>
            <p:nvPr/>
          </p:nvSpPr>
          <p:spPr>
            <a:xfrm>
              <a:off x="2810011" y="1502735"/>
              <a:ext cx="71411" cy="108097"/>
            </a:xfrm>
            <a:custGeom>
              <a:avLst/>
              <a:gdLst>
                <a:gd name="connsiteX0" fmla="*/ 5316 w 69111"/>
                <a:gd name="connsiteY0" fmla="*/ 0 h 132906"/>
                <a:gd name="connsiteX1" fmla="*/ 69111 w 69111"/>
                <a:gd name="connsiteY1" fmla="*/ 63795 h 132906"/>
                <a:gd name="connsiteX2" fmla="*/ 0 w 69111"/>
                <a:gd name="connsiteY2" fmla="*/ 132906 h 132906"/>
              </a:gdLst>
              <a:ahLst/>
              <a:cxnLst>
                <a:cxn ang="0">
                  <a:pos x="connsiteX0" y="connsiteY0"/>
                </a:cxn>
                <a:cxn ang="0">
                  <a:pos x="connsiteX1" y="connsiteY1"/>
                </a:cxn>
                <a:cxn ang="0">
                  <a:pos x="connsiteX2" y="connsiteY2"/>
                </a:cxn>
              </a:cxnLst>
              <a:rect l="l" t="t" r="r" b="b"/>
              <a:pathLst>
                <a:path w="69111" h="132906">
                  <a:moveTo>
                    <a:pt x="5316" y="0"/>
                  </a:moveTo>
                  <a:lnTo>
                    <a:pt x="69111" y="63795"/>
                  </a:lnTo>
                  <a:lnTo>
                    <a:pt x="0" y="1329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101"/>
            <p:cNvSpPr/>
            <p:nvPr/>
          </p:nvSpPr>
          <p:spPr>
            <a:xfrm rot="16200000">
              <a:off x="7014774" y="1599785"/>
              <a:ext cx="71411" cy="108097"/>
            </a:xfrm>
            <a:custGeom>
              <a:avLst/>
              <a:gdLst>
                <a:gd name="connsiteX0" fmla="*/ 5316 w 69111"/>
                <a:gd name="connsiteY0" fmla="*/ 0 h 132906"/>
                <a:gd name="connsiteX1" fmla="*/ 69111 w 69111"/>
                <a:gd name="connsiteY1" fmla="*/ 63795 h 132906"/>
                <a:gd name="connsiteX2" fmla="*/ 0 w 69111"/>
                <a:gd name="connsiteY2" fmla="*/ 132906 h 132906"/>
              </a:gdLst>
              <a:ahLst/>
              <a:cxnLst>
                <a:cxn ang="0">
                  <a:pos x="connsiteX0" y="connsiteY0"/>
                </a:cxn>
                <a:cxn ang="0">
                  <a:pos x="connsiteX1" y="connsiteY1"/>
                </a:cxn>
                <a:cxn ang="0">
                  <a:pos x="connsiteX2" y="connsiteY2"/>
                </a:cxn>
              </a:cxnLst>
              <a:rect l="l" t="t" r="r" b="b"/>
              <a:pathLst>
                <a:path w="69111" h="132906">
                  <a:moveTo>
                    <a:pt x="5316" y="0"/>
                  </a:moveTo>
                  <a:lnTo>
                    <a:pt x="69111" y="63795"/>
                  </a:lnTo>
                  <a:lnTo>
                    <a:pt x="0" y="1329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102"/>
            <p:cNvCxnSpPr>
              <a:stCxn id="56" idx="3"/>
            </p:cNvCxnSpPr>
            <p:nvPr/>
          </p:nvCxnSpPr>
          <p:spPr>
            <a:xfrm>
              <a:off x="7200292" y="1566475"/>
              <a:ext cx="32403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65" name="TextBox 103"/>
            <p:cNvSpPr txBox="1"/>
            <p:nvPr/>
          </p:nvSpPr>
          <p:spPr>
            <a:xfrm>
              <a:off x="6597210" y="1266375"/>
              <a:ext cx="327334" cy="369332"/>
            </a:xfrm>
            <a:prstGeom prst="rect">
              <a:avLst/>
            </a:prstGeom>
            <a:noFill/>
          </p:spPr>
          <p:txBody>
            <a:bodyPr wrap="none" rtlCol="0">
              <a:spAutoFit/>
            </a:bodyPr>
            <a:lstStyle/>
            <a:p>
              <a:r>
                <a:rPr lang="en-US" dirty="0"/>
                <a:t>D</a:t>
              </a:r>
            </a:p>
          </p:txBody>
        </p:sp>
        <p:sp>
          <p:nvSpPr>
            <p:cNvPr id="66" name="TextBox 104"/>
            <p:cNvSpPr txBox="1"/>
            <p:nvPr/>
          </p:nvSpPr>
          <p:spPr>
            <a:xfrm>
              <a:off x="7169043" y="1258024"/>
              <a:ext cx="340158" cy="369332"/>
            </a:xfrm>
            <a:prstGeom prst="rect">
              <a:avLst/>
            </a:prstGeom>
            <a:noFill/>
          </p:spPr>
          <p:txBody>
            <a:bodyPr wrap="none" rtlCol="0">
              <a:spAutoFit/>
            </a:bodyPr>
            <a:lstStyle/>
            <a:p>
              <a:r>
                <a:rPr lang="en-US" dirty="0" smtClean="0"/>
                <a:t>Q</a:t>
              </a:r>
              <a:endParaRPr lang="en-US" dirty="0"/>
            </a:p>
          </p:txBody>
        </p:sp>
      </p:grpSp>
      <p:cxnSp>
        <p:nvCxnSpPr>
          <p:cNvPr id="67" name="Elbow Connector 9"/>
          <p:cNvCxnSpPr>
            <a:endCxn id="77" idx="3"/>
          </p:cNvCxnSpPr>
          <p:nvPr/>
        </p:nvCxnSpPr>
        <p:spPr>
          <a:xfrm rot="16200000" flipH="1">
            <a:off x="449926" y="5296886"/>
            <a:ext cx="700348" cy="228600"/>
          </a:xfrm>
          <a:prstGeom prst="bentConnector2">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68" name="Group 13"/>
          <p:cNvGrpSpPr/>
          <p:nvPr/>
        </p:nvGrpSpPr>
        <p:grpSpPr>
          <a:xfrm>
            <a:off x="809897" y="5653348"/>
            <a:ext cx="6018205" cy="370114"/>
            <a:chOff x="809897" y="5638800"/>
            <a:chExt cx="6018205" cy="370114"/>
          </a:xfrm>
        </p:grpSpPr>
        <p:cxnSp>
          <p:nvCxnSpPr>
            <p:cNvPr id="69" name="Straight Connector 11"/>
            <p:cNvCxnSpPr>
              <a:stCxn id="77" idx="0"/>
              <a:endCxn id="72" idx="3"/>
            </p:cNvCxnSpPr>
            <p:nvPr/>
          </p:nvCxnSpPr>
          <p:spPr>
            <a:xfrm>
              <a:off x="1130424" y="5746812"/>
              <a:ext cx="383504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0" name="Isosceles Triangle 107"/>
            <p:cNvSpPr/>
            <p:nvPr/>
          </p:nvSpPr>
          <p:spPr>
            <a:xfrm rot="5400000">
              <a:off x="5702027" y="5638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108"/>
            <p:cNvSpPr/>
            <p:nvPr/>
          </p:nvSpPr>
          <p:spPr>
            <a:xfrm rot="5400000">
              <a:off x="5333748" y="5638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109"/>
            <p:cNvSpPr/>
            <p:nvPr/>
          </p:nvSpPr>
          <p:spPr>
            <a:xfrm rot="5400000">
              <a:off x="4965469" y="5638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110"/>
            <p:cNvSpPr/>
            <p:nvPr/>
          </p:nvSpPr>
          <p:spPr>
            <a:xfrm rot="5400000">
              <a:off x="6070306" y="5638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111"/>
            <p:cNvSpPr/>
            <p:nvPr/>
          </p:nvSpPr>
          <p:spPr>
            <a:xfrm rot="5400000">
              <a:off x="6438584" y="5638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115"/>
            <p:cNvSpPr/>
            <p:nvPr/>
          </p:nvSpPr>
          <p:spPr>
            <a:xfrm rot="5400000">
              <a:off x="1650958"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116"/>
            <p:cNvSpPr/>
            <p:nvPr/>
          </p:nvSpPr>
          <p:spPr>
            <a:xfrm rot="5400000">
              <a:off x="1282679"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117"/>
            <p:cNvSpPr/>
            <p:nvPr/>
          </p:nvSpPr>
          <p:spPr>
            <a:xfrm rot="5400000">
              <a:off x="914400"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118"/>
            <p:cNvSpPr/>
            <p:nvPr/>
          </p:nvSpPr>
          <p:spPr>
            <a:xfrm rot="5400000">
              <a:off x="2019237"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119"/>
            <p:cNvSpPr/>
            <p:nvPr/>
          </p:nvSpPr>
          <p:spPr>
            <a:xfrm rot="5400000">
              <a:off x="2387516"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133"/>
            <p:cNvSpPr/>
            <p:nvPr/>
          </p:nvSpPr>
          <p:spPr>
            <a:xfrm rot="5400000">
              <a:off x="3492353"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134"/>
            <p:cNvSpPr/>
            <p:nvPr/>
          </p:nvSpPr>
          <p:spPr>
            <a:xfrm rot="5400000">
              <a:off x="3124074"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135"/>
            <p:cNvSpPr/>
            <p:nvPr/>
          </p:nvSpPr>
          <p:spPr>
            <a:xfrm rot="5400000">
              <a:off x="2755795"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136"/>
            <p:cNvSpPr/>
            <p:nvPr/>
          </p:nvSpPr>
          <p:spPr>
            <a:xfrm rot="5400000">
              <a:off x="3860632"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137"/>
            <p:cNvSpPr/>
            <p:nvPr/>
          </p:nvSpPr>
          <p:spPr>
            <a:xfrm rot="5400000">
              <a:off x="4228911"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140"/>
            <p:cNvSpPr/>
            <p:nvPr/>
          </p:nvSpPr>
          <p:spPr>
            <a:xfrm rot="5400000">
              <a:off x="4597190" y="5638800"/>
              <a:ext cx="216024" cy="216024"/>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19"/>
            <p:cNvSpPr/>
            <p:nvPr/>
          </p:nvSpPr>
          <p:spPr>
            <a:xfrm>
              <a:off x="809897" y="5738949"/>
              <a:ext cx="4075612" cy="269965"/>
            </a:xfrm>
            <a:custGeom>
              <a:avLst/>
              <a:gdLst>
                <a:gd name="connsiteX0" fmla="*/ 4075612 w 4075612"/>
                <a:gd name="connsiteY0" fmla="*/ 8708 h 269965"/>
                <a:gd name="connsiteX1" fmla="*/ 4075612 w 4075612"/>
                <a:gd name="connsiteY1" fmla="*/ 269965 h 269965"/>
                <a:gd name="connsiteX2" fmla="*/ 0 w 4075612"/>
                <a:gd name="connsiteY2" fmla="*/ 269965 h 269965"/>
                <a:gd name="connsiteX3" fmla="*/ 0 w 4075612"/>
                <a:gd name="connsiteY3" fmla="*/ 0 h 269965"/>
                <a:gd name="connsiteX4" fmla="*/ 104503 w 4075612"/>
                <a:gd name="connsiteY4" fmla="*/ 0 h 26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12" h="269965">
                  <a:moveTo>
                    <a:pt x="4075612" y="8708"/>
                  </a:moveTo>
                  <a:lnTo>
                    <a:pt x="4075612" y="269965"/>
                  </a:lnTo>
                  <a:lnTo>
                    <a:pt x="0" y="269965"/>
                  </a:lnTo>
                  <a:lnTo>
                    <a:pt x="0" y="0"/>
                  </a:lnTo>
                  <a:lnTo>
                    <a:pt x="104503" y="0"/>
                  </a:lnTo>
                </a:path>
              </a:pathLst>
            </a:cu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23"/>
            <p:cNvCxnSpPr/>
            <p:nvPr/>
          </p:nvCxnSpPr>
          <p:spPr>
            <a:xfrm>
              <a:off x="5181493" y="5738949"/>
              <a:ext cx="1646609" cy="786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88" name="TextBox 24"/>
          <p:cNvSpPr txBox="1"/>
          <p:nvPr/>
        </p:nvSpPr>
        <p:spPr>
          <a:xfrm>
            <a:off x="1564786" y="5328264"/>
            <a:ext cx="1530034" cy="369332"/>
          </a:xfrm>
          <a:prstGeom prst="rect">
            <a:avLst/>
          </a:prstGeom>
          <a:noFill/>
        </p:spPr>
        <p:txBody>
          <a:bodyPr wrap="none" rtlCol="0">
            <a:spAutoFit/>
          </a:bodyPr>
          <a:lstStyle/>
          <a:p>
            <a:r>
              <a:rPr lang="en-US" dirty="0" smtClean="0"/>
              <a:t>Ring Oscillator</a:t>
            </a:r>
            <a:endParaRPr lang="en-US" dirty="0"/>
          </a:p>
        </p:txBody>
      </p:sp>
      <p:sp>
        <p:nvSpPr>
          <p:cNvPr id="89" name="Rectangle 132"/>
          <p:cNvSpPr/>
          <p:nvPr/>
        </p:nvSpPr>
        <p:spPr>
          <a:xfrm>
            <a:off x="8157921" y="5637820"/>
            <a:ext cx="180539" cy="240868"/>
          </a:xfrm>
          <a:prstGeom prst="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14"/>
          <p:cNvSpPr txBox="1"/>
          <p:nvPr/>
        </p:nvSpPr>
        <p:spPr>
          <a:xfrm>
            <a:off x="7566680" y="5869372"/>
            <a:ext cx="1406347" cy="523220"/>
          </a:xfrm>
          <a:prstGeom prst="rect">
            <a:avLst/>
          </a:prstGeom>
          <a:noFill/>
        </p:spPr>
        <p:txBody>
          <a:bodyPr wrap="none" rtlCol="0">
            <a:spAutoFit/>
          </a:bodyPr>
          <a:lstStyle/>
          <a:p>
            <a:pPr algn="ctr"/>
            <a:r>
              <a:rPr lang="en-GB" sz="1400" dirty="0" smtClean="0"/>
              <a:t>only margins for </a:t>
            </a:r>
          </a:p>
          <a:p>
            <a:pPr algn="ctr"/>
            <a:r>
              <a:rPr lang="en-GB" sz="1400" dirty="0" smtClean="0"/>
              <a:t>the difference!</a:t>
            </a:r>
            <a:endParaRPr lang="en-US" sz="1400" dirty="0"/>
          </a:p>
        </p:txBody>
      </p:sp>
      <p:grpSp>
        <p:nvGrpSpPr>
          <p:cNvPr id="91" name="Group 152"/>
          <p:cNvGrpSpPr/>
          <p:nvPr/>
        </p:nvGrpSpPr>
        <p:grpSpPr>
          <a:xfrm>
            <a:off x="146325" y="4352513"/>
            <a:ext cx="2362200" cy="537448"/>
            <a:chOff x="152400" y="2537085"/>
            <a:chExt cx="2362200" cy="537448"/>
          </a:xfrm>
        </p:grpSpPr>
        <p:sp>
          <p:nvSpPr>
            <p:cNvPr id="92" name="TextBox 159"/>
            <p:cNvSpPr txBox="1"/>
            <p:nvPr/>
          </p:nvSpPr>
          <p:spPr>
            <a:xfrm>
              <a:off x="1009573" y="2678668"/>
              <a:ext cx="1505027" cy="369332"/>
            </a:xfrm>
            <a:prstGeom prst="rect">
              <a:avLst/>
            </a:prstGeom>
            <a:noFill/>
          </p:spPr>
          <p:txBody>
            <a:bodyPr wrap="none" rtlCol="0">
              <a:spAutoFit/>
            </a:bodyPr>
            <a:lstStyle/>
            <a:p>
              <a:r>
                <a:rPr lang="en-GB" dirty="0" smtClean="0">
                  <a:solidFill>
                    <a:srgbClr val="C00000"/>
                  </a:solidFill>
                </a:rPr>
                <a:t>Voltage droop</a:t>
              </a:r>
              <a:endParaRPr lang="en-US" dirty="0">
                <a:solidFill>
                  <a:srgbClr val="C00000"/>
                </a:solidFill>
              </a:endParaRPr>
            </a:p>
          </p:txBody>
        </p:sp>
        <p:sp>
          <p:nvSpPr>
            <p:cNvPr id="93" name="Freeform 160"/>
            <p:cNvSpPr/>
            <p:nvPr/>
          </p:nvSpPr>
          <p:spPr>
            <a:xfrm>
              <a:off x="152400" y="2537085"/>
              <a:ext cx="2125134" cy="537448"/>
            </a:xfrm>
            <a:custGeom>
              <a:avLst/>
              <a:gdLst>
                <a:gd name="connsiteX0" fmla="*/ 0 w 2125134"/>
                <a:gd name="connsiteY0" fmla="*/ 2915 h 537448"/>
                <a:gd name="connsiteX1" fmla="*/ 609600 w 2125134"/>
                <a:gd name="connsiteY1" fmla="*/ 70648 h 537448"/>
                <a:gd name="connsiteX2" fmla="*/ 1143000 w 2125134"/>
                <a:gd name="connsiteY2" fmla="*/ 477048 h 537448"/>
                <a:gd name="connsiteX3" fmla="*/ 2125134 w 2125134"/>
                <a:gd name="connsiteY3" fmla="*/ 527848 h 537448"/>
                <a:gd name="connsiteX0" fmla="*/ 0 w 2125134"/>
                <a:gd name="connsiteY0" fmla="*/ 2915 h 537448"/>
                <a:gd name="connsiteX1" fmla="*/ 609600 w 2125134"/>
                <a:gd name="connsiteY1" fmla="*/ 70648 h 537448"/>
                <a:gd name="connsiteX2" fmla="*/ 1049867 w 2125134"/>
                <a:gd name="connsiteY2" fmla="*/ 477048 h 537448"/>
                <a:gd name="connsiteX3" fmla="*/ 2125134 w 2125134"/>
                <a:gd name="connsiteY3" fmla="*/ 527848 h 537448"/>
              </a:gdLst>
              <a:ahLst/>
              <a:cxnLst>
                <a:cxn ang="0">
                  <a:pos x="connsiteX0" y="connsiteY0"/>
                </a:cxn>
                <a:cxn ang="0">
                  <a:pos x="connsiteX1" y="connsiteY1"/>
                </a:cxn>
                <a:cxn ang="0">
                  <a:pos x="connsiteX2" y="connsiteY2"/>
                </a:cxn>
                <a:cxn ang="0">
                  <a:pos x="connsiteX3" y="connsiteY3"/>
                </a:cxn>
              </a:cxnLst>
              <a:rect l="l" t="t" r="r" b="b"/>
              <a:pathLst>
                <a:path w="2125134" h="537448">
                  <a:moveTo>
                    <a:pt x="0" y="2915"/>
                  </a:moveTo>
                  <a:cubicBezTo>
                    <a:pt x="209550" y="-2730"/>
                    <a:pt x="434622" y="-8374"/>
                    <a:pt x="609600" y="70648"/>
                  </a:cubicBezTo>
                  <a:cubicBezTo>
                    <a:pt x="784578" y="149670"/>
                    <a:pt x="797278" y="400848"/>
                    <a:pt x="1049867" y="477048"/>
                  </a:cubicBezTo>
                  <a:cubicBezTo>
                    <a:pt x="1302456" y="553248"/>
                    <a:pt x="1760361" y="540548"/>
                    <a:pt x="2125134" y="52784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6"/>
          <p:cNvGrpSpPr/>
          <p:nvPr/>
        </p:nvGrpSpPr>
        <p:grpSpPr>
          <a:xfrm>
            <a:off x="5016373" y="3746376"/>
            <a:ext cx="1891550" cy="216024"/>
            <a:chOff x="5162550" y="2146176"/>
            <a:chExt cx="1891550" cy="216024"/>
          </a:xfrm>
        </p:grpSpPr>
        <p:cxnSp>
          <p:nvCxnSpPr>
            <p:cNvPr id="95" name="Straight Connector 154"/>
            <p:cNvCxnSpPr>
              <a:stCxn id="99" idx="0"/>
            </p:cNvCxnSpPr>
            <p:nvPr/>
          </p:nvCxnSpPr>
          <p:spPr>
            <a:xfrm>
              <a:off x="5555689" y="2254188"/>
              <a:ext cx="1498411" cy="3027"/>
            </a:xfrm>
            <a:prstGeom prst="line">
              <a:avLst/>
            </a:prstGeom>
            <a:ln w="28575" cap="sq">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Straight Connector 155"/>
            <p:cNvCxnSpPr>
              <a:stCxn id="99" idx="3"/>
            </p:cNvCxnSpPr>
            <p:nvPr/>
          </p:nvCxnSpPr>
          <p:spPr>
            <a:xfrm flipH="1">
              <a:off x="5162550" y="2254188"/>
              <a:ext cx="17711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97" name="Isosceles Triangle 157"/>
            <p:cNvSpPr/>
            <p:nvPr/>
          </p:nvSpPr>
          <p:spPr>
            <a:xfrm rot="5400000">
              <a:off x="6000313"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158"/>
            <p:cNvSpPr/>
            <p:nvPr/>
          </p:nvSpPr>
          <p:spPr>
            <a:xfrm rot="5400000">
              <a:off x="5669989"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161"/>
            <p:cNvSpPr/>
            <p:nvPr/>
          </p:nvSpPr>
          <p:spPr>
            <a:xfrm rot="5400000">
              <a:off x="5339665"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162"/>
            <p:cNvSpPr/>
            <p:nvPr/>
          </p:nvSpPr>
          <p:spPr>
            <a:xfrm rot="5400000">
              <a:off x="6330637"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63"/>
            <p:cNvSpPr/>
            <p:nvPr/>
          </p:nvSpPr>
          <p:spPr>
            <a:xfrm rot="5400000">
              <a:off x="6660961" y="2146176"/>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Elbow Connector 57"/>
          <p:cNvCxnSpPr>
            <a:endCxn id="103" idx="1"/>
          </p:cNvCxnSpPr>
          <p:nvPr/>
        </p:nvCxnSpPr>
        <p:spPr>
          <a:xfrm rot="16200000" flipH="1">
            <a:off x="510099" y="3407913"/>
            <a:ext cx="700957" cy="197154"/>
          </a:xfrm>
          <a:prstGeom prst="bentConnector2">
            <a:avLst/>
          </a:prstGeom>
          <a:ln w="28575" cap="rnd">
            <a:solidFill>
              <a:srgbClr val="0000FF"/>
            </a:solidFill>
          </a:ln>
        </p:spPr>
        <p:style>
          <a:lnRef idx="1">
            <a:schemeClr val="accent1"/>
          </a:lnRef>
          <a:fillRef idx="0">
            <a:schemeClr val="accent1"/>
          </a:fillRef>
          <a:effectRef idx="0">
            <a:schemeClr val="accent1"/>
          </a:effectRef>
          <a:fontRef idx="minor">
            <a:schemeClr val="tx1"/>
          </a:fontRef>
        </p:style>
      </p:cxnSp>
      <p:sp>
        <p:nvSpPr>
          <p:cNvPr id="103" name="Rectangle 53"/>
          <p:cNvSpPr/>
          <p:nvPr/>
        </p:nvSpPr>
        <p:spPr>
          <a:xfrm>
            <a:off x="959154" y="3736989"/>
            <a:ext cx="4042781" cy="239959"/>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r>
              <a:rPr lang="en-US" dirty="0" smtClean="0"/>
              <a:t>lock period</a:t>
            </a:r>
            <a:endParaRPr lang="en-US" dirty="0"/>
          </a:p>
        </p:txBody>
      </p:sp>
      <p:grpSp>
        <p:nvGrpSpPr>
          <p:cNvPr id="104" name="Group 12"/>
          <p:cNvGrpSpPr/>
          <p:nvPr/>
        </p:nvGrpSpPr>
        <p:grpSpPr>
          <a:xfrm>
            <a:off x="939115" y="3259760"/>
            <a:ext cx="5839252" cy="338554"/>
            <a:chOff x="862915" y="1507160"/>
            <a:chExt cx="5839252" cy="338554"/>
          </a:xfrm>
        </p:grpSpPr>
        <p:cxnSp>
          <p:nvCxnSpPr>
            <p:cNvPr id="105" name="Straight Arrow Connector 8"/>
            <p:cNvCxnSpPr/>
            <p:nvPr/>
          </p:nvCxnSpPr>
          <p:spPr>
            <a:xfrm>
              <a:off x="862915" y="1676400"/>
              <a:ext cx="5839252" cy="37"/>
            </a:xfrm>
            <a:prstGeom prst="straightConnector1">
              <a:avLst/>
            </a:prstGeom>
            <a:ln w="38100">
              <a:solidFill>
                <a:srgbClr val="00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6" name="TextBox 9"/>
            <p:cNvSpPr txBox="1"/>
            <p:nvPr/>
          </p:nvSpPr>
          <p:spPr>
            <a:xfrm>
              <a:off x="3095044" y="1507160"/>
              <a:ext cx="1430200" cy="338554"/>
            </a:xfrm>
            <a:prstGeom prst="rect">
              <a:avLst/>
            </a:prstGeom>
            <a:solidFill>
              <a:schemeClr val="bg1"/>
            </a:solidFill>
          </p:spPr>
          <p:txBody>
            <a:bodyPr wrap="none" rtlCol="0">
              <a:spAutoFit/>
            </a:bodyPr>
            <a:lstStyle/>
            <a:p>
              <a:r>
                <a:rPr lang="en-GB" sz="1600" i="1" dirty="0">
                  <a:solidFill>
                    <a:srgbClr val="008000"/>
                  </a:solidFill>
                </a:rPr>
                <a:t>l</a:t>
              </a:r>
              <a:r>
                <a:rPr lang="en-GB" sz="1600" i="1" dirty="0" smtClean="0">
                  <a:solidFill>
                    <a:srgbClr val="008000"/>
                  </a:solidFill>
                </a:rPr>
                <a:t>aunching path</a:t>
              </a:r>
              <a:endParaRPr lang="en-US" sz="1600" i="1" dirty="0">
                <a:solidFill>
                  <a:srgbClr val="008000"/>
                </a:solidFill>
              </a:endParaRPr>
            </a:p>
          </p:txBody>
        </p:sp>
      </p:grpSp>
      <p:grpSp>
        <p:nvGrpSpPr>
          <p:cNvPr id="107" name="Group 2"/>
          <p:cNvGrpSpPr/>
          <p:nvPr/>
        </p:nvGrpSpPr>
        <p:grpSpPr>
          <a:xfrm>
            <a:off x="762000" y="2438400"/>
            <a:ext cx="6616151" cy="1415988"/>
            <a:chOff x="908177" y="838200"/>
            <a:chExt cx="6616151" cy="1415988"/>
          </a:xfrm>
        </p:grpSpPr>
        <p:cxnSp>
          <p:nvCxnSpPr>
            <p:cNvPr id="108" name="Straight Connector 122"/>
            <p:cNvCxnSpPr>
              <a:stCxn id="113" idx="0"/>
              <a:endCxn id="116" idx="1"/>
            </p:cNvCxnSpPr>
            <p:nvPr/>
          </p:nvCxnSpPr>
          <p:spPr>
            <a:xfrm>
              <a:off x="1301316" y="1555812"/>
              <a:ext cx="1498411" cy="302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9" name="Straight Connector 130"/>
            <p:cNvCxnSpPr>
              <a:stCxn id="113" idx="3"/>
            </p:cNvCxnSpPr>
            <p:nvPr/>
          </p:nvCxnSpPr>
          <p:spPr>
            <a:xfrm flipH="1">
              <a:off x="908177" y="1555812"/>
              <a:ext cx="177115" cy="0"/>
            </a:xfrm>
            <a:prstGeom prst="line">
              <a:avLst/>
            </a:prstGeom>
            <a:ln w="28575" cap="rnd">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0" name="Straight Connector 156"/>
            <p:cNvCxnSpPr>
              <a:stCxn id="117" idx="1"/>
              <a:endCxn id="116" idx="3"/>
            </p:cNvCxnSpPr>
            <p:nvPr/>
          </p:nvCxnSpPr>
          <p:spPr>
            <a:xfrm flipH="1" flipV="1">
              <a:off x="3095836" y="1558839"/>
              <a:ext cx="3808347" cy="763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11" name="Isosceles Triangle 123"/>
            <p:cNvSpPr/>
            <p:nvPr/>
          </p:nvSpPr>
          <p:spPr>
            <a:xfrm rot="5400000">
              <a:off x="1745940"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25"/>
            <p:cNvSpPr/>
            <p:nvPr/>
          </p:nvSpPr>
          <p:spPr>
            <a:xfrm rot="5400000">
              <a:off x="1415616"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27"/>
            <p:cNvSpPr/>
            <p:nvPr/>
          </p:nvSpPr>
          <p:spPr>
            <a:xfrm rot="5400000">
              <a:off x="1085292"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28"/>
            <p:cNvSpPr/>
            <p:nvPr/>
          </p:nvSpPr>
          <p:spPr>
            <a:xfrm rot="5400000">
              <a:off x="2076264"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29"/>
            <p:cNvSpPr/>
            <p:nvPr/>
          </p:nvSpPr>
          <p:spPr>
            <a:xfrm rot="5400000">
              <a:off x="2406588" y="1447800"/>
              <a:ext cx="216024" cy="216024"/>
            </a:xfrm>
            <a:prstGeom prst="triangle">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9"/>
            <p:cNvSpPr/>
            <p:nvPr/>
          </p:nvSpPr>
          <p:spPr>
            <a:xfrm>
              <a:off x="2799727" y="1410784"/>
              <a:ext cx="296109" cy="296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41"/>
            <p:cNvSpPr/>
            <p:nvPr/>
          </p:nvSpPr>
          <p:spPr>
            <a:xfrm>
              <a:off x="6904183" y="1418420"/>
              <a:ext cx="296109" cy="296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42"/>
            <p:cNvSpPr/>
            <p:nvPr/>
          </p:nvSpPr>
          <p:spPr>
            <a:xfrm>
              <a:off x="3429000" y="1455543"/>
              <a:ext cx="3178726" cy="216024"/>
            </a:xfrm>
            <a:prstGeom prst="roundRect">
              <a:avLst>
                <a:gd name="adj" fmla="val 5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52"/>
            <p:cNvCxnSpPr>
              <a:stCxn id="117" idx="2"/>
            </p:cNvCxnSpPr>
            <p:nvPr/>
          </p:nvCxnSpPr>
          <p:spPr>
            <a:xfrm flipH="1">
              <a:off x="7050479" y="1714529"/>
              <a:ext cx="1759" cy="539659"/>
            </a:xfrm>
            <a:prstGeom prst="line">
              <a:avLst/>
            </a:prstGeom>
            <a:ln w="28575" cap="sq">
              <a:solidFill>
                <a:srgbClr val="0000FF"/>
              </a:solidFill>
            </a:ln>
          </p:spPr>
          <p:style>
            <a:lnRef idx="1">
              <a:schemeClr val="accent1"/>
            </a:lnRef>
            <a:fillRef idx="0">
              <a:schemeClr val="accent1"/>
            </a:fillRef>
            <a:effectRef idx="0">
              <a:schemeClr val="accent1"/>
            </a:effectRef>
            <a:fontRef idx="minor">
              <a:schemeClr val="tx1"/>
            </a:fontRef>
          </p:style>
        </p:cxnSp>
        <p:sp>
          <p:nvSpPr>
            <p:cNvPr id="120" name="TextBox 59"/>
            <p:cNvSpPr txBox="1"/>
            <p:nvPr/>
          </p:nvSpPr>
          <p:spPr>
            <a:xfrm>
              <a:off x="3078713" y="1238015"/>
              <a:ext cx="340158" cy="369332"/>
            </a:xfrm>
            <a:prstGeom prst="rect">
              <a:avLst/>
            </a:prstGeom>
            <a:noFill/>
          </p:spPr>
          <p:txBody>
            <a:bodyPr wrap="none" rtlCol="0">
              <a:spAutoFit/>
            </a:bodyPr>
            <a:lstStyle/>
            <a:p>
              <a:r>
                <a:rPr lang="en-US" dirty="0" smtClean="0"/>
                <a:t>Q</a:t>
              </a:r>
              <a:endParaRPr lang="en-US" dirty="0"/>
            </a:p>
          </p:txBody>
        </p:sp>
        <p:cxnSp>
          <p:nvCxnSpPr>
            <p:cNvPr id="121" name="Straight Connector 89"/>
            <p:cNvCxnSpPr>
              <a:stCxn id="116" idx="0"/>
            </p:cNvCxnSpPr>
            <p:nvPr/>
          </p:nvCxnSpPr>
          <p:spPr>
            <a:xfrm flipH="1" flipV="1">
              <a:off x="2947781" y="1130003"/>
              <a:ext cx="1" cy="28078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22" name="TextBox 164"/>
            <p:cNvSpPr txBox="1"/>
            <p:nvPr/>
          </p:nvSpPr>
          <p:spPr>
            <a:xfrm>
              <a:off x="2784042" y="838200"/>
              <a:ext cx="327334" cy="369332"/>
            </a:xfrm>
            <a:prstGeom prst="rect">
              <a:avLst/>
            </a:prstGeom>
            <a:noFill/>
          </p:spPr>
          <p:txBody>
            <a:bodyPr wrap="none" rtlCol="0">
              <a:spAutoFit/>
            </a:bodyPr>
            <a:lstStyle/>
            <a:p>
              <a:r>
                <a:rPr lang="en-US" dirty="0"/>
                <a:t>D</a:t>
              </a:r>
            </a:p>
          </p:txBody>
        </p:sp>
        <p:sp>
          <p:nvSpPr>
            <p:cNvPr id="123" name="Freeform 100"/>
            <p:cNvSpPr/>
            <p:nvPr/>
          </p:nvSpPr>
          <p:spPr>
            <a:xfrm>
              <a:off x="2810011" y="1502735"/>
              <a:ext cx="71411" cy="108097"/>
            </a:xfrm>
            <a:custGeom>
              <a:avLst/>
              <a:gdLst>
                <a:gd name="connsiteX0" fmla="*/ 5316 w 69111"/>
                <a:gd name="connsiteY0" fmla="*/ 0 h 132906"/>
                <a:gd name="connsiteX1" fmla="*/ 69111 w 69111"/>
                <a:gd name="connsiteY1" fmla="*/ 63795 h 132906"/>
                <a:gd name="connsiteX2" fmla="*/ 0 w 69111"/>
                <a:gd name="connsiteY2" fmla="*/ 132906 h 132906"/>
              </a:gdLst>
              <a:ahLst/>
              <a:cxnLst>
                <a:cxn ang="0">
                  <a:pos x="connsiteX0" y="connsiteY0"/>
                </a:cxn>
                <a:cxn ang="0">
                  <a:pos x="connsiteX1" y="connsiteY1"/>
                </a:cxn>
                <a:cxn ang="0">
                  <a:pos x="connsiteX2" y="connsiteY2"/>
                </a:cxn>
              </a:cxnLst>
              <a:rect l="l" t="t" r="r" b="b"/>
              <a:pathLst>
                <a:path w="69111" h="132906">
                  <a:moveTo>
                    <a:pt x="5316" y="0"/>
                  </a:moveTo>
                  <a:lnTo>
                    <a:pt x="69111" y="63795"/>
                  </a:lnTo>
                  <a:lnTo>
                    <a:pt x="0" y="1329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65"/>
            <p:cNvSpPr/>
            <p:nvPr/>
          </p:nvSpPr>
          <p:spPr>
            <a:xfrm rot="16200000">
              <a:off x="7014774" y="1599785"/>
              <a:ext cx="71411" cy="108097"/>
            </a:xfrm>
            <a:custGeom>
              <a:avLst/>
              <a:gdLst>
                <a:gd name="connsiteX0" fmla="*/ 5316 w 69111"/>
                <a:gd name="connsiteY0" fmla="*/ 0 h 132906"/>
                <a:gd name="connsiteX1" fmla="*/ 69111 w 69111"/>
                <a:gd name="connsiteY1" fmla="*/ 63795 h 132906"/>
                <a:gd name="connsiteX2" fmla="*/ 0 w 69111"/>
                <a:gd name="connsiteY2" fmla="*/ 132906 h 132906"/>
              </a:gdLst>
              <a:ahLst/>
              <a:cxnLst>
                <a:cxn ang="0">
                  <a:pos x="connsiteX0" y="connsiteY0"/>
                </a:cxn>
                <a:cxn ang="0">
                  <a:pos x="connsiteX1" y="connsiteY1"/>
                </a:cxn>
                <a:cxn ang="0">
                  <a:pos x="connsiteX2" y="connsiteY2"/>
                </a:cxn>
              </a:cxnLst>
              <a:rect l="l" t="t" r="r" b="b"/>
              <a:pathLst>
                <a:path w="69111" h="132906">
                  <a:moveTo>
                    <a:pt x="5316" y="0"/>
                  </a:moveTo>
                  <a:lnTo>
                    <a:pt x="69111" y="63795"/>
                  </a:lnTo>
                  <a:lnTo>
                    <a:pt x="0" y="132906"/>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0"/>
            <p:cNvCxnSpPr>
              <a:stCxn id="117" idx="3"/>
            </p:cNvCxnSpPr>
            <p:nvPr/>
          </p:nvCxnSpPr>
          <p:spPr>
            <a:xfrm>
              <a:off x="7200292" y="1566475"/>
              <a:ext cx="32403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26" name="TextBox 169"/>
            <p:cNvSpPr txBox="1"/>
            <p:nvPr/>
          </p:nvSpPr>
          <p:spPr>
            <a:xfrm>
              <a:off x="6597210" y="1266375"/>
              <a:ext cx="327334" cy="369332"/>
            </a:xfrm>
            <a:prstGeom prst="rect">
              <a:avLst/>
            </a:prstGeom>
            <a:noFill/>
          </p:spPr>
          <p:txBody>
            <a:bodyPr wrap="none" rtlCol="0">
              <a:spAutoFit/>
            </a:bodyPr>
            <a:lstStyle/>
            <a:p>
              <a:r>
                <a:rPr lang="en-US" dirty="0"/>
                <a:t>D</a:t>
              </a:r>
            </a:p>
          </p:txBody>
        </p:sp>
        <p:sp>
          <p:nvSpPr>
            <p:cNvPr id="127" name="TextBox 173"/>
            <p:cNvSpPr txBox="1"/>
            <p:nvPr/>
          </p:nvSpPr>
          <p:spPr>
            <a:xfrm>
              <a:off x="7169043" y="1258024"/>
              <a:ext cx="340158" cy="369332"/>
            </a:xfrm>
            <a:prstGeom prst="rect">
              <a:avLst/>
            </a:prstGeom>
            <a:noFill/>
          </p:spPr>
          <p:txBody>
            <a:bodyPr wrap="none" rtlCol="0">
              <a:spAutoFit/>
            </a:bodyPr>
            <a:lstStyle/>
            <a:p>
              <a:r>
                <a:rPr lang="en-US" dirty="0" smtClean="0"/>
                <a:t>Q</a:t>
              </a:r>
              <a:endParaRPr lang="en-US" dirty="0"/>
            </a:p>
          </p:txBody>
        </p:sp>
      </p:grpSp>
      <p:cxnSp>
        <p:nvCxnSpPr>
          <p:cNvPr id="128" name="Straight Arrow Connector 10"/>
          <p:cNvCxnSpPr/>
          <p:nvPr/>
        </p:nvCxnSpPr>
        <p:spPr>
          <a:xfrm>
            <a:off x="3962400" y="2642604"/>
            <a:ext cx="1676400" cy="0"/>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9" name="TextBox 11"/>
          <p:cNvSpPr txBox="1"/>
          <p:nvPr/>
        </p:nvSpPr>
        <p:spPr>
          <a:xfrm>
            <a:off x="4493464" y="2438400"/>
            <a:ext cx="614271" cy="369332"/>
          </a:xfrm>
          <a:prstGeom prst="rect">
            <a:avLst/>
          </a:prstGeom>
          <a:solidFill>
            <a:schemeClr val="bg1"/>
          </a:solidFill>
        </p:spPr>
        <p:txBody>
          <a:bodyPr wrap="none" rtlCol="0">
            <a:spAutoFit/>
          </a:bodyPr>
          <a:lstStyle/>
          <a:p>
            <a:r>
              <a:rPr lang="en-GB" i="1" dirty="0" smtClean="0"/>
              <a:t>time</a:t>
            </a:r>
            <a:endParaRPr lang="en-US" i="1" dirty="0"/>
          </a:p>
        </p:txBody>
      </p:sp>
      <p:grpSp>
        <p:nvGrpSpPr>
          <p:cNvPr id="130" name="Group 21"/>
          <p:cNvGrpSpPr/>
          <p:nvPr/>
        </p:nvGrpSpPr>
        <p:grpSpPr>
          <a:xfrm>
            <a:off x="5029200" y="3390929"/>
            <a:ext cx="2029261" cy="986225"/>
            <a:chOff x="4953000" y="1638329"/>
            <a:chExt cx="2029261" cy="986225"/>
          </a:xfrm>
        </p:grpSpPr>
        <p:cxnSp>
          <p:nvCxnSpPr>
            <p:cNvPr id="131" name="Elbow Connector 19"/>
            <p:cNvCxnSpPr/>
            <p:nvPr/>
          </p:nvCxnSpPr>
          <p:spPr>
            <a:xfrm flipV="1">
              <a:off x="4953000" y="1638329"/>
              <a:ext cx="2029261" cy="800071"/>
            </a:xfrm>
            <a:prstGeom prst="bentConnector2">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2" name="TextBox 43"/>
            <p:cNvSpPr txBox="1"/>
            <p:nvPr/>
          </p:nvSpPr>
          <p:spPr>
            <a:xfrm>
              <a:off x="5334000" y="2286000"/>
              <a:ext cx="1415196" cy="338554"/>
            </a:xfrm>
            <a:prstGeom prst="rect">
              <a:avLst/>
            </a:prstGeom>
            <a:solidFill>
              <a:schemeClr val="bg1"/>
            </a:solidFill>
          </p:spPr>
          <p:txBody>
            <a:bodyPr wrap="none" rtlCol="0">
              <a:spAutoFit/>
            </a:bodyPr>
            <a:lstStyle/>
            <a:p>
              <a:r>
                <a:rPr lang="en-GB" sz="1600" i="1" dirty="0" smtClean="0">
                  <a:solidFill>
                    <a:srgbClr val="C00000"/>
                  </a:solidFill>
                </a:rPr>
                <a:t>capturing path</a:t>
              </a:r>
              <a:endParaRPr lang="en-US" sz="1600" i="1" dirty="0">
                <a:solidFill>
                  <a:srgbClr val="C00000"/>
                </a:solidFill>
              </a:endParaRPr>
            </a:p>
          </p:txBody>
        </p:sp>
      </p:grpSp>
      <p:sp>
        <p:nvSpPr>
          <p:cNvPr id="133" name="TextBox 7"/>
          <p:cNvSpPr txBox="1"/>
          <p:nvPr/>
        </p:nvSpPr>
        <p:spPr>
          <a:xfrm>
            <a:off x="1250481" y="2733603"/>
            <a:ext cx="1096967" cy="369332"/>
          </a:xfrm>
          <a:prstGeom prst="rect">
            <a:avLst/>
          </a:prstGeom>
          <a:noFill/>
        </p:spPr>
        <p:txBody>
          <a:bodyPr wrap="none" rtlCol="0">
            <a:spAutoFit/>
          </a:bodyPr>
          <a:lstStyle/>
          <a:p>
            <a:r>
              <a:rPr lang="en-GB" i="1" dirty="0">
                <a:solidFill>
                  <a:srgbClr val="0000FF"/>
                </a:solidFill>
              </a:rPr>
              <a:t>c</a:t>
            </a:r>
            <a:r>
              <a:rPr lang="en-GB" i="1" dirty="0" smtClean="0">
                <a:solidFill>
                  <a:srgbClr val="0000FF"/>
                </a:solidFill>
              </a:rPr>
              <a:t>lock tree</a:t>
            </a:r>
            <a:endParaRPr lang="en-US" i="1" dirty="0">
              <a:solidFill>
                <a:srgbClr val="0000FF"/>
              </a:solidFill>
            </a:endParaRPr>
          </a:p>
        </p:txBody>
      </p:sp>
      <p:sp>
        <p:nvSpPr>
          <p:cNvPr id="134" name="TextBox 45"/>
          <p:cNvSpPr txBox="1"/>
          <p:nvPr/>
        </p:nvSpPr>
        <p:spPr>
          <a:xfrm>
            <a:off x="5380033" y="3440668"/>
            <a:ext cx="1096967" cy="369332"/>
          </a:xfrm>
          <a:prstGeom prst="rect">
            <a:avLst/>
          </a:prstGeom>
          <a:noFill/>
        </p:spPr>
        <p:txBody>
          <a:bodyPr wrap="none" rtlCol="0">
            <a:spAutoFit/>
          </a:bodyPr>
          <a:lstStyle/>
          <a:p>
            <a:r>
              <a:rPr lang="en-GB" i="1" dirty="0">
                <a:solidFill>
                  <a:srgbClr val="0000FF"/>
                </a:solidFill>
              </a:rPr>
              <a:t>c</a:t>
            </a:r>
            <a:r>
              <a:rPr lang="en-GB" i="1" dirty="0" smtClean="0">
                <a:solidFill>
                  <a:srgbClr val="0000FF"/>
                </a:solidFill>
              </a:rPr>
              <a:t>lock tree</a:t>
            </a:r>
            <a:endParaRPr lang="en-US" i="1" dirty="0">
              <a:solidFill>
                <a:srgbClr val="0000FF"/>
              </a:solidFill>
            </a:endParaRPr>
          </a:p>
        </p:txBody>
      </p:sp>
      <p:sp>
        <p:nvSpPr>
          <p:cNvPr id="135" name="TextBox 46"/>
          <p:cNvSpPr txBox="1"/>
          <p:nvPr/>
        </p:nvSpPr>
        <p:spPr>
          <a:xfrm>
            <a:off x="4141126" y="2742111"/>
            <a:ext cx="1294072" cy="369332"/>
          </a:xfrm>
          <a:prstGeom prst="rect">
            <a:avLst/>
          </a:prstGeom>
          <a:noFill/>
        </p:spPr>
        <p:txBody>
          <a:bodyPr wrap="none" rtlCol="0">
            <a:spAutoFit/>
          </a:bodyPr>
          <a:lstStyle/>
          <a:p>
            <a:r>
              <a:rPr lang="en-GB" i="1" dirty="0">
                <a:solidFill>
                  <a:srgbClr val="C00000"/>
                </a:solidFill>
              </a:rPr>
              <a:t>c</a:t>
            </a:r>
            <a:r>
              <a:rPr lang="en-GB" i="1" dirty="0" smtClean="0">
                <a:solidFill>
                  <a:srgbClr val="C00000"/>
                </a:solidFill>
              </a:rPr>
              <a:t>ritical path</a:t>
            </a:r>
            <a:endParaRPr lang="en-US" i="1" dirty="0">
              <a:solidFill>
                <a:srgbClr val="C00000"/>
              </a:solidFill>
            </a:endParaRPr>
          </a:p>
        </p:txBody>
      </p:sp>
    </p:spTree>
    <p:extLst>
      <p:ext uri="{BB962C8B-B14F-4D97-AF65-F5344CB8AC3E}">
        <p14:creationId xmlns:p14="http://schemas.microsoft.com/office/powerpoint/2010/main" val="74562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additive="base">
                                        <p:cTn id="18" dur="500" fill="hold"/>
                                        <p:tgtEl>
                                          <p:spTgt spid="91"/>
                                        </p:tgtEl>
                                        <p:attrNameLst>
                                          <p:attrName>ppt_x</p:attrName>
                                        </p:attrNameLst>
                                      </p:cBhvr>
                                      <p:tavLst>
                                        <p:tav tm="0">
                                          <p:val>
                                            <p:strVal val="0-#ppt_w/2"/>
                                          </p:val>
                                        </p:tav>
                                        <p:tav tm="100000">
                                          <p:val>
                                            <p:strVal val="#ppt_x"/>
                                          </p:val>
                                        </p:tav>
                                      </p:tavLst>
                                    </p:anim>
                                    <p:anim calcmode="lin" valueType="num">
                                      <p:cBhvr additive="base">
                                        <p:cTn id="19" dur="500" fill="hold"/>
                                        <p:tgtEl>
                                          <p:spTgt spid="91"/>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6" presetClass="emph" presetSubtype="0" fill="hold" nodeType="afterEffect">
                                  <p:stCondLst>
                                    <p:cond delay="0"/>
                                  </p:stCondLst>
                                  <p:childTnLst>
                                    <p:animScale>
                                      <p:cBhvr>
                                        <p:cTn id="22" dur="2000" fill="hold"/>
                                        <p:tgtEl>
                                          <p:spTgt spid="46"/>
                                        </p:tgtEl>
                                      </p:cBhvr>
                                      <p:by x="125000" y="100000"/>
                                    </p:animScale>
                                  </p:childTnLst>
                                </p:cTn>
                              </p:par>
                              <p:par>
                                <p:cTn id="23" presetID="63" presetClass="path" presetSubtype="0" fill="hold" nodeType="withEffect">
                                  <p:stCondLst>
                                    <p:cond delay="0"/>
                                  </p:stCondLst>
                                  <p:childTnLst>
                                    <p:animMotion origin="layout" path="M 4.44444E-6 -4.07407E-6 L 0.09132 0.00139 " pathEditMode="relative" rAng="0" ptsTypes="AA">
                                      <p:cBhvr>
                                        <p:cTn id="24" dur="2000" fill="hold"/>
                                        <p:tgtEl>
                                          <p:spTgt spid="46"/>
                                        </p:tgtEl>
                                        <p:attrNameLst>
                                          <p:attrName>ppt_x</p:attrName>
                                          <p:attrName>ppt_y</p:attrName>
                                        </p:attrNameLst>
                                      </p:cBhvr>
                                      <p:rCtr x="4566" y="69"/>
                                    </p:animMotion>
                                  </p:childTnLst>
                                </p:cTn>
                              </p:par>
                              <p:par>
                                <p:cTn id="25" presetID="6" presetClass="emph" presetSubtype="0" fill="hold" nodeType="withEffect">
                                  <p:stCondLst>
                                    <p:cond delay="0"/>
                                  </p:stCondLst>
                                  <p:childTnLst>
                                    <p:animScale>
                                      <p:cBhvr>
                                        <p:cTn id="26" dur="2000" fill="hold"/>
                                        <p:tgtEl>
                                          <p:spTgt spid="68"/>
                                        </p:tgtEl>
                                      </p:cBhvr>
                                      <p:by x="121000" y="100000"/>
                                    </p:animScale>
                                  </p:childTnLst>
                                </p:cTn>
                              </p:par>
                              <p:par>
                                <p:cTn id="27" presetID="63" presetClass="path" presetSubtype="0" fill="hold" nodeType="withEffect">
                                  <p:stCondLst>
                                    <p:cond delay="0"/>
                                  </p:stCondLst>
                                  <p:childTnLst>
                                    <p:animMotion origin="layout" path="M -4.72222E-6 2.59259E-6 L 0.07639 2.59259E-6 " pathEditMode="relative" rAng="0" ptsTypes="AA">
                                      <p:cBhvr>
                                        <p:cTn id="28" dur="2000" fill="hold"/>
                                        <p:tgtEl>
                                          <p:spTgt spid="68"/>
                                        </p:tgtEl>
                                        <p:attrNameLst>
                                          <p:attrName>ppt_x</p:attrName>
                                          <p:attrName>ppt_y</p:attrName>
                                        </p:attrNameLst>
                                      </p:cBhvr>
                                      <p:rCtr x="3819" y="0"/>
                                    </p:animMotion>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1000"/>
                                        <p:tgtEl>
                                          <p:spTgt spid="89"/>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animBg="1"/>
      <p:bldP spid="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analyzed</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16</a:t>
            </a:fld>
            <a:endParaRPr lang="es-ES"/>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725" y="3760776"/>
            <a:ext cx="3393343" cy="2487624"/>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01590"/>
            <a:ext cx="4571999" cy="2146410"/>
          </a:xfrm>
          <a:prstGeom prst="rect">
            <a:avLst/>
          </a:prstGeom>
        </p:spPr>
      </p:pic>
      <p:cxnSp>
        <p:nvCxnSpPr>
          <p:cNvPr id="14" name="Conector de seta reta 13"/>
          <p:cNvCxnSpPr/>
          <p:nvPr/>
        </p:nvCxnSpPr>
        <p:spPr>
          <a:xfrm>
            <a:off x="3962400" y="825390"/>
            <a:ext cx="82232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4202682" y="624591"/>
            <a:ext cx="341760" cy="276999"/>
          </a:xfrm>
          <a:prstGeom prst="rect">
            <a:avLst/>
          </a:prstGeom>
          <a:noFill/>
        </p:spPr>
        <p:txBody>
          <a:bodyPr wrap="none" rtlCol="0">
            <a:spAutoFit/>
          </a:bodyPr>
          <a:lstStyle/>
          <a:p>
            <a:r>
              <a:rPr lang="en-US" sz="1200" dirty="0" smtClean="0"/>
              <a:t>12</a:t>
            </a:r>
            <a:endParaRPr lang="en-US" sz="1200" dirty="0"/>
          </a:p>
        </p:txBody>
      </p:sp>
      <p:cxnSp>
        <p:nvCxnSpPr>
          <p:cNvPr id="16" name="Conector de seta reta 15"/>
          <p:cNvCxnSpPr/>
          <p:nvPr/>
        </p:nvCxnSpPr>
        <p:spPr>
          <a:xfrm flipH="1">
            <a:off x="4876800" y="901590"/>
            <a:ext cx="1" cy="838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4800599" y="1182190"/>
            <a:ext cx="341760" cy="276999"/>
          </a:xfrm>
          <a:prstGeom prst="rect">
            <a:avLst/>
          </a:prstGeom>
          <a:noFill/>
        </p:spPr>
        <p:txBody>
          <a:bodyPr wrap="none" rtlCol="0">
            <a:spAutoFit/>
          </a:bodyPr>
          <a:lstStyle/>
          <a:p>
            <a:r>
              <a:rPr lang="en-US" sz="1200" dirty="0" smtClean="0"/>
              <a:t>12</a:t>
            </a:r>
            <a:endParaRPr lang="en-US" sz="1200" dirty="0"/>
          </a:p>
        </p:txBody>
      </p:sp>
      <p:sp>
        <p:nvSpPr>
          <p:cNvPr id="20" name="CaixaDeTexto 19"/>
          <p:cNvSpPr txBox="1"/>
          <p:nvPr/>
        </p:nvSpPr>
        <p:spPr>
          <a:xfrm>
            <a:off x="5257800" y="775900"/>
            <a:ext cx="37338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Activity pattern (10)</a:t>
            </a:r>
          </a:p>
          <a:p>
            <a:pPr marL="457200" indent="-457200">
              <a:buFont typeface="Arial" panose="020B0604020202020204" pitchFamily="34" charset="0"/>
              <a:buChar char="•"/>
            </a:pPr>
            <a:r>
              <a:rPr lang="en-US" sz="2800" dirty="0" smtClean="0"/>
              <a:t>ROC placement (4)</a:t>
            </a:r>
          </a:p>
          <a:p>
            <a:pPr marL="457200" indent="-457200">
              <a:buFont typeface="Arial" panose="020B0604020202020204" pitchFamily="34" charset="0"/>
              <a:buChar char="•"/>
            </a:pPr>
            <a:r>
              <a:rPr lang="en-US" sz="2800" dirty="0" smtClean="0"/>
              <a:t>Frequency (2)</a:t>
            </a:r>
            <a:endParaRPr lang="en-US" sz="2800" dirty="0"/>
          </a:p>
        </p:txBody>
      </p:sp>
      <p:pic>
        <p:nvPicPr>
          <p:cNvPr id="21" name="Image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155" y="4870371"/>
            <a:ext cx="1300163" cy="1300163"/>
          </a:xfrm>
          <a:prstGeom prst="rect">
            <a:avLst/>
          </a:prstGeom>
        </p:spPr>
      </p:pic>
      <p:pic>
        <p:nvPicPr>
          <p:cNvPr id="22" name="Image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0419" y="4868704"/>
            <a:ext cx="1303496" cy="1303496"/>
          </a:xfrm>
          <a:prstGeom prst="rect">
            <a:avLst/>
          </a:prstGeom>
        </p:spPr>
      </p:pic>
      <p:pic>
        <p:nvPicPr>
          <p:cNvPr id="23" name="Imagem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2086" y="3200400"/>
            <a:ext cx="1300163" cy="1300163"/>
          </a:xfrm>
          <a:prstGeom prst="rect">
            <a:avLst/>
          </a:prstGeom>
        </p:spPr>
      </p:pic>
      <p:pic>
        <p:nvPicPr>
          <p:cNvPr id="24" name="Imagem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155" y="3200400"/>
            <a:ext cx="1300163" cy="1300163"/>
          </a:xfrm>
          <a:prstGeom prst="rect">
            <a:avLst/>
          </a:prstGeom>
        </p:spPr>
      </p:pic>
      <p:sp>
        <p:nvSpPr>
          <p:cNvPr id="25" name="CaixaDeTexto 24"/>
          <p:cNvSpPr txBox="1"/>
          <p:nvPr/>
        </p:nvSpPr>
        <p:spPr>
          <a:xfrm>
            <a:off x="379537" y="4517403"/>
            <a:ext cx="1403398" cy="276999"/>
          </a:xfrm>
          <a:prstGeom prst="rect">
            <a:avLst/>
          </a:prstGeom>
          <a:noFill/>
        </p:spPr>
        <p:txBody>
          <a:bodyPr wrap="none" rtlCol="0">
            <a:spAutoFit/>
          </a:bodyPr>
          <a:lstStyle/>
          <a:p>
            <a:r>
              <a:rPr lang="en-US" sz="1200" dirty="0" smtClean="0"/>
              <a:t>1 ROC at the center</a:t>
            </a:r>
            <a:endParaRPr lang="en-US" sz="1200" dirty="0"/>
          </a:p>
        </p:txBody>
      </p:sp>
      <p:sp>
        <p:nvSpPr>
          <p:cNvPr id="26" name="CaixaDeTexto 25"/>
          <p:cNvSpPr txBox="1"/>
          <p:nvPr/>
        </p:nvSpPr>
        <p:spPr>
          <a:xfrm>
            <a:off x="2011535" y="4523601"/>
            <a:ext cx="1341265" cy="276999"/>
          </a:xfrm>
          <a:prstGeom prst="rect">
            <a:avLst/>
          </a:prstGeom>
          <a:noFill/>
        </p:spPr>
        <p:txBody>
          <a:bodyPr wrap="none" rtlCol="0">
            <a:spAutoFit/>
          </a:bodyPr>
          <a:lstStyle/>
          <a:p>
            <a:r>
              <a:rPr lang="en-US" sz="1200" dirty="0" smtClean="0"/>
              <a:t>1 ROC at any point</a:t>
            </a:r>
            <a:endParaRPr lang="en-US" sz="1200" dirty="0"/>
          </a:p>
        </p:txBody>
      </p:sp>
      <p:sp>
        <p:nvSpPr>
          <p:cNvPr id="27" name="CaixaDeTexto 26"/>
          <p:cNvSpPr txBox="1"/>
          <p:nvPr/>
        </p:nvSpPr>
        <p:spPr>
          <a:xfrm>
            <a:off x="513549" y="6176963"/>
            <a:ext cx="1135375" cy="276999"/>
          </a:xfrm>
          <a:prstGeom prst="rect">
            <a:avLst/>
          </a:prstGeom>
          <a:noFill/>
        </p:spPr>
        <p:txBody>
          <a:bodyPr wrap="none" rtlCol="0">
            <a:spAutoFit/>
          </a:bodyPr>
          <a:lstStyle/>
          <a:p>
            <a:r>
              <a:rPr lang="en-US" sz="1200" dirty="0" smtClean="0"/>
              <a:t>4 ROC domains</a:t>
            </a:r>
            <a:endParaRPr lang="en-US" sz="1200" dirty="0"/>
          </a:p>
        </p:txBody>
      </p:sp>
      <p:sp>
        <p:nvSpPr>
          <p:cNvPr id="28" name="CaixaDeTexto 27"/>
          <p:cNvSpPr txBox="1"/>
          <p:nvPr/>
        </p:nvSpPr>
        <p:spPr>
          <a:xfrm>
            <a:off x="2075206" y="6198103"/>
            <a:ext cx="1213922" cy="276999"/>
          </a:xfrm>
          <a:prstGeom prst="rect">
            <a:avLst/>
          </a:prstGeom>
          <a:noFill/>
        </p:spPr>
        <p:txBody>
          <a:bodyPr wrap="none" rtlCol="0">
            <a:spAutoFit/>
          </a:bodyPr>
          <a:lstStyle/>
          <a:p>
            <a:r>
              <a:rPr lang="en-US" sz="1200" dirty="0" smtClean="0"/>
              <a:t>16 ROC domains</a:t>
            </a:r>
            <a:endParaRPr lang="en-US" sz="1200" dirty="0"/>
          </a:p>
        </p:txBody>
      </p:sp>
      <p:sp>
        <p:nvSpPr>
          <p:cNvPr id="29" name="Elipse 28"/>
          <p:cNvSpPr/>
          <p:nvPr/>
        </p:nvSpPr>
        <p:spPr>
          <a:xfrm>
            <a:off x="6181725" y="3756924"/>
            <a:ext cx="381000" cy="387501"/>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ipse 29"/>
          <p:cNvSpPr/>
          <p:nvPr/>
        </p:nvSpPr>
        <p:spPr>
          <a:xfrm>
            <a:off x="6860443" y="5668425"/>
            <a:ext cx="381000" cy="387501"/>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ixaDeTexto 30"/>
          <p:cNvSpPr txBox="1"/>
          <p:nvPr/>
        </p:nvSpPr>
        <p:spPr>
          <a:xfrm>
            <a:off x="6562725" y="3552629"/>
            <a:ext cx="1779654" cy="584775"/>
          </a:xfrm>
          <a:prstGeom prst="rect">
            <a:avLst/>
          </a:prstGeom>
          <a:noFill/>
        </p:spPr>
        <p:txBody>
          <a:bodyPr wrap="none" rtlCol="0">
            <a:spAutoFit/>
          </a:bodyPr>
          <a:lstStyle/>
          <a:p>
            <a:r>
              <a:rPr lang="en-US" sz="1600" dirty="0"/>
              <a:t>V</a:t>
            </a:r>
            <a:r>
              <a:rPr lang="en-US" sz="1600" dirty="0" smtClean="0"/>
              <a:t>oltage </a:t>
            </a:r>
            <a:r>
              <a:rPr lang="en-US" sz="1600" dirty="0" smtClean="0"/>
              <a:t>noise </a:t>
            </a:r>
          </a:p>
          <a:p>
            <a:r>
              <a:rPr lang="en-US" sz="1600" dirty="0" smtClean="0"/>
              <a:t>Activity @ </a:t>
            </a:r>
            <a:r>
              <a:rPr lang="en-US" sz="1600" dirty="0" smtClean="0"/>
              <a:t>100MHz</a:t>
            </a:r>
            <a:endParaRPr lang="en-US" sz="1600" dirty="0"/>
          </a:p>
        </p:txBody>
      </p:sp>
      <p:sp>
        <p:nvSpPr>
          <p:cNvPr id="32" name="CaixaDeTexto 31"/>
          <p:cNvSpPr txBox="1"/>
          <p:nvPr/>
        </p:nvSpPr>
        <p:spPr>
          <a:xfrm>
            <a:off x="7200391" y="5190064"/>
            <a:ext cx="1526380" cy="584775"/>
          </a:xfrm>
          <a:prstGeom prst="rect">
            <a:avLst/>
          </a:prstGeom>
          <a:noFill/>
        </p:spPr>
        <p:txBody>
          <a:bodyPr wrap="none" rtlCol="0">
            <a:spAutoFit/>
          </a:bodyPr>
          <a:lstStyle/>
          <a:p>
            <a:r>
              <a:rPr lang="en-US" sz="1600" dirty="0"/>
              <a:t>V</a:t>
            </a:r>
            <a:r>
              <a:rPr lang="en-US" sz="1600" dirty="0" smtClean="0"/>
              <a:t>oltage </a:t>
            </a:r>
            <a:r>
              <a:rPr lang="en-US" sz="1600" dirty="0" smtClean="0"/>
              <a:t>noise </a:t>
            </a:r>
          </a:p>
          <a:p>
            <a:r>
              <a:rPr lang="en-US" sz="1600" dirty="0" smtClean="0"/>
              <a:t>Activity @ </a:t>
            </a:r>
            <a:r>
              <a:rPr lang="en-US" sz="1600" dirty="0" smtClean="0"/>
              <a:t>1GHz</a:t>
            </a:r>
            <a:endParaRPr lang="en-US" sz="1600" dirty="0"/>
          </a:p>
        </p:txBody>
      </p:sp>
    </p:spTree>
    <p:extLst>
      <p:ext uri="{BB962C8B-B14F-4D97-AF65-F5344CB8AC3E}">
        <p14:creationId xmlns:p14="http://schemas.microsoft.com/office/powerpoint/2010/main" val="215182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fade">
                                      <p:cBhvr>
                                        <p:cTn id="19" dur="500"/>
                                        <p:tgtEl>
                                          <p:spTgt spid="20">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animEffect transition="in" filter="fade">
                                      <p:cBhvr>
                                        <p:cTn id="36" dur="500"/>
                                        <p:tgtEl>
                                          <p:spTgt spid="20">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animBg="1"/>
      <p:bldP spid="30" grpId="0" animBg="1"/>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17</a:t>
            </a:fld>
            <a:endParaRPr lang="es-ES"/>
          </a:p>
        </p:txBody>
      </p:sp>
      <p:sp>
        <p:nvSpPr>
          <p:cNvPr id="9" name="Rectangle 8"/>
          <p:cNvSpPr/>
          <p:nvPr/>
        </p:nvSpPr>
        <p:spPr>
          <a:xfrm>
            <a:off x="3476671" y="2967335"/>
            <a:ext cx="21906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Results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80123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366047"/>
            <a:ext cx="3017805" cy="2263353"/>
          </a:xfrm>
          <a:prstGeom prst="rect">
            <a:avLst/>
          </a:prstGeom>
        </p:spPr>
      </p:pic>
      <p:sp>
        <p:nvSpPr>
          <p:cNvPr id="2" name="Title 1"/>
          <p:cNvSpPr>
            <a:spLocks noGrp="1"/>
          </p:cNvSpPr>
          <p:nvPr>
            <p:ph type="title"/>
          </p:nvPr>
        </p:nvSpPr>
        <p:spPr/>
        <p:txBody>
          <a:bodyPr/>
          <a:lstStyle/>
          <a:p>
            <a:r>
              <a:rPr lang="en-US" dirty="0" smtClean="0"/>
              <a:t>Delay comparison: PLL </a:t>
            </a:r>
            <a:r>
              <a:rPr lang="en-US" dirty="0" err="1" smtClean="0"/>
              <a:t>vs</a:t>
            </a:r>
            <a:r>
              <a:rPr lang="en-US" dirty="0" smtClean="0"/>
              <a:t> ROCs</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18</a:t>
            </a:fld>
            <a:endParaRPr lang="es-ES"/>
          </a:p>
        </p:txBody>
      </p:sp>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3772" y="1300792"/>
            <a:ext cx="4364027" cy="3189616"/>
          </a:xfrm>
          <a:prstGeom prst="rect">
            <a:avLst/>
          </a:prstGeom>
        </p:spPr>
      </p:pic>
      <p:pic>
        <p:nvPicPr>
          <p:cNvPr id="3" name="Image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72" y="1143000"/>
            <a:ext cx="4221195" cy="3505200"/>
          </a:xfrm>
          <a:prstGeom prst="rect">
            <a:avLst/>
          </a:prstGeom>
        </p:spPr>
      </p:pic>
      <p:sp>
        <p:nvSpPr>
          <p:cNvPr id="9" name="Elipse 8"/>
          <p:cNvSpPr/>
          <p:nvPr/>
        </p:nvSpPr>
        <p:spPr>
          <a:xfrm>
            <a:off x="8186056" y="3914239"/>
            <a:ext cx="478972" cy="45180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ipse 9"/>
          <p:cNvSpPr/>
          <p:nvPr/>
        </p:nvSpPr>
        <p:spPr>
          <a:xfrm>
            <a:off x="3537858" y="4038600"/>
            <a:ext cx="478972" cy="45180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p:cNvSpPr txBox="1"/>
          <p:nvPr/>
        </p:nvSpPr>
        <p:spPr>
          <a:xfrm>
            <a:off x="857346" y="641194"/>
            <a:ext cx="2531462" cy="523220"/>
          </a:xfrm>
          <a:prstGeom prst="rect">
            <a:avLst/>
          </a:prstGeom>
          <a:noFill/>
        </p:spPr>
        <p:txBody>
          <a:bodyPr wrap="none" rtlCol="0">
            <a:spAutoFit/>
          </a:bodyPr>
          <a:lstStyle/>
          <a:p>
            <a:r>
              <a:rPr lang="en-US" sz="2800" dirty="0" smtClean="0"/>
              <a:t>Activity @ 1GHz</a:t>
            </a:r>
            <a:endParaRPr lang="en-US" sz="2800" dirty="0"/>
          </a:p>
        </p:txBody>
      </p:sp>
      <p:sp>
        <p:nvSpPr>
          <p:cNvPr id="12" name="CaixaDeTexto 11"/>
          <p:cNvSpPr txBox="1"/>
          <p:nvPr/>
        </p:nvSpPr>
        <p:spPr>
          <a:xfrm>
            <a:off x="5608422" y="641194"/>
            <a:ext cx="2978701" cy="523220"/>
          </a:xfrm>
          <a:prstGeom prst="rect">
            <a:avLst/>
          </a:prstGeom>
          <a:noFill/>
        </p:spPr>
        <p:txBody>
          <a:bodyPr wrap="none" rtlCol="0">
            <a:spAutoFit/>
          </a:bodyPr>
          <a:lstStyle/>
          <a:p>
            <a:r>
              <a:rPr lang="en-US" sz="2800" dirty="0"/>
              <a:t>Activity @ </a:t>
            </a:r>
            <a:r>
              <a:rPr lang="en-US" sz="2800" dirty="0" smtClean="0"/>
              <a:t>100MHz</a:t>
            </a:r>
            <a:endParaRPr lang="en-US" sz="2800" dirty="0"/>
          </a:p>
        </p:txBody>
      </p:sp>
      <p:sp>
        <p:nvSpPr>
          <p:cNvPr id="13" name="Retângulo de cantos arredondados 12"/>
          <p:cNvSpPr/>
          <p:nvPr/>
        </p:nvSpPr>
        <p:spPr>
          <a:xfrm>
            <a:off x="3886200" y="1676400"/>
            <a:ext cx="452278" cy="2814008"/>
          </a:xfrm>
          <a:prstGeom prst="roundRect">
            <a:avLst/>
          </a:prstGeom>
          <a:solidFill>
            <a:schemeClr val="accent2">
              <a:alpha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5" name="Straight Arrow Connector 14"/>
          <p:cNvCxnSpPr/>
          <p:nvPr/>
        </p:nvCxnSpPr>
        <p:spPr>
          <a:xfrm>
            <a:off x="8763000" y="1752600"/>
            <a:ext cx="0" cy="19050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0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Delay </a:t>
            </a:r>
            <a:r>
              <a:rPr lang="en-GB" dirty="0" smtClean="0"/>
              <a:t>variation </a:t>
            </a:r>
            <a:r>
              <a:rPr lang="en-GB" dirty="0"/>
              <a:t>with </a:t>
            </a:r>
            <a:r>
              <a:rPr lang="en-GB" dirty="0" smtClean="0"/>
              <a:t>distance</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19</a:t>
            </a:fld>
            <a:endParaRPr lang="es-ES"/>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254152"/>
            <a:ext cx="6400800" cy="4678269"/>
          </a:xfrm>
          <a:prstGeom prst="rect">
            <a:avLst/>
          </a:prstGeom>
        </p:spPr>
      </p:pic>
    </p:spTree>
    <p:extLst>
      <p:ext uri="{BB962C8B-B14F-4D97-AF65-F5344CB8AC3E}">
        <p14:creationId xmlns:p14="http://schemas.microsoft.com/office/powerpoint/2010/main" val="2571362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integrity</a:t>
            </a:r>
            <a:endParaRPr lang="pt-BR" dirty="0"/>
          </a:p>
        </p:txBody>
      </p:sp>
      <p:sp>
        <p:nvSpPr>
          <p:cNvPr id="4" name="Date Placeholder 3"/>
          <p:cNvSpPr>
            <a:spLocks noGrp="1"/>
          </p:cNvSpPr>
          <p:nvPr>
            <p:ph type="dt" sz="half" idx="10"/>
          </p:nvPr>
        </p:nvSpPr>
        <p:spPr/>
        <p:txBody>
          <a:bodyPr/>
          <a:lstStyle/>
          <a:p>
            <a:pPr>
              <a:defRPr/>
            </a:pPr>
            <a:r>
              <a:rPr lang="en-US" smtClean="0"/>
              <a:t>Voltage Noise Analysis with Ring Oscillator Clocks</a:t>
            </a:r>
            <a:endParaRPr lang="en-US" dirty="0"/>
          </a:p>
        </p:txBody>
      </p:sp>
      <p:sp>
        <p:nvSpPr>
          <p:cNvPr id="5" name="Footer Placeholder 4"/>
          <p:cNvSpPr>
            <a:spLocks noGrp="1"/>
          </p:cNvSpPr>
          <p:nvPr>
            <p:ph type="ftr" sz="quarter" idx="11"/>
          </p:nvPr>
        </p:nvSpPr>
        <p:spPr/>
        <p:txBody>
          <a:bodyPr/>
          <a:lstStyle/>
          <a:p>
            <a:r>
              <a:rPr lang="es-ES" smtClean="0"/>
              <a:t>ISVLSI 2017</a:t>
            </a:r>
            <a:endParaRPr lang="es-ES" dirty="0"/>
          </a:p>
        </p:txBody>
      </p:sp>
      <p:sp>
        <p:nvSpPr>
          <p:cNvPr id="6" name="Slide Number Placeholder 5"/>
          <p:cNvSpPr>
            <a:spLocks noGrp="1"/>
          </p:cNvSpPr>
          <p:nvPr>
            <p:ph type="sldNum" sz="quarter" idx="12"/>
          </p:nvPr>
        </p:nvSpPr>
        <p:spPr/>
        <p:txBody>
          <a:bodyPr/>
          <a:lstStyle/>
          <a:p>
            <a:fld id="{C808DBB7-7A62-4124-B426-8AEACD37B99E}" type="slidenum">
              <a:rPr lang="es-ES" smtClean="0"/>
              <a:pPr/>
              <a:t>2</a:t>
            </a:fld>
            <a:endParaRPr lang="es-ES"/>
          </a:p>
        </p:txBody>
      </p:sp>
      <p:pic>
        <p:nvPicPr>
          <p:cNvPr id="7" name="Picture 11" descr="File:Transistor Count and Moore's Law - 2008.svg"/>
          <p:cNvPicPr>
            <a:picLocks noGrp="1" noChangeAspect="1" noChangeArrowheads="1"/>
          </p:cNvPicPr>
          <p:nvPr>
            <p:ph idx="1"/>
          </p:nvPr>
        </p:nvPicPr>
        <p:blipFill>
          <a:blip r:embed="rId3" cstate="print"/>
          <a:srcRect/>
          <a:stretch>
            <a:fillRect/>
          </a:stretch>
        </p:blipFill>
        <p:spPr bwMode="auto">
          <a:xfrm>
            <a:off x="2271595" y="685800"/>
            <a:ext cx="4600809" cy="4034969"/>
          </a:xfrm>
          <a:prstGeom prst="rect">
            <a:avLst/>
          </a:prstGeom>
          <a:noFill/>
          <a:ln w="9525">
            <a:noFill/>
            <a:miter lim="800000"/>
            <a:headEnd/>
            <a:tailEnd/>
          </a:ln>
        </p:spPr>
      </p:pic>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0" y="3886200"/>
            <a:ext cx="3365284" cy="2597121"/>
          </a:xfrm>
          <a:prstGeom prst="rect">
            <a:avLst/>
          </a:prstGeom>
        </p:spPr>
      </p:pic>
      <p:sp>
        <p:nvSpPr>
          <p:cNvPr id="79" name="Down Arrow 78"/>
          <p:cNvSpPr/>
          <p:nvPr/>
        </p:nvSpPr>
        <p:spPr>
          <a:xfrm rot="2703805">
            <a:off x="3304319" y="3028434"/>
            <a:ext cx="243451" cy="123901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6088" y="3886200"/>
            <a:ext cx="3679989" cy="2597121"/>
          </a:xfrm>
          <a:prstGeom prst="rect">
            <a:avLst/>
          </a:prstGeom>
        </p:spPr>
      </p:pic>
      <p:sp>
        <p:nvSpPr>
          <p:cNvPr id="225" name="Down Arrow 224"/>
          <p:cNvSpPr/>
          <p:nvPr/>
        </p:nvSpPr>
        <p:spPr>
          <a:xfrm rot="18698952">
            <a:off x="5448981" y="3028434"/>
            <a:ext cx="243451" cy="123901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3866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25"/>
                                        </p:tgtEl>
                                        <p:attrNameLst>
                                          <p:attrName>style.visibility</p:attrName>
                                        </p:attrNameLst>
                                      </p:cBhvr>
                                      <p:to>
                                        <p:strVal val="visible"/>
                                      </p:to>
                                    </p:set>
                                    <p:animEffect transition="in" filter="wipe(up)">
                                      <p:cBhvr>
                                        <p:cTn id="16" dur="500"/>
                                        <p:tgtEl>
                                          <p:spTgt spid="22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2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m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53" y="2465086"/>
            <a:ext cx="5416667" cy="3930952"/>
          </a:xfrm>
          <a:prstGeom prst="rect">
            <a:avLst/>
          </a:prstGeom>
        </p:spPr>
      </p:pic>
      <p:pic>
        <p:nvPicPr>
          <p:cNvPr id="30" name="Imagem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018" y="838200"/>
            <a:ext cx="4889581" cy="3355595"/>
          </a:xfrm>
          <a:prstGeom prst="rect">
            <a:avLst/>
          </a:prstGeom>
        </p:spPr>
      </p:pic>
      <p:sp>
        <p:nvSpPr>
          <p:cNvPr id="2" name="Title 1"/>
          <p:cNvSpPr>
            <a:spLocks noGrp="1"/>
          </p:cNvSpPr>
          <p:nvPr>
            <p:ph type="title"/>
          </p:nvPr>
        </p:nvSpPr>
        <p:spPr/>
        <p:txBody>
          <a:bodyPr/>
          <a:lstStyle/>
          <a:p>
            <a:r>
              <a:rPr lang="en-GB" dirty="0" smtClean="0"/>
              <a:t>On-chip </a:t>
            </a:r>
            <a:r>
              <a:rPr lang="en-GB" dirty="0" err="1" smtClean="0"/>
              <a:t>decaps</a:t>
            </a:r>
            <a:r>
              <a:rPr lang="en-GB" dirty="0" smtClean="0"/>
              <a:t> </a:t>
            </a:r>
            <a:r>
              <a:rPr lang="en-GB" dirty="0" smtClean="0"/>
              <a:t>(1GHz)</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20</a:t>
            </a:fld>
            <a:endParaRPr lang="es-ES"/>
          </a:p>
        </p:txBody>
      </p:sp>
      <p:cxnSp>
        <p:nvCxnSpPr>
          <p:cNvPr id="15" name="Conector reto 14"/>
          <p:cNvCxnSpPr/>
          <p:nvPr/>
        </p:nvCxnSpPr>
        <p:spPr>
          <a:xfrm flipH="1" flipV="1">
            <a:off x="1845467" y="4852206"/>
            <a:ext cx="1463933" cy="1"/>
          </a:xfrm>
          <a:prstGeom prst="line">
            <a:avLst/>
          </a:prstGeom>
          <a:ln w="444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H="1">
            <a:off x="6280150" y="2330450"/>
            <a:ext cx="6350" cy="68341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H="1">
            <a:off x="5178426" y="3004338"/>
            <a:ext cx="1101724" cy="79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5382834" y="3048000"/>
            <a:ext cx="763351" cy="369332"/>
          </a:xfrm>
          <a:prstGeom prst="rect">
            <a:avLst/>
          </a:prstGeom>
          <a:noFill/>
        </p:spPr>
        <p:txBody>
          <a:bodyPr wrap="none" rtlCol="0">
            <a:spAutoFit/>
          </a:bodyPr>
          <a:lstStyle/>
          <a:p>
            <a:r>
              <a:rPr lang="en-US" dirty="0" smtClean="0"/>
              <a:t>200nF</a:t>
            </a:r>
            <a:endParaRPr lang="en-US" dirty="0"/>
          </a:p>
        </p:txBody>
      </p:sp>
      <p:sp>
        <p:nvSpPr>
          <p:cNvPr id="34" name="CaixaDeTexto 33"/>
          <p:cNvSpPr txBox="1"/>
          <p:nvPr/>
        </p:nvSpPr>
        <p:spPr>
          <a:xfrm>
            <a:off x="6254901" y="2511979"/>
            <a:ext cx="58381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55828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33" y="2476990"/>
            <a:ext cx="5416667" cy="3923810"/>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866" y="765665"/>
            <a:ext cx="4745226" cy="3501535"/>
          </a:xfrm>
          <a:prstGeom prst="rect">
            <a:avLst/>
          </a:prstGeom>
        </p:spPr>
      </p:pic>
      <p:sp>
        <p:nvSpPr>
          <p:cNvPr id="2" name="Title 1"/>
          <p:cNvSpPr>
            <a:spLocks noGrp="1"/>
          </p:cNvSpPr>
          <p:nvPr>
            <p:ph type="title"/>
          </p:nvPr>
        </p:nvSpPr>
        <p:spPr/>
        <p:txBody>
          <a:bodyPr/>
          <a:lstStyle/>
          <a:p>
            <a:r>
              <a:rPr lang="en-GB" dirty="0" smtClean="0"/>
              <a:t>On-chip </a:t>
            </a:r>
            <a:r>
              <a:rPr lang="en-GB" dirty="0" err="1" smtClean="0"/>
              <a:t>decaps</a:t>
            </a:r>
            <a:r>
              <a:rPr lang="en-GB" dirty="0" smtClean="0"/>
              <a:t> </a:t>
            </a:r>
            <a:r>
              <a:rPr lang="en-GB" dirty="0" smtClean="0"/>
              <a:t>(first droop)</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21</a:t>
            </a:fld>
            <a:endParaRPr lang="es-ES"/>
          </a:p>
        </p:txBody>
      </p:sp>
      <p:cxnSp>
        <p:nvCxnSpPr>
          <p:cNvPr id="15" name="Conector reto 14"/>
          <p:cNvCxnSpPr/>
          <p:nvPr/>
        </p:nvCxnSpPr>
        <p:spPr>
          <a:xfrm flipH="1" flipV="1">
            <a:off x="1143000" y="5410200"/>
            <a:ext cx="3749934" cy="28581"/>
          </a:xfrm>
          <a:prstGeom prst="line">
            <a:avLst/>
          </a:prstGeom>
          <a:ln w="444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a:off x="7010400" y="1862138"/>
            <a:ext cx="0" cy="134353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H="1" flipV="1">
            <a:off x="4994819" y="3190637"/>
            <a:ext cx="2015581" cy="238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5562600" y="3189605"/>
            <a:ext cx="763351" cy="369332"/>
          </a:xfrm>
          <a:prstGeom prst="rect">
            <a:avLst/>
          </a:prstGeom>
          <a:noFill/>
        </p:spPr>
        <p:txBody>
          <a:bodyPr wrap="none" rtlCol="0">
            <a:spAutoFit/>
          </a:bodyPr>
          <a:lstStyle/>
          <a:p>
            <a:r>
              <a:rPr lang="en-US" dirty="0" smtClean="0"/>
              <a:t>500nF</a:t>
            </a:r>
            <a:endParaRPr lang="en-US" dirty="0"/>
          </a:p>
        </p:txBody>
      </p:sp>
      <p:sp>
        <p:nvSpPr>
          <p:cNvPr id="34" name="CaixaDeTexto 33"/>
          <p:cNvSpPr txBox="1"/>
          <p:nvPr/>
        </p:nvSpPr>
        <p:spPr>
          <a:xfrm>
            <a:off x="6985000" y="2357166"/>
            <a:ext cx="583814" cy="369332"/>
          </a:xfrm>
          <a:prstGeom prst="rect">
            <a:avLst/>
          </a:prstGeom>
          <a:noFill/>
        </p:spPr>
        <p:txBody>
          <a:bodyPr wrap="none" rtlCol="0">
            <a:spAutoFit/>
          </a:bodyPr>
          <a:lstStyle/>
          <a:p>
            <a:r>
              <a:rPr lang="en-US" dirty="0" smtClean="0"/>
              <a:t>27%</a:t>
            </a:r>
            <a:endParaRPr lang="en-US" dirty="0"/>
          </a:p>
        </p:txBody>
      </p:sp>
      <p:pic>
        <p:nvPicPr>
          <p:cNvPr id="3" name="Image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296" y="1358659"/>
            <a:ext cx="5867408" cy="4400556"/>
          </a:xfrm>
          <a:prstGeom prst="rect">
            <a:avLst/>
          </a:prstGeom>
        </p:spPr>
      </p:pic>
    </p:spTree>
    <p:extLst>
      <p:ext uri="{BB962C8B-B14F-4D97-AF65-F5344CB8AC3E}">
        <p14:creationId xmlns:p14="http://schemas.microsoft.com/office/powerpoint/2010/main" val="8792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interconnections (bumps)</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22</a:t>
            </a:fld>
            <a:endParaRPr lang="es-ES"/>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78" y="1219200"/>
            <a:ext cx="1757363" cy="1757363"/>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660" y="1219200"/>
            <a:ext cx="1757363" cy="1757363"/>
          </a:xfrm>
          <a:prstGeom prst="rect">
            <a:avLst/>
          </a:prstGeom>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3319" y="1219200"/>
            <a:ext cx="1757363" cy="1757363"/>
          </a:xfrm>
          <a:prstGeom prst="rect">
            <a:avLst/>
          </a:prstGeom>
        </p:spPr>
      </p:pic>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750" y="3288670"/>
            <a:ext cx="2844521" cy="2072034"/>
          </a:xfrm>
          <a:prstGeom prst="rect">
            <a:avLst/>
          </a:prstGeom>
        </p:spPr>
      </p:pic>
      <p:pic>
        <p:nvPicPr>
          <p:cNvPr id="13" name="Image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8021" y="3276600"/>
            <a:ext cx="2824404" cy="2096175"/>
          </a:xfrm>
          <a:prstGeom prst="rect">
            <a:avLst/>
          </a:prstGeom>
        </p:spPr>
      </p:pic>
      <p:pic>
        <p:nvPicPr>
          <p:cNvPr id="14" name="Imagem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9175" y="3280623"/>
            <a:ext cx="2768077" cy="2088128"/>
          </a:xfrm>
          <a:prstGeom prst="rect">
            <a:avLst/>
          </a:prstGeom>
        </p:spPr>
      </p:pic>
      <p:pic>
        <p:nvPicPr>
          <p:cNvPr id="15" name="Imagem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8738" y="1058538"/>
            <a:ext cx="6486525" cy="4740925"/>
          </a:xfrm>
          <a:prstGeom prst="rect">
            <a:avLst/>
          </a:prstGeom>
        </p:spPr>
      </p:pic>
      <p:sp>
        <p:nvSpPr>
          <p:cNvPr id="9" name="Elipse 8"/>
          <p:cNvSpPr/>
          <p:nvPr/>
        </p:nvSpPr>
        <p:spPr>
          <a:xfrm>
            <a:off x="6383185" y="4100687"/>
            <a:ext cx="703415" cy="1260018"/>
          </a:xfrm>
          <a:prstGeom prst="ellipse">
            <a:avLst/>
          </a:prstGeom>
          <a:solidFill>
            <a:schemeClr val="accent6">
              <a:lumMod val="40000"/>
              <a:lumOff val="60000"/>
              <a:alpha val="5000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ector reto 15"/>
          <p:cNvCxnSpPr/>
          <p:nvPr/>
        </p:nvCxnSpPr>
        <p:spPr>
          <a:xfrm flipH="1" flipV="1">
            <a:off x="2298292" y="3345179"/>
            <a:ext cx="5284921" cy="40279"/>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26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US" dirty="0"/>
          </a:p>
        </p:txBody>
      </p:sp>
      <p:sp>
        <p:nvSpPr>
          <p:cNvPr id="3" name="Content Placeholder 2"/>
          <p:cNvSpPr>
            <a:spLocks noGrp="1"/>
          </p:cNvSpPr>
          <p:nvPr>
            <p:ph idx="1"/>
          </p:nvPr>
        </p:nvSpPr>
        <p:spPr>
          <a:xfrm>
            <a:off x="228600" y="762000"/>
            <a:ext cx="8915400" cy="5486400"/>
          </a:xfrm>
        </p:spPr>
        <p:txBody>
          <a:bodyPr>
            <a:normAutofit/>
          </a:bodyPr>
          <a:lstStyle/>
          <a:p>
            <a:pPr>
              <a:spcBef>
                <a:spcPts val="2400"/>
              </a:spcBef>
            </a:pPr>
            <a:r>
              <a:rPr lang="en-GB" sz="3600" dirty="0" smtClean="0"/>
              <a:t>Ring Oscillators are a competitive </a:t>
            </a:r>
            <a:br>
              <a:rPr lang="en-GB" sz="3600" dirty="0" smtClean="0"/>
            </a:br>
            <a:r>
              <a:rPr lang="en-GB" sz="3600" dirty="0" smtClean="0"/>
              <a:t>alternative to PLLs</a:t>
            </a:r>
          </a:p>
          <a:p>
            <a:pPr>
              <a:spcBef>
                <a:spcPts val="2400"/>
              </a:spcBef>
            </a:pPr>
            <a:r>
              <a:rPr lang="en-GB" sz="3600" dirty="0" smtClean="0"/>
              <a:t>Advantages in performance (up to 83%) and leakage power (up to </a:t>
            </a:r>
            <a:r>
              <a:rPr lang="en-GB" sz="3600" dirty="0" smtClean="0"/>
              <a:t>-27</a:t>
            </a:r>
            <a:r>
              <a:rPr lang="en-GB" sz="3600" dirty="0" smtClean="0"/>
              <a:t>%)</a:t>
            </a:r>
          </a:p>
          <a:p>
            <a:pPr>
              <a:spcBef>
                <a:spcPts val="2400"/>
              </a:spcBef>
            </a:pPr>
            <a:r>
              <a:rPr lang="en-GB" sz="3600" dirty="0" smtClean="0"/>
              <a:t>Robustness to </a:t>
            </a:r>
            <a:r>
              <a:rPr lang="en-GB" sz="3600" dirty="0"/>
              <a:t>unpredictable </a:t>
            </a:r>
            <a:r>
              <a:rPr lang="en-GB" sz="3600" dirty="0" smtClean="0"/>
              <a:t/>
            </a:r>
            <a:br>
              <a:rPr lang="en-GB" sz="3600" dirty="0" smtClean="0"/>
            </a:br>
            <a:r>
              <a:rPr lang="en-GB" sz="3600" dirty="0" smtClean="0"/>
              <a:t>power </a:t>
            </a:r>
            <a:r>
              <a:rPr lang="en-GB" sz="3600" dirty="0"/>
              <a:t>supply fluctuations</a:t>
            </a:r>
            <a:endParaRPr lang="en-GB" sz="3600" dirty="0" smtClean="0"/>
          </a:p>
          <a:p>
            <a:pPr>
              <a:spcBef>
                <a:spcPts val="2400"/>
              </a:spcBef>
            </a:pPr>
            <a:r>
              <a:rPr lang="en-GB" sz="3600" dirty="0" smtClean="0"/>
              <a:t>A potential solution to operate in hostile environments with unreliable power supplies</a:t>
            </a:r>
          </a:p>
          <a:p>
            <a:endParaRPr lang="en-GB" dirty="0" smtClean="0"/>
          </a:p>
          <a:p>
            <a:endParaRPr lang="en-GB" dirty="0" smtClean="0"/>
          </a:p>
          <a:p>
            <a:endParaRPr lang="en-GB" dirty="0"/>
          </a:p>
          <a:p>
            <a:pPr lvl="1"/>
            <a:endParaRPr lang="en-US" i="1"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23</a:t>
            </a:fld>
            <a:endParaRPr lang="es-ES"/>
          </a:p>
        </p:txBody>
      </p:sp>
    </p:spTree>
    <p:extLst>
      <p:ext uri="{BB962C8B-B14F-4D97-AF65-F5344CB8AC3E}">
        <p14:creationId xmlns:p14="http://schemas.microsoft.com/office/powerpoint/2010/main" val="1728346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 noise</a:t>
            </a:r>
            <a:endParaRPr lang="pt-BR" dirty="0"/>
          </a:p>
        </p:txBody>
      </p:sp>
      <p:sp>
        <p:nvSpPr>
          <p:cNvPr id="4" name="Date Placeholder 3"/>
          <p:cNvSpPr>
            <a:spLocks noGrp="1"/>
          </p:cNvSpPr>
          <p:nvPr>
            <p:ph type="dt" sz="half" idx="10"/>
          </p:nvPr>
        </p:nvSpPr>
        <p:spPr/>
        <p:txBody>
          <a:bodyPr/>
          <a:lstStyle/>
          <a:p>
            <a:pPr>
              <a:defRPr/>
            </a:pPr>
            <a:r>
              <a:rPr lang="en-US" smtClean="0"/>
              <a:t>Voltage Noise Analysis with Ring Oscillator Clocks</a:t>
            </a:r>
            <a:endParaRPr lang="en-US" dirty="0"/>
          </a:p>
        </p:txBody>
      </p:sp>
      <p:sp>
        <p:nvSpPr>
          <p:cNvPr id="5" name="Footer Placeholder 4"/>
          <p:cNvSpPr>
            <a:spLocks noGrp="1"/>
          </p:cNvSpPr>
          <p:nvPr>
            <p:ph type="ftr" sz="quarter" idx="11"/>
          </p:nvPr>
        </p:nvSpPr>
        <p:spPr/>
        <p:txBody>
          <a:bodyPr/>
          <a:lstStyle/>
          <a:p>
            <a:r>
              <a:rPr lang="es-ES" smtClean="0"/>
              <a:t>ISVLSI 2017</a:t>
            </a:r>
            <a:endParaRPr lang="es-ES" dirty="0"/>
          </a:p>
        </p:txBody>
      </p:sp>
      <p:sp>
        <p:nvSpPr>
          <p:cNvPr id="6" name="Slide Number Placeholder 5"/>
          <p:cNvSpPr>
            <a:spLocks noGrp="1"/>
          </p:cNvSpPr>
          <p:nvPr>
            <p:ph type="sldNum" sz="quarter" idx="12"/>
          </p:nvPr>
        </p:nvSpPr>
        <p:spPr/>
        <p:txBody>
          <a:bodyPr/>
          <a:lstStyle/>
          <a:p>
            <a:fld id="{C808DBB7-7A62-4124-B426-8AEACD37B99E}" type="slidenum">
              <a:rPr lang="es-ES" smtClean="0"/>
              <a:pPr/>
              <a:t>3</a:t>
            </a:fld>
            <a:endParaRPr lang="es-ES"/>
          </a:p>
        </p:txBody>
      </p:sp>
      <p:pic>
        <p:nvPicPr>
          <p:cNvPr id="481" name="Picture 480"/>
          <p:cNvPicPr>
            <a:picLocks noChangeAspect="1"/>
          </p:cNvPicPr>
          <p:nvPr/>
        </p:nvPicPr>
        <p:blipFill>
          <a:blip r:embed="rId3"/>
          <a:stretch>
            <a:fillRect/>
          </a:stretch>
        </p:blipFill>
        <p:spPr>
          <a:xfrm>
            <a:off x="152400" y="838200"/>
            <a:ext cx="4347029" cy="3200263"/>
          </a:xfrm>
          <a:prstGeom prst="rect">
            <a:avLst/>
          </a:prstGeom>
        </p:spPr>
      </p:pic>
      <p:sp>
        <p:nvSpPr>
          <p:cNvPr id="547" name="Down Arrow 546"/>
          <p:cNvSpPr/>
          <p:nvPr/>
        </p:nvSpPr>
        <p:spPr>
          <a:xfrm>
            <a:off x="1054982" y="1600200"/>
            <a:ext cx="183294" cy="92917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48" name="Down Arrow 547"/>
          <p:cNvSpPr/>
          <p:nvPr/>
        </p:nvSpPr>
        <p:spPr>
          <a:xfrm rot="5400000">
            <a:off x="3181196" y="2979861"/>
            <a:ext cx="183294" cy="929172"/>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mc:AlternateContent xmlns:mc="http://schemas.openxmlformats.org/markup-compatibility/2006" xmlns:a14="http://schemas.microsoft.com/office/drawing/2010/main">
        <mc:Choice Requires="a14">
          <p:sp>
            <p:nvSpPr>
              <p:cNvPr id="482" name="TextBox 481"/>
              <p:cNvSpPr txBox="1"/>
              <p:nvPr/>
            </p:nvSpPr>
            <p:spPr>
              <a:xfrm>
                <a:off x="0" y="4585159"/>
                <a:ext cx="5181600" cy="11687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𝑉</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𝑅</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𝑖</m:t>
                      </m:r>
                      <m:d>
                        <m:dPr>
                          <m:ctrlPr>
                            <a:rPr lang="en-US" sz="4000" b="0" i="1" smtClean="0">
                              <a:latin typeface="Cambria Math" panose="02040503050406030204" pitchFamily="18" charset="0"/>
                              <a:ea typeface="Cambria Math" panose="02040503050406030204" pitchFamily="18" charset="0"/>
                            </a:rPr>
                          </m:ctrlPr>
                        </m:dPr>
                        <m:e>
                          <m:r>
                            <a:rPr lang="en-US" sz="4000" b="0" i="1" smtClean="0">
                              <a:latin typeface="Cambria Math" panose="02040503050406030204" pitchFamily="18" charset="0"/>
                              <a:ea typeface="Cambria Math" panose="02040503050406030204" pitchFamily="18" charset="0"/>
                            </a:rPr>
                            <m:t>𝑡</m:t>
                          </m:r>
                        </m:e>
                      </m:d>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𝐿</m:t>
                      </m:r>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𝑑𝑖</m:t>
                          </m:r>
                        </m:num>
                        <m:den>
                          <m:r>
                            <a:rPr lang="en-US" sz="4000" b="0" i="1" smtClean="0">
                              <a:latin typeface="Cambria Math" panose="02040503050406030204" pitchFamily="18" charset="0"/>
                              <a:ea typeface="Cambria Math" panose="02040503050406030204" pitchFamily="18" charset="0"/>
                            </a:rPr>
                            <m:t>𝑑𝑡</m:t>
                          </m:r>
                        </m:den>
                      </m:f>
                    </m:oMath>
                  </m:oMathPara>
                </a14:m>
                <a:endParaRPr lang="pt-BR" sz="4000" dirty="0"/>
              </a:p>
            </p:txBody>
          </p:sp>
        </mc:Choice>
        <mc:Fallback xmlns="">
          <p:sp>
            <p:nvSpPr>
              <p:cNvPr id="482" name="TextBox 481"/>
              <p:cNvSpPr txBox="1">
                <a:spLocks noRot="1" noChangeAspect="1" noMove="1" noResize="1" noEditPoints="1" noAdjustHandles="1" noChangeArrowheads="1" noChangeShapeType="1" noTextEdit="1"/>
              </p:cNvSpPr>
              <p:nvPr/>
            </p:nvSpPr>
            <p:spPr>
              <a:xfrm>
                <a:off x="0" y="4585159"/>
                <a:ext cx="5181600" cy="1168781"/>
              </a:xfrm>
              <a:prstGeom prst="rect">
                <a:avLst/>
              </a:prstGeom>
              <a:blipFill rotWithShape="0">
                <a:blip r:embed="rId4"/>
                <a:stretch>
                  <a:fillRect/>
                </a:stretch>
              </a:blipFill>
            </p:spPr>
            <p:txBody>
              <a:bodyPr/>
              <a:lstStyle/>
              <a:p>
                <a:r>
                  <a:rPr lang="pt-BR">
                    <a:noFill/>
                  </a:rPr>
                  <a:t> </a:t>
                </a:r>
              </a:p>
            </p:txBody>
          </p:sp>
        </mc:Fallback>
      </mc:AlternateContent>
      <p:sp>
        <p:nvSpPr>
          <p:cNvPr id="7" name="Elipse 6"/>
          <p:cNvSpPr/>
          <p:nvPr/>
        </p:nvSpPr>
        <p:spPr>
          <a:xfrm>
            <a:off x="2218765" y="4851465"/>
            <a:ext cx="950259" cy="78733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p:cNvSpPr/>
          <p:nvPr/>
        </p:nvSpPr>
        <p:spPr>
          <a:xfrm>
            <a:off x="4267200" y="4508959"/>
            <a:ext cx="712694" cy="1510841"/>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7107" y="3880891"/>
            <a:ext cx="3532093" cy="244370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636" y="1206375"/>
            <a:ext cx="4876801" cy="2908288"/>
          </a:xfrm>
          <a:prstGeom prst="rect">
            <a:avLst/>
          </a:prstGeom>
        </p:spPr>
      </p:pic>
    </p:spTree>
    <p:extLst>
      <p:ext uri="{BB962C8B-B14F-4D97-AF65-F5344CB8AC3E}">
        <p14:creationId xmlns:p14="http://schemas.microsoft.com/office/powerpoint/2010/main" val="8675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47"/>
                                        </p:tgtEl>
                                        <p:attrNameLst>
                                          <p:attrName>style.visibility</p:attrName>
                                        </p:attrNameLst>
                                      </p:cBhvr>
                                      <p:to>
                                        <p:strVal val="visible"/>
                                      </p:to>
                                    </p:set>
                                    <p:animEffect transition="in" filter="wipe(up)">
                                      <p:cBhvr>
                                        <p:cTn id="11" dur="500"/>
                                        <p:tgtEl>
                                          <p:spTgt spid="54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48"/>
                                        </p:tgtEl>
                                        <p:attrNameLst>
                                          <p:attrName>style.visibility</p:attrName>
                                        </p:attrNameLst>
                                      </p:cBhvr>
                                      <p:to>
                                        <p:strVal val="visible"/>
                                      </p:to>
                                    </p:set>
                                    <p:animEffect transition="in" filter="wipe(right)">
                                      <p:cBhvr>
                                        <p:cTn id="14" dur="500"/>
                                        <p:tgtEl>
                                          <p:spTgt spid="54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81"/>
                                        </p:tgtEl>
                                      </p:cBhvr>
                                    </p:animEffect>
                                    <p:set>
                                      <p:cBhvr>
                                        <p:cTn id="23" dur="1" fill="hold">
                                          <p:stCondLst>
                                            <p:cond delay="499"/>
                                          </p:stCondLst>
                                        </p:cTn>
                                        <p:tgtEl>
                                          <p:spTgt spid="48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47"/>
                                        </p:tgtEl>
                                      </p:cBhvr>
                                    </p:animEffect>
                                    <p:set>
                                      <p:cBhvr>
                                        <p:cTn id="26" dur="1" fill="hold">
                                          <p:stCondLst>
                                            <p:cond delay="499"/>
                                          </p:stCondLst>
                                        </p:cTn>
                                        <p:tgtEl>
                                          <p:spTgt spid="54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48"/>
                                        </p:tgtEl>
                                      </p:cBhvr>
                                    </p:animEffect>
                                    <p:set>
                                      <p:cBhvr>
                                        <p:cTn id="29" dur="1" fill="hold">
                                          <p:stCondLst>
                                            <p:cond delay="499"/>
                                          </p:stCondLst>
                                        </p:cTn>
                                        <p:tgtEl>
                                          <p:spTgt spid="548"/>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0" animBg="1"/>
      <p:bldP spid="547" grpId="1" animBg="1"/>
      <p:bldP spid="548" grpId="0" animBg="1"/>
      <p:bldP spid="548" grpId="1" animBg="1"/>
      <p:bldP spid="482"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Mitigating the impacts of voltage noise</a:t>
            </a:r>
            <a:endParaRPr lang="en-US" sz="4000"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4</a:t>
            </a:fld>
            <a:endParaRPr lang="es-ES"/>
          </a:p>
        </p:txBody>
      </p:sp>
      <p:sp>
        <p:nvSpPr>
          <p:cNvPr id="7" name="CaixaDeTexto 6"/>
          <p:cNvSpPr txBox="1"/>
          <p:nvPr/>
        </p:nvSpPr>
        <p:spPr>
          <a:xfrm>
            <a:off x="990600" y="916201"/>
            <a:ext cx="184731" cy="369332"/>
          </a:xfrm>
          <a:prstGeom prst="rect">
            <a:avLst/>
          </a:prstGeom>
          <a:noFill/>
        </p:spPr>
        <p:txBody>
          <a:bodyPr wrap="none" rtlCol="0">
            <a:spAutoFit/>
          </a:bodyPr>
          <a:lstStyle/>
          <a:p>
            <a:endParaRPr lang="en-US" dirty="0"/>
          </a:p>
        </p:txBody>
      </p:sp>
      <p:sp>
        <p:nvSpPr>
          <p:cNvPr id="8" name="CaixaDeTexto 7"/>
          <p:cNvSpPr txBox="1"/>
          <p:nvPr/>
        </p:nvSpPr>
        <p:spPr>
          <a:xfrm>
            <a:off x="1167065" y="1102668"/>
            <a:ext cx="2089611" cy="461665"/>
          </a:xfrm>
          <a:prstGeom prst="rect">
            <a:avLst/>
          </a:prstGeom>
          <a:noFill/>
        </p:spPr>
        <p:txBody>
          <a:bodyPr wrap="none" rtlCol="0">
            <a:spAutoFit/>
          </a:bodyPr>
          <a:lstStyle/>
          <a:p>
            <a:r>
              <a:rPr lang="en-US" sz="2400" dirty="0" smtClean="0"/>
              <a:t>Timing margins</a:t>
            </a:r>
            <a:endParaRPr lang="en-US" sz="2400" dirty="0"/>
          </a:p>
        </p:txBody>
      </p:sp>
      <p:sp>
        <p:nvSpPr>
          <p:cNvPr id="12" name="Seta para cima 11"/>
          <p:cNvSpPr/>
          <p:nvPr/>
        </p:nvSpPr>
        <p:spPr>
          <a:xfrm>
            <a:off x="914400" y="914400"/>
            <a:ext cx="260931" cy="8382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Seta para a direita 12"/>
          <p:cNvSpPr/>
          <p:nvPr/>
        </p:nvSpPr>
        <p:spPr>
          <a:xfrm>
            <a:off x="3539726" y="1195001"/>
            <a:ext cx="609600"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ta para baixo 15"/>
          <p:cNvSpPr/>
          <p:nvPr/>
        </p:nvSpPr>
        <p:spPr>
          <a:xfrm>
            <a:off x="4606526" y="914400"/>
            <a:ext cx="270827" cy="838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CaixaDeTexto 16"/>
          <p:cNvSpPr txBox="1"/>
          <p:nvPr/>
        </p:nvSpPr>
        <p:spPr>
          <a:xfrm>
            <a:off x="4911326" y="1102668"/>
            <a:ext cx="1794274" cy="461665"/>
          </a:xfrm>
          <a:prstGeom prst="rect">
            <a:avLst/>
          </a:prstGeom>
          <a:noFill/>
        </p:spPr>
        <p:txBody>
          <a:bodyPr wrap="none" rtlCol="0">
            <a:spAutoFit/>
          </a:bodyPr>
          <a:lstStyle/>
          <a:p>
            <a:r>
              <a:rPr lang="en-US" sz="2400" dirty="0" smtClean="0"/>
              <a:t>Performance</a:t>
            </a:r>
            <a:endParaRPr lang="en-US" sz="2400" dirty="0"/>
          </a:p>
        </p:txBody>
      </p:sp>
      <p:sp>
        <p:nvSpPr>
          <p:cNvPr id="18" name="CaixaDeTexto 17"/>
          <p:cNvSpPr txBox="1"/>
          <p:nvPr/>
        </p:nvSpPr>
        <p:spPr>
          <a:xfrm>
            <a:off x="3848455" y="2792896"/>
            <a:ext cx="184731" cy="369332"/>
          </a:xfrm>
          <a:prstGeom prst="rect">
            <a:avLst/>
          </a:prstGeom>
          <a:noFill/>
        </p:spPr>
        <p:txBody>
          <a:bodyPr wrap="none" rtlCol="0">
            <a:spAutoFit/>
          </a:bodyPr>
          <a:lstStyle/>
          <a:p>
            <a:endParaRPr lang="en-US" dirty="0"/>
          </a:p>
        </p:txBody>
      </p:sp>
      <p:sp>
        <p:nvSpPr>
          <p:cNvPr id="19" name="CaixaDeTexto 18"/>
          <p:cNvSpPr txBox="1"/>
          <p:nvPr/>
        </p:nvSpPr>
        <p:spPr>
          <a:xfrm>
            <a:off x="2902844" y="2950002"/>
            <a:ext cx="2939469" cy="830997"/>
          </a:xfrm>
          <a:prstGeom prst="rect">
            <a:avLst/>
          </a:prstGeom>
          <a:noFill/>
        </p:spPr>
        <p:txBody>
          <a:bodyPr wrap="square" rtlCol="0">
            <a:spAutoFit/>
          </a:bodyPr>
          <a:lstStyle/>
          <a:p>
            <a:r>
              <a:rPr lang="en-US" sz="2400" dirty="0" smtClean="0"/>
              <a:t>Decoupling Capacitors </a:t>
            </a:r>
          </a:p>
          <a:p>
            <a:r>
              <a:rPr lang="en-US" sz="2400" dirty="0" smtClean="0"/>
              <a:t>(Voltage regulators)</a:t>
            </a:r>
            <a:endParaRPr lang="en-US" sz="2400" dirty="0"/>
          </a:p>
        </p:txBody>
      </p:sp>
      <p:sp>
        <p:nvSpPr>
          <p:cNvPr id="20" name="Seta para cima 19"/>
          <p:cNvSpPr/>
          <p:nvPr/>
        </p:nvSpPr>
        <p:spPr>
          <a:xfrm>
            <a:off x="2641913" y="2946400"/>
            <a:ext cx="260931" cy="8382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Seta para a direita 20"/>
          <p:cNvSpPr/>
          <p:nvPr/>
        </p:nvSpPr>
        <p:spPr>
          <a:xfrm>
            <a:off x="5842313" y="3227001"/>
            <a:ext cx="609600"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ixaDeTexto 22"/>
          <p:cNvSpPr txBox="1"/>
          <p:nvPr/>
        </p:nvSpPr>
        <p:spPr>
          <a:xfrm>
            <a:off x="6888030" y="3134668"/>
            <a:ext cx="2177263" cy="461665"/>
          </a:xfrm>
          <a:prstGeom prst="rect">
            <a:avLst/>
          </a:prstGeom>
          <a:noFill/>
        </p:spPr>
        <p:txBody>
          <a:bodyPr wrap="none" rtlCol="0">
            <a:spAutoFit/>
          </a:bodyPr>
          <a:lstStyle/>
          <a:p>
            <a:r>
              <a:rPr lang="en-US" sz="2400" dirty="0" smtClean="0"/>
              <a:t>Area and power</a:t>
            </a:r>
            <a:endParaRPr lang="en-US" sz="2400" dirty="0"/>
          </a:p>
        </p:txBody>
      </p:sp>
      <p:sp>
        <p:nvSpPr>
          <p:cNvPr id="24" name="Seta para cima 23"/>
          <p:cNvSpPr/>
          <p:nvPr/>
        </p:nvSpPr>
        <p:spPr>
          <a:xfrm>
            <a:off x="6651334" y="2946400"/>
            <a:ext cx="260931" cy="8382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1" name="Grupo 10"/>
          <p:cNvGrpSpPr/>
          <p:nvPr/>
        </p:nvGrpSpPr>
        <p:grpSpPr>
          <a:xfrm>
            <a:off x="242013" y="2608263"/>
            <a:ext cx="2323700" cy="1514475"/>
            <a:chOff x="114700" y="2025167"/>
            <a:chExt cx="2323700" cy="1514475"/>
          </a:xfrm>
        </p:grpSpPr>
        <p:pic>
          <p:nvPicPr>
            <p:cNvPr id="22" name="Imagem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850" y="2025167"/>
              <a:ext cx="590550" cy="1514475"/>
            </a:xfrm>
            <a:prstGeom prst="rect">
              <a:avLst/>
            </a:prstGeom>
          </p:spPr>
        </p:pic>
        <p:pic>
          <p:nvPicPr>
            <p:cNvPr id="25" name="Imagem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75" y="2025167"/>
              <a:ext cx="590550" cy="1514475"/>
            </a:xfrm>
            <a:prstGeom prst="rect">
              <a:avLst/>
            </a:prstGeom>
          </p:spPr>
        </p:pic>
        <p:pic>
          <p:nvPicPr>
            <p:cNvPr id="26" name="Imagem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00" y="2025167"/>
              <a:ext cx="590550" cy="1514475"/>
            </a:xfrm>
            <a:prstGeom prst="rect">
              <a:avLst/>
            </a:prstGeom>
          </p:spPr>
        </p:pic>
      </p:grpSp>
      <p:sp>
        <p:nvSpPr>
          <p:cNvPr id="27" name="CaixaDeTexto 18"/>
          <p:cNvSpPr txBox="1"/>
          <p:nvPr/>
        </p:nvSpPr>
        <p:spPr>
          <a:xfrm>
            <a:off x="914400" y="4645541"/>
            <a:ext cx="2939469" cy="461665"/>
          </a:xfrm>
          <a:prstGeom prst="rect">
            <a:avLst/>
          </a:prstGeom>
          <a:noFill/>
        </p:spPr>
        <p:txBody>
          <a:bodyPr wrap="square" rtlCol="0">
            <a:spAutoFit/>
          </a:bodyPr>
          <a:lstStyle/>
          <a:p>
            <a:r>
              <a:rPr lang="en-US" sz="2400" dirty="0" smtClean="0"/>
              <a:t>Error recovery</a:t>
            </a:r>
            <a:endParaRPr lang="en-US" sz="2400" dirty="0"/>
          </a:p>
        </p:txBody>
      </p:sp>
      <p:sp>
        <p:nvSpPr>
          <p:cNvPr id="28" name="Seta para a direita 20"/>
          <p:cNvSpPr/>
          <p:nvPr/>
        </p:nvSpPr>
        <p:spPr>
          <a:xfrm>
            <a:off x="4606526" y="5157363"/>
            <a:ext cx="609600"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ixaDeTexto 18"/>
          <p:cNvSpPr txBox="1"/>
          <p:nvPr/>
        </p:nvSpPr>
        <p:spPr>
          <a:xfrm>
            <a:off x="914400" y="5203530"/>
            <a:ext cx="2939469" cy="461665"/>
          </a:xfrm>
          <a:prstGeom prst="rect">
            <a:avLst/>
          </a:prstGeom>
          <a:noFill/>
        </p:spPr>
        <p:txBody>
          <a:bodyPr wrap="square" rtlCol="0">
            <a:spAutoFit/>
          </a:bodyPr>
          <a:lstStyle/>
          <a:p>
            <a:r>
              <a:rPr lang="en-US" sz="2400" dirty="0" smtClean="0"/>
              <a:t>Performance stalling</a:t>
            </a:r>
          </a:p>
        </p:txBody>
      </p:sp>
      <p:sp>
        <p:nvSpPr>
          <p:cNvPr id="30" name="CaixaDeTexto 18"/>
          <p:cNvSpPr txBox="1"/>
          <p:nvPr/>
        </p:nvSpPr>
        <p:spPr>
          <a:xfrm>
            <a:off x="914400" y="5761518"/>
            <a:ext cx="3548235" cy="461665"/>
          </a:xfrm>
          <a:prstGeom prst="rect">
            <a:avLst/>
          </a:prstGeom>
          <a:noFill/>
        </p:spPr>
        <p:txBody>
          <a:bodyPr wrap="square" rtlCol="0">
            <a:spAutoFit/>
          </a:bodyPr>
          <a:lstStyle/>
          <a:p>
            <a:r>
              <a:rPr lang="en-US" sz="2400" dirty="0" smtClean="0"/>
              <a:t>Adaptive clocking (sensors)</a:t>
            </a:r>
          </a:p>
        </p:txBody>
      </p:sp>
      <p:sp>
        <p:nvSpPr>
          <p:cNvPr id="31" name="Seta para baixo 15"/>
          <p:cNvSpPr/>
          <p:nvPr/>
        </p:nvSpPr>
        <p:spPr>
          <a:xfrm>
            <a:off x="5504447" y="4671669"/>
            <a:ext cx="270827" cy="838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CaixaDeTexto 16"/>
          <p:cNvSpPr txBox="1"/>
          <p:nvPr/>
        </p:nvSpPr>
        <p:spPr>
          <a:xfrm>
            <a:off x="5754197" y="4792021"/>
            <a:ext cx="1794274" cy="461665"/>
          </a:xfrm>
          <a:prstGeom prst="rect">
            <a:avLst/>
          </a:prstGeom>
          <a:noFill/>
        </p:spPr>
        <p:txBody>
          <a:bodyPr wrap="none" rtlCol="0">
            <a:spAutoFit/>
          </a:bodyPr>
          <a:lstStyle/>
          <a:p>
            <a:r>
              <a:rPr lang="en-US" sz="2400" dirty="0" smtClean="0"/>
              <a:t>Performance</a:t>
            </a:r>
            <a:endParaRPr lang="en-US" sz="2400" dirty="0"/>
          </a:p>
        </p:txBody>
      </p:sp>
      <p:sp>
        <p:nvSpPr>
          <p:cNvPr id="33" name="CaixaDeTexto 22"/>
          <p:cNvSpPr txBox="1"/>
          <p:nvPr/>
        </p:nvSpPr>
        <p:spPr>
          <a:xfrm>
            <a:off x="7096527" y="5346019"/>
            <a:ext cx="1833387" cy="830997"/>
          </a:xfrm>
          <a:prstGeom prst="rect">
            <a:avLst/>
          </a:prstGeom>
          <a:noFill/>
        </p:spPr>
        <p:txBody>
          <a:bodyPr wrap="none" rtlCol="0">
            <a:spAutoFit/>
          </a:bodyPr>
          <a:lstStyle/>
          <a:p>
            <a:r>
              <a:rPr lang="en-US" sz="2400" dirty="0" smtClean="0"/>
              <a:t>Area, power, </a:t>
            </a:r>
          </a:p>
          <a:p>
            <a:r>
              <a:rPr lang="en-US" sz="2400" dirty="0" smtClean="0"/>
              <a:t>complexity</a:t>
            </a:r>
            <a:endParaRPr lang="en-US" sz="2400" dirty="0"/>
          </a:p>
        </p:txBody>
      </p:sp>
      <p:sp>
        <p:nvSpPr>
          <p:cNvPr id="34" name="Seta para cima 23"/>
          <p:cNvSpPr/>
          <p:nvPr/>
        </p:nvSpPr>
        <p:spPr>
          <a:xfrm>
            <a:off x="6872195" y="5306392"/>
            <a:ext cx="260931" cy="8382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99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42"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42"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childTnLst>
                          </p:cTn>
                        </p:par>
                        <p:par>
                          <p:cTn id="78" fill="hold">
                            <p:stCondLst>
                              <p:cond delay="3000"/>
                            </p:stCondLst>
                            <p:childTnLst>
                              <p:par>
                                <p:cTn id="79" presetID="22" presetClass="entr" presetSubtype="8"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500"/>
                                        <p:tgtEl>
                                          <p:spTgt spid="28"/>
                                        </p:tgtEl>
                                      </p:cBhvr>
                                    </p:animEffect>
                                  </p:childTnLst>
                                </p:cTn>
                              </p:par>
                            </p:childTnLst>
                          </p:cTn>
                        </p:par>
                        <p:par>
                          <p:cTn id="82" fill="hold">
                            <p:stCondLst>
                              <p:cond delay="3500"/>
                            </p:stCondLst>
                            <p:childTnLst>
                              <p:par>
                                <p:cTn id="83" presetID="22" presetClass="entr" presetSubtype="1"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up)">
                                      <p:cBhvr>
                                        <p:cTn id="85" dur="500"/>
                                        <p:tgtEl>
                                          <p:spTgt spid="31"/>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up)">
                                      <p:cBhvr>
                                        <p:cTn id="88" dur="500"/>
                                        <p:tgtEl>
                                          <p:spTgt spid="32"/>
                                        </p:tgtEl>
                                      </p:cBhvr>
                                    </p:animEffect>
                                  </p:childTnLst>
                                </p:cTn>
                              </p:par>
                            </p:childTnLst>
                          </p:cTn>
                        </p:par>
                        <p:par>
                          <p:cTn id="89" fill="hold">
                            <p:stCondLst>
                              <p:cond delay="40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6" grpId="0" animBg="1"/>
      <p:bldP spid="17" grpId="0"/>
      <p:bldP spid="19" grpId="0"/>
      <p:bldP spid="20" grpId="0" animBg="1"/>
      <p:bldP spid="21" grpId="0" animBg="1"/>
      <p:bldP spid="23" grpId="0"/>
      <p:bldP spid="24" grpId="0" animBg="1"/>
      <p:bldP spid="27" grpId="0"/>
      <p:bldP spid="28" grpId="0" animBg="1"/>
      <p:bldP spid="29" grpId="0"/>
      <p:bldP spid="30" grpId="0"/>
      <p:bldP spid="31" grpId="0" animBg="1"/>
      <p:bldP spid="32" grpId="0"/>
      <p:bldP spid="33"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voltage noise</a:t>
            </a: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5</a:t>
            </a:fld>
            <a:endParaRPr lang="es-ES"/>
          </a:p>
        </p:txBody>
      </p:sp>
      <p:pic>
        <p:nvPicPr>
          <p:cNvPr id="9" name="Picture 2" descr="http://www.anasim.com/images/figure2.gif"/>
          <p:cNvPicPr>
            <a:picLocks noGrp="1" noChangeAspect="1" noChangeArrowheads="1" noCrop="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12693"/>
            <a:ext cx="6019800" cy="6019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01935" y="5585936"/>
            <a:ext cx="4782720" cy="738664"/>
          </a:xfrm>
          <a:prstGeom prst="rect">
            <a:avLst/>
          </a:prstGeom>
          <a:solidFill>
            <a:schemeClr val="accent5">
              <a:lumMod val="20000"/>
              <a:lumOff val="80000"/>
            </a:schemeClr>
          </a:solidFill>
        </p:spPr>
        <p:txBody>
          <a:bodyPr wrap="none" rtlCol="0">
            <a:spAutoFit/>
          </a:bodyPr>
          <a:lstStyle/>
          <a:p>
            <a:r>
              <a:rPr lang="en-GB" sz="1400" b="1" dirty="0" smtClean="0"/>
              <a:t>Raj Nair (</a:t>
            </a:r>
            <a:r>
              <a:rPr lang="en-GB" sz="1400" b="1" dirty="0" err="1" smtClean="0"/>
              <a:t>Anasim</a:t>
            </a:r>
            <a:r>
              <a:rPr lang="en-GB" sz="1400" b="1" dirty="0" smtClean="0"/>
              <a:t> Corp.),</a:t>
            </a:r>
            <a:br>
              <a:rPr lang="en-GB" sz="1400" b="1" dirty="0" smtClean="0"/>
            </a:br>
            <a:r>
              <a:rPr lang="en-GB" sz="1400" b="1" dirty="0" smtClean="0"/>
              <a:t>IC </a:t>
            </a:r>
            <a:r>
              <a:rPr lang="en-GB" sz="1400" b="1" dirty="0" err="1" smtClean="0"/>
              <a:t>floorplanning</a:t>
            </a:r>
            <a:r>
              <a:rPr lang="en-GB" sz="1400" b="1" dirty="0" smtClean="0"/>
              <a:t> and Power Integrity, </a:t>
            </a:r>
            <a:r>
              <a:rPr lang="en-GB" sz="1400" b="1" dirty="0" err="1" smtClean="0"/>
              <a:t>SOCcentral</a:t>
            </a:r>
            <a:r>
              <a:rPr lang="en-GB" sz="1400" b="1" dirty="0" smtClean="0"/>
              <a:t>, Aug 2, 2010.</a:t>
            </a:r>
          </a:p>
          <a:p>
            <a:r>
              <a:rPr lang="en-US" sz="1400" b="1" dirty="0">
                <a:hlinkClick r:id="rId4"/>
              </a:rPr>
              <a:t>http://</a:t>
            </a:r>
            <a:r>
              <a:rPr lang="en-US" sz="1400" b="1" dirty="0" smtClean="0">
                <a:hlinkClick r:id="rId4"/>
              </a:rPr>
              <a:t>www.soccentral.com/results.asp?entryID=31901</a:t>
            </a:r>
            <a:endParaRPr lang="en-US" sz="1400" b="1" dirty="0"/>
          </a:p>
        </p:txBody>
      </p:sp>
      <p:sp>
        <p:nvSpPr>
          <p:cNvPr id="11" name="TextBox 10"/>
          <p:cNvSpPr txBox="1"/>
          <p:nvPr/>
        </p:nvSpPr>
        <p:spPr>
          <a:xfrm>
            <a:off x="949648" y="1752600"/>
            <a:ext cx="1295804" cy="369332"/>
          </a:xfrm>
          <a:prstGeom prst="rect">
            <a:avLst/>
          </a:prstGeom>
          <a:noFill/>
        </p:spPr>
        <p:txBody>
          <a:bodyPr wrap="none" rtlCol="0">
            <a:spAutoFit/>
          </a:bodyPr>
          <a:lstStyle/>
          <a:p>
            <a:r>
              <a:rPr lang="en-GB" dirty="0" smtClean="0">
                <a:sym typeface="Symbol" panose="05050102010706020507" pitchFamily="18" charset="2"/>
              </a:rPr>
              <a:t></a:t>
            </a:r>
            <a:r>
              <a:rPr lang="en-GB" dirty="0" smtClean="0"/>
              <a:t>(VDD-VSS)</a:t>
            </a:r>
            <a:endParaRPr lang="en-US" dirty="0"/>
          </a:p>
        </p:txBody>
      </p:sp>
    </p:spTree>
    <p:extLst>
      <p:ext uri="{BB962C8B-B14F-4D97-AF65-F5344CB8AC3E}">
        <p14:creationId xmlns:p14="http://schemas.microsoft.com/office/powerpoint/2010/main" val="774315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6</a:t>
            </a:fld>
            <a:endParaRPr lang="es-ES"/>
          </a:p>
        </p:txBody>
      </p:sp>
      <p:sp>
        <p:nvSpPr>
          <p:cNvPr id="9" name="Rectangle 8"/>
          <p:cNvSpPr/>
          <p:nvPr/>
        </p:nvSpPr>
        <p:spPr>
          <a:xfrm>
            <a:off x="1499051" y="2967335"/>
            <a:ext cx="614591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Ring Oscillator Clocks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8739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a:xfrm>
            <a:off x="1998452" y="3124200"/>
            <a:ext cx="342900" cy="304800"/>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8" idx="2"/>
            <a:endCxn id="16" idx="0"/>
          </p:cNvCxnSpPr>
          <p:nvPr/>
        </p:nvCxnSpPr>
        <p:spPr>
          <a:xfrm flipH="1">
            <a:off x="2169902" y="2667000"/>
            <a:ext cx="1798"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a:off x="6497848" y="3124200"/>
            <a:ext cx="342900" cy="304800"/>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1" idx="2"/>
            <a:endCxn id="20" idx="0"/>
          </p:cNvCxnSpPr>
          <p:nvPr/>
        </p:nvCxnSpPr>
        <p:spPr>
          <a:xfrm>
            <a:off x="6667500" y="2667000"/>
            <a:ext cx="1798"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6" idx="3"/>
            <a:endCxn id="20" idx="3"/>
          </p:cNvCxnSpPr>
          <p:nvPr/>
        </p:nvCxnSpPr>
        <p:spPr>
          <a:xfrm rot="16200000" flipH="1">
            <a:off x="4419600" y="1179302"/>
            <a:ext cx="12700" cy="4499396"/>
          </a:xfrm>
          <a:prstGeom prst="bentConnector3">
            <a:avLst>
              <a:gd name="adj1" fmla="val 247924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a:off x="4229100" y="4038600"/>
            <a:ext cx="342900" cy="304800"/>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V="1">
            <a:off x="4400550" y="3733800"/>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a:off x="2476500" y="4800600"/>
            <a:ext cx="342900" cy="304800"/>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0" idx="3"/>
          </p:cNvCxnSpPr>
          <p:nvPr/>
        </p:nvCxnSpPr>
        <p:spPr>
          <a:xfrm flipV="1">
            <a:off x="2647950" y="5105400"/>
            <a:ext cx="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30" idx="0"/>
            <a:endCxn id="27" idx="3"/>
          </p:cNvCxnSpPr>
          <p:nvPr/>
        </p:nvCxnSpPr>
        <p:spPr>
          <a:xfrm rot="5400000" flipH="1" flipV="1">
            <a:off x="3295650" y="3695700"/>
            <a:ext cx="457200" cy="1752600"/>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0" idx="0"/>
          </p:cNvCxnSpPr>
          <p:nvPr/>
        </p:nvCxnSpPr>
        <p:spPr>
          <a:xfrm rot="16200000" flipV="1">
            <a:off x="1704975" y="3857625"/>
            <a:ext cx="228600" cy="1657350"/>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90599" y="4191000"/>
            <a:ext cx="1"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990599" y="3886200"/>
            <a:ext cx="1" cy="3048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750574" y="2669458"/>
            <a:ext cx="3849329" cy="3134032"/>
          </a:xfrm>
          <a:custGeom>
            <a:avLst/>
            <a:gdLst>
              <a:gd name="connsiteX0" fmla="*/ 7374 w 3849329"/>
              <a:gd name="connsiteY0" fmla="*/ 3134032 h 3134032"/>
              <a:gd name="connsiteX1" fmla="*/ 0 w 3849329"/>
              <a:gd name="connsiteY1" fmla="*/ 1976284 h 3134032"/>
              <a:gd name="connsiteX2" fmla="*/ 1755058 w 3849329"/>
              <a:gd name="connsiteY2" fmla="*/ 1983658 h 3134032"/>
              <a:gd name="connsiteX3" fmla="*/ 1747684 w 3849329"/>
              <a:gd name="connsiteY3" fmla="*/ 973394 h 3134032"/>
              <a:gd name="connsiteX4" fmla="*/ 3849329 w 3849329"/>
              <a:gd name="connsiteY4" fmla="*/ 966019 h 3134032"/>
              <a:gd name="connsiteX5" fmla="*/ 3841955 w 3849329"/>
              <a:gd name="connsiteY5" fmla="*/ 0 h 31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329" h="3134032">
                <a:moveTo>
                  <a:pt x="7374" y="3134032"/>
                </a:moveTo>
                <a:lnTo>
                  <a:pt x="0" y="1976284"/>
                </a:lnTo>
                <a:lnTo>
                  <a:pt x="1755058" y="1983658"/>
                </a:lnTo>
                <a:lnTo>
                  <a:pt x="1747684" y="973394"/>
                </a:lnTo>
                <a:lnTo>
                  <a:pt x="3849329" y="966019"/>
                </a:lnTo>
                <a:lnTo>
                  <a:pt x="3841955" y="0"/>
                </a:lnTo>
              </a:path>
            </a:pathLst>
          </a:custGeom>
          <a:noFill/>
          <a:ln w="762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531852" y="5706374"/>
            <a:ext cx="228600" cy="2286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US" dirty="0"/>
          </a:p>
        </p:txBody>
      </p:sp>
      <p:sp>
        <p:nvSpPr>
          <p:cNvPr id="48" name="Oval 47"/>
          <p:cNvSpPr/>
          <p:nvPr/>
        </p:nvSpPr>
        <p:spPr>
          <a:xfrm>
            <a:off x="2531852" y="5715000"/>
            <a:ext cx="228600" cy="2286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US" dirty="0"/>
          </a:p>
        </p:txBody>
      </p:sp>
      <p:sp>
        <p:nvSpPr>
          <p:cNvPr id="47" name="Oval 46"/>
          <p:cNvSpPr/>
          <p:nvPr/>
        </p:nvSpPr>
        <p:spPr>
          <a:xfrm>
            <a:off x="2539044" y="5715000"/>
            <a:ext cx="228600" cy="2286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45" name="Oval 44"/>
          <p:cNvSpPr/>
          <p:nvPr/>
        </p:nvSpPr>
        <p:spPr>
          <a:xfrm>
            <a:off x="2533650" y="5715000"/>
            <a:ext cx="228600" cy="2286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US" dirty="0"/>
          </a:p>
        </p:txBody>
      </p:sp>
      <p:sp>
        <p:nvSpPr>
          <p:cNvPr id="46" name="Oval 45"/>
          <p:cNvSpPr/>
          <p:nvPr/>
        </p:nvSpPr>
        <p:spPr>
          <a:xfrm>
            <a:off x="2539044" y="5715000"/>
            <a:ext cx="228600" cy="2286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US" dirty="0"/>
          </a:p>
        </p:txBody>
      </p:sp>
      <p:sp>
        <p:nvSpPr>
          <p:cNvPr id="7" name="Title 6"/>
          <p:cNvSpPr>
            <a:spLocks noGrp="1"/>
          </p:cNvSpPr>
          <p:nvPr>
            <p:ph type="title"/>
          </p:nvPr>
        </p:nvSpPr>
        <p:spPr>
          <a:xfrm>
            <a:off x="27160" y="0"/>
            <a:ext cx="9070024" cy="533400"/>
          </a:xfrm>
        </p:spPr>
        <p:txBody>
          <a:bodyPr/>
          <a:lstStyle/>
          <a:p>
            <a:r>
              <a:rPr lang="en-GB" dirty="0" smtClean="0"/>
              <a:t>Setup constraint (timing paths)</a:t>
            </a:r>
            <a:endParaRPr lang="en-US" dirty="0"/>
          </a:p>
        </p:txBody>
      </p:sp>
      <p:sp>
        <p:nvSpPr>
          <p:cNvPr id="4" name="Date Placeholder 3"/>
          <p:cNvSpPr>
            <a:spLocks noGrp="1"/>
          </p:cNvSpPr>
          <p:nvPr>
            <p:ph type="dt" sz="half" idx="10"/>
          </p:nvPr>
        </p:nvSpPr>
        <p:spPr/>
        <p:txBody>
          <a:bodyPr/>
          <a:lstStyle/>
          <a:p>
            <a:pPr>
              <a:defRPr/>
            </a:pPr>
            <a:r>
              <a:rPr lang="en-US" smtClean="0"/>
              <a:t>Voltage Noise Analysis with Ring Oscillator Clocks</a:t>
            </a:r>
            <a:endParaRPr lang="en-US"/>
          </a:p>
        </p:txBody>
      </p:sp>
      <p:sp>
        <p:nvSpPr>
          <p:cNvPr id="5" name="Footer Placeholder 4"/>
          <p:cNvSpPr>
            <a:spLocks noGrp="1"/>
          </p:cNvSpPr>
          <p:nvPr>
            <p:ph type="ftr" sz="quarter" idx="11"/>
          </p:nvPr>
        </p:nvSpPr>
        <p:spPr/>
        <p:txBody>
          <a:bodyPr/>
          <a:lstStyle/>
          <a:p>
            <a:pPr>
              <a:defRPr/>
            </a:pPr>
            <a:r>
              <a:rPr lang="en-US" smtClean="0"/>
              <a:t>ISVLSI 2017</a:t>
            </a:r>
            <a:endParaRPr lang="en-US"/>
          </a:p>
        </p:txBody>
      </p:sp>
      <p:sp>
        <p:nvSpPr>
          <p:cNvPr id="10" name="Cloud 9"/>
          <p:cNvSpPr/>
          <p:nvPr/>
        </p:nvSpPr>
        <p:spPr>
          <a:xfrm>
            <a:off x="2819400" y="914400"/>
            <a:ext cx="3200400" cy="1752600"/>
          </a:xfrm>
          <a:prstGeom prst="cloud">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rPr>
              <a:t>Comb. Logic</a:t>
            </a:r>
            <a:br>
              <a:rPr lang="en-US" sz="2800" dirty="0" smtClean="0">
                <a:solidFill>
                  <a:schemeClr val="tx1"/>
                </a:solidFill>
                <a:effectLst>
                  <a:outerShdw blurRad="38100" dist="38100" dir="2700000" algn="tl">
                    <a:srgbClr val="000000">
                      <a:alpha val="43137"/>
                    </a:srgbClr>
                  </a:outerShdw>
                </a:effectLst>
              </a:rPr>
            </a:br>
            <a:endParaRPr lang="en-US" sz="2800" dirty="0">
              <a:solidFill>
                <a:schemeClr val="tx1"/>
              </a:solidFill>
              <a:effectLst>
                <a:outerShdw blurRad="38100" dist="38100" dir="2700000" algn="tl">
                  <a:srgbClr val="000000">
                    <a:alpha val="43137"/>
                  </a:srgbClr>
                </a:outerShdw>
              </a:effectLst>
            </a:endParaRPr>
          </a:p>
        </p:txBody>
      </p:sp>
      <p:sp>
        <p:nvSpPr>
          <p:cNvPr id="12" name="Right Arrow 11"/>
          <p:cNvSpPr/>
          <p:nvPr/>
        </p:nvSpPr>
        <p:spPr>
          <a:xfrm>
            <a:off x="2362200" y="1638300"/>
            <a:ext cx="457200" cy="3048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019800" y="1617452"/>
            <a:ext cx="457200" cy="3048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58000" y="1617452"/>
            <a:ext cx="990600" cy="3048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90600" y="1617452"/>
            <a:ext cx="990600" cy="3048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200" y="914400"/>
            <a:ext cx="381000" cy="1752600"/>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77000" y="914400"/>
            <a:ext cx="381000" cy="1752600"/>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16368" y="1638300"/>
            <a:ext cx="304800" cy="304800"/>
          </a:xfrm>
          <a:prstGeom prst="ellipse">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234381" y="1924665"/>
            <a:ext cx="4218038" cy="3893574"/>
          </a:xfrm>
          <a:custGeom>
            <a:avLst/>
            <a:gdLst>
              <a:gd name="connsiteX0" fmla="*/ 302342 w 4218038"/>
              <a:gd name="connsiteY0" fmla="*/ 3893574 h 3893574"/>
              <a:gd name="connsiteX1" fmla="*/ 294967 w 4218038"/>
              <a:gd name="connsiteY1" fmla="*/ 2551470 h 3893574"/>
              <a:gd name="connsiteX2" fmla="*/ 2094271 w 4218038"/>
              <a:gd name="connsiteY2" fmla="*/ 2551470 h 3893574"/>
              <a:gd name="connsiteX3" fmla="*/ 2094271 w 4218038"/>
              <a:gd name="connsiteY3" fmla="*/ 1710812 h 3893574"/>
              <a:gd name="connsiteX4" fmla="*/ 0 w 4218038"/>
              <a:gd name="connsiteY4" fmla="*/ 1710812 h 3893574"/>
              <a:gd name="connsiteX5" fmla="*/ 7374 w 4218038"/>
              <a:gd name="connsiteY5" fmla="*/ 29496 h 3893574"/>
              <a:gd name="connsiteX6" fmla="*/ 4218038 w 4218038"/>
              <a:gd name="connsiteY6" fmla="*/ 0 h 389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038" h="3893574">
                <a:moveTo>
                  <a:pt x="302342" y="3893574"/>
                </a:moveTo>
                <a:cubicBezTo>
                  <a:pt x="299884" y="3446206"/>
                  <a:pt x="297425" y="2998838"/>
                  <a:pt x="294967" y="2551470"/>
                </a:cubicBezTo>
                <a:lnTo>
                  <a:pt x="2094271" y="2551470"/>
                </a:lnTo>
                <a:lnTo>
                  <a:pt x="2094271" y="1710812"/>
                </a:lnTo>
                <a:lnTo>
                  <a:pt x="0" y="1710812"/>
                </a:lnTo>
                <a:lnTo>
                  <a:pt x="7374" y="29496"/>
                </a:lnTo>
                <a:lnTo>
                  <a:pt x="4218038" y="0"/>
                </a:lnTo>
              </a:path>
            </a:pathLst>
          </a:custGeom>
          <a:noFill/>
          <a:ln w="762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43465" y="4038600"/>
            <a:ext cx="2939716" cy="1200329"/>
          </a:xfrm>
          <a:prstGeom prst="rect">
            <a:avLst/>
          </a:prstGeom>
          <a:noFill/>
          <a:ln>
            <a:noFill/>
          </a:ln>
        </p:spPr>
        <p:txBody>
          <a:bodyPr wrap="none" rtlCol="0">
            <a:spAutoFit/>
          </a:bodyPr>
          <a:lstStyle/>
          <a:p>
            <a:r>
              <a:rPr lang="en-GB" sz="2400" dirty="0" smtClean="0"/>
              <a:t>Two competing paths:</a:t>
            </a:r>
          </a:p>
          <a:p>
            <a:pPr marL="285750" indent="-285750">
              <a:buFont typeface="Arial" panose="020B0604020202020204" pitchFamily="34" charset="0"/>
              <a:buChar char="•"/>
            </a:pPr>
            <a:r>
              <a:rPr lang="en-GB" sz="2400" b="1" dirty="0" smtClean="0">
                <a:solidFill>
                  <a:srgbClr val="008000"/>
                </a:solidFill>
              </a:rPr>
              <a:t>Launching path</a:t>
            </a:r>
          </a:p>
          <a:p>
            <a:pPr marL="285750" indent="-285750">
              <a:buFont typeface="Arial" panose="020B0604020202020204" pitchFamily="34" charset="0"/>
              <a:buChar char="•"/>
            </a:pPr>
            <a:r>
              <a:rPr lang="en-GB" sz="2400" b="1" dirty="0" smtClean="0">
                <a:solidFill>
                  <a:srgbClr val="0000FF"/>
                </a:solidFill>
              </a:rPr>
              <a:t>Capturing path</a:t>
            </a:r>
            <a:endParaRPr lang="en-US" sz="2400" b="1" dirty="0">
              <a:solidFill>
                <a:srgbClr val="0000FF"/>
              </a:solidFill>
            </a:endParaRPr>
          </a:p>
        </p:txBody>
      </p:sp>
      <p:sp>
        <p:nvSpPr>
          <p:cNvPr id="19" name="TextBox 18"/>
          <p:cNvSpPr txBox="1"/>
          <p:nvPr/>
        </p:nvSpPr>
        <p:spPr>
          <a:xfrm>
            <a:off x="3581400" y="5486400"/>
            <a:ext cx="5448223" cy="461665"/>
          </a:xfrm>
          <a:prstGeom prst="rect">
            <a:avLst/>
          </a:prstGeom>
          <a:noFill/>
        </p:spPr>
        <p:txBody>
          <a:bodyPr wrap="none" rtlCol="0">
            <a:spAutoFit/>
          </a:bodyPr>
          <a:lstStyle/>
          <a:p>
            <a:r>
              <a:rPr lang="en-GB" sz="2400" b="1" dirty="0" smtClean="0">
                <a:solidFill>
                  <a:srgbClr val="008000"/>
                </a:solidFill>
              </a:rPr>
              <a:t>Launching path </a:t>
            </a:r>
            <a:r>
              <a:rPr lang="en-GB" sz="2400" b="1" dirty="0" smtClean="0"/>
              <a:t>&lt; </a:t>
            </a:r>
            <a:r>
              <a:rPr lang="en-GB" sz="2400" b="1" dirty="0" smtClean="0">
                <a:solidFill>
                  <a:srgbClr val="0000FF"/>
                </a:solidFill>
              </a:rPr>
              <a:t>Capturing path </a:t>
            </a:r>
            <a:r>
              <a:rPr lang="en-GB" sz="2400" b="1" dirty="0" smtClean="0"/>
              <a:t>+ </a:t>
            </a:r>
            <a:r>
              <a:rPr lang="en-GB" sz="2400" b="1" dirty="0" smtClean="0">
                <a:solidFill>
                  <a:srgbClr val="FF0000"/>
                </a:solidFill>
              </a:rPr>
              <a:t>Period</a:t>
            </a:r>
            <a:endParaRPr lang="en-US" sz="2400" b="1" dirty="0">
              <a:solidFill>
                <a:srgbClr val="FF0000"/>
              </a:solidFill>
            </a:endParaRPr>
          </a:p>
        </p:txBody>
      </p:sp>
      <p:sp>
        <p:nvSpPr>
          <p:cNvPr id="43" name="Oval 42"/>
          <p:cNvSpPr/>
          <p:nvPr/>
        </p:nvSpPr>
        <p:spPr>
          <a:xfrm>
            <a:off x="2538970" y="5713492"/>
            <a:ext cx="228600" cy="2286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41" name="Rounded Rectangle 40"/>
          <p:cNvSpPr/>
          <p:nvPr/>
        </p:nvSpPr>
        <p:spPr>
          <a:xfrm>
            <a:off x="2161276" y="5715000"/>
            <a:ext cx="973348" cy="609600"/>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PLL</a:t>
            </a:r>
            <a:endParaRPr lang="en-US" sz="2400" dirty="0">
              <a:effectLst>
                <a:outerShdw blurRad="38100" dist="38100" dir="2700000" algn="tl">
                  <a:srgbClr val="000000">
                    <a:alpha val="43137"/>
                  </a:srgbClr>
                </a:outerShdw>
              </a:effectLst>
            </a:endParaRPr>
          </a:p>
        </p:txBody>
      </p:sp>
      <p:sp>
        <p:nvSpPr>
          <p:cNvPr id="23" name="Slide Number Placeholder 22"/>
          <p:cNvSpPr>
            <a:spLocks noGrp="1"/>
          </p:cNvSpPr>
          <p:nvPr>
            <p:ph type="sldNum" sz="quarter" idx="12"/>
          </p:nvPr>
        </p:nvSpPr>
        <p:spPr/>
        <p:txBody>
          <a:bodyPr/>
          <a:lstStyle/>
          <a:p>
            <a:pPr>
              <a:defRPr/>
            </a:pPr>
            <a:fld id="{845F30D5-A3B7-4396-B131-5098A71B85FB}" type="slidenum">
              <a:rPr lang="en-US" smtClean="0"/>
              <a:pPr>
                <a:defRPr/>
              </a:pPr>
              <a:t>7</a:t>
            </a:fld>
            <a:endParaRPr lang="en-US"/>
          </a:p>
        </p:txBody>
      </p:sp>
      <p:sp>
        <p:nvSpPr>
          <p:cNvPr id="39" name="TextBox 38"/>
          <p:cNvSpPr txBox="1"/>
          <p:nvPr/>
        </p:nvSpPr>
        <p:spPr>
          <a:xfrm>
            <a:off x="2971800" y="2861733"/>
            <a:ext cx="2945678" cy="646331"/>
          </a:xfrm>
          <a:prstGeom prst="rect">
            <a:avLst/>
          </a:prstGeom>
          <a:noFill/>
        </p:spPr>
        <p:txBody>
          <a:bodyPr wrap="none" rtlCol="0">
            <a:spAutoFit/>
          </a:bodyPr>
          <a:lstStyle/>
          <a:p>
            <a:r>
              <a:rPr lang="en-GB" sz="3600" b="1" dirty="0" smtClean="0"/>
              <a:t>PVT variability</a:t>
            </a:r>
            <a:endParaRPr lang="en-US" sz="3600" b="1" dirty="0"/>
          </a:p>
        </p:txBody>
      </p:sp>
      <p:sp>
        <p:nvSpPr>
          <p:cNvPr id="50" name="TextBox 49"/>
          <p:cNvSpPr txBox="1"/>
          <p:nvPr/>
        </p:nvSpPr>
        <p:spPr>
          <a:xfrm>
            <a:off x="304800" y="5638800"/>
            <a:ext cx="1643976" cy="707886"/>
          </a:xfrm>
          <a:prstGeom prst="rect">
            <a:avLst/>
          </a:prstGeom>
          <a:noFill/>
        </p:spPr>
        <p:txBody>
          <a:bodyPr wrap="none" rtlCol="0">
            <a:spAutoFit/>
          </a:bodyPr>
          <a:lstStyle/>
          <a:p>
            <a:pPr algn="ctr"/>
            <a:r>
              <a:rPr lang="en-GB" sz="2000" b="1" dirty="0" smtClean="0"/>
              <a:t>No variability</a:t>
            </a:r>
            <a:br>
              <a:rPr lang="en-GB" sz="2000" b="1" dirty="0" smtClean="0"/>
            </a:br>
            <a:r>
              <a:rPr lang="en-GB" sz="2000" b="1" dirty="0" smtClean="0"/>
              <a:t>(or very little)</a:t>
            </a:r>
            <a:endParaRPr lang="en-US" sz="2000" b="1" dirty="0"/>
          </a:p>
        </p:txBody>
      </p:sp>
      <p:sp>
        <p:nvSpPr>
          <p:cNvPr id="2" name="Down Arrow 1"/>
          <p:cNvSpPr/>
          <p:nvPr/>
        </p:nvSpPr>
        <p:spPr>
          <a:xfrm>
            <a:off x="4905241" y="3437467"/>
            <a:ext cx="224496" cy="2072194"/>
          </a:xfrm>
          <a:prstGeom prst="downArrow">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rot="-1500000">
            <a:off x="5924397" y="3314802"/>
            <a:ext cx="150600" cy="2324886"/>
          </a:xfrm>
          <a:prstGeom prst="downArrow">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848600" y="5895866"/>
            <a:ext cx="1221425" cy="733534"/>
          </a:xfrm>
          <a:prstGeom prst="rect">
            <a:avLst/>
          </a:prstGeom>
          <a:noFill/>
        </p:spPr>
        <p:txBody>
          <a:bodyPr wrap="none" rtlCol="0">
            <a:spAutoFit/>
          </a:bodyPr>
          <a:lstStyle/>
          <a:p>
            <a:pPr algn="ctr">
              <a:lnSpc>
                <a:spcPts val="2500"/>
              </a:lnSpc>
            </a:pPr>
            <a:r>
              <a:rPr lang="en-GB" sz="3200" b="1" dirty="0" smtClean="0"/>
              <a:t>+</a:t>
            </a:r>
            <a:r>
              <a:rPr lang="en-GB" sz="2400" b="1" dirty="0" smtClean="0"/>
              <a:t/>
            </a:r>
            <a:br>
              <a:rPr lang="en-GB" sz="2400" b="1" dirty="0" smtClean="0"/>
            </a:br>
            <a:r>
              <a:rPr lang="en-GB" sz="2400" b="1" dirty="0" smtClean="0">
                <a:solidFill>
                  <a:srgbClr val="FF0000"/>
                </a:solidFill>
                <a:effectLst>
                  <a:outerShdw blurRad="38100" dist="38100" dir="2700000" algn="tl">
                    <a:srgbClr val="000000">
                      <a:alpha val="43137"/>
                    </a:srgbClr>
                  </a:outerShdw>
                </a:effectLst>
              </a:rPr>
              <a:t>Margins</a:t>
            </a:r>
            <a:endParaRPr lang="en-US" sz="2400" b="1" dirty="0">
              <a:solidFill>
                <a:srgbClr val="FF0000"/>
              </a:solidFill>
              <a:effectLst>
                <a:outerShdw blurRad="38100" dist="38100" dir="2700000" algn="tl">
                  <a:srgbClr val="000000">
                    <a:alpha val="43137"/>
                  </a:srgbClr>
                </a:outerShdw>
              </a:effectLst>
            </a:endParaRPr>
          </a:p>
        </p:txBody>
      </p:sp>
      <p:sp>
        <p:nvSpPr>
          <p:cNvPr id="53" name="Oval 52"/>
          <p:cNvSpPr/>
          <p:nvPr/>
        </p:nvSpPr>
        <p:spPr>
          <a:xfrm>
            <a:off x="6519335" y="1625598"/>
            <a:ext cx="304800" cy="304800"/>
          </a:xfrm>
          <a:prstGeom prst="ellipse">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473236" y="1669706"/>
            <a:ext cx="304800" cy="304800"/>
          </a:xfrm>
          <a:prstGeom prst="ellipse">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3.33333E-6 -3.7037E-7 L -3.33333E-6 -0.18495 L 0.19063 -0.1838 L 0.1915 -0.30833 L 0.44063 -0.30694 L 0.43959 -0.46157 " pathEditMode="relative" ptsTypes="AAAAAA">
                                      <p:cBhvr>
                                        <p:cTn id="6" dur="10000" fill="hold"/>
                                        <p:tgtEl>
                                          <p:spTgt spid="45"/>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45"/>
                                        </p:tgtEl>
                                        <p:attrNameLst>
                                          <p:attrName>style.visibility</p:attrName>
                                        </p:attrNameLst>
                                      </p:cBhvr>
                                      <p:to>
                                        <p:strVal val="hidden"/>
                                      </p:to>
                                    </p:set>
                                  </p:subTnLst>
                                </p:cTn>
                              </p:par>
                              <p:par>
                                <p:cTn id="7" presetID="0" presetClass="path" presetSubtype="0" fill="hold" grpId="0" nodeType="withEffect">
                                  <p:stCondLst>
                                    <p:cond delay="5000"/>
                                  </p:stCondLst>
                                  <p:childTnLst>
                                    <p:animMotion origin="layout" path="M -3.33333E-6 -3.7037E-7 L -3.33333E-6 -0.18495 L 0.19063 -0.1838 L 0.1915 -0.30833 L 0.44063 -0.30694 L 0.43959 -0.46157 " pathEditMode="relative" ptsTypes="AAAAAA">
                                      <p:cBhvr>
                                        <p:cTn id="8" dur="10000" fill="hold"/>
                                        <p:tgtEl>
                                          <p:spTgt spid="46"/>
                                        </p:tgtEl>
                                        <p:attrNameLst>
                                          <p:attrName>ppt_x</p:attrName>
                                          <p:attrName>ppt_y</p:attrName>
                                        </p:attrNameLst>
                                      </p:cBhvr>
                                    </p:animMotion>
                                  </p:childTnLst>
                                  <p:subTnLst>
                                    <p:set>
                                      <p:cBhvr override="childStyle">
                                        <p:cTn dur="1" fill="hold" display="0" masterRel="sameClick" afterEffect="1">
                                          <p:stCondLst>
                                            <p:cond evt="end" delay="0">
                                              <p:tn val="7"/>
                                            </p:cond>
                                          </p:stCondLst>
                                        </p:cTn>
                                        <p:tgtEl>
                                          <p:spTgt spid="46"/>
                                        </p:tgtEl>
                                        <p:attrNameLst>
                                          <p:attrName>style.visibility</p:attrName>
                                        </p:attrNameLst>
                                      </p:cBhvr>
                                      <p:to>
                                        <p:strVal val="hidden"/>
                                      </p:to>
                                    </p:set>
                                  </p:subTnLst>
                                </p:cTn>
                              </p:par>
                              <p:par>
                                <p:cTn id="9" presetID="0" presetClass="path" presetSubtype="0" fill="hold" grpId="0" nodeType="withEffect">
                                  <p:stCondLst>
                                    <p:cond delay="0"/>
                                  </p:stCondLst>
                                  <p:childTnLst>
                                    <p:animMotion origin="layout" path="M -0.00052 0.00023 L -0.00052 -0.18449 L 0.19098 -0.18333 L 0.19098 -0.30671 L -0.05243 -0.30532 L -0.05243 -0.45995 " pathEditMode="relative" ptsTypes="AAAAAA">
                                      <p:cBhvr>
                                        <p:cTn id="10" dur="10000" fill="hold"/>
                                        <p:tgtEl>
                                          <p:spTgt spid="47"/>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47"/>
                                        </p:tgtEl>
                                        <p:attrNameLst>
                                          <p:attrName>style.visibility</p:attrName>
                                        </p:attrNameLst>
                                      </p:cBhvr>
                                      <p:to>
                                        <p:strVal val="hidden"/>
                                      </p:to>
                                    </p:set>
                                  </p:subTnLst>
                                </p:cTn>
                              </p:par>
                              <p:par>
                                <p:cTn id="11" presetID="0" presetClass="path" presetSubtype="0" fill="hold" grpId="0" nodeType="withEffect">
                                  <p:stCondLst>
                                    <p:cond delay="5000"/>
                                  </p:stCondLst>
                                  <p:childTnLst>
                                    <p:animMotion origin="layout" path="M 0.00017 0.00023 L 0.00122 -0.18449 L 0.19167 -0.18333 L 0.19167 -0.30532 L -0.05174 -0.30532 L -0.05174 -0.4588 " pathEditMode="relative" ptsTypes="AAAAAA">
                                      <p:cBhvr>
                                        <p:cTn id="12" dur="10000" fill="hold"/>
                                        <p:tgtEl>
                                          <p:spTgt spid="48"/>
                                        </p:tgtEl>
                                        <p:attrNameLst>
                                          <p:attrName>ppt_x</p:attrName>
                                          <p:attrName>ppt_y</p:attrName>
                                        </p:attrNameLst>
                                      </p:cBhvr>
                                    </p:animMotion>
                                  </p:childTnLst>
                                  <p:subTnLst>
                                    <p:set>
                                      <p:cBhvr override="childStyle">
                                        <p:cTn dur="1" fill="hold" display="0" masterRel="sameClick" afterEffect="1">
                                          <p:stCondLst>
                                            <p:cond evt="end" delay="0">
                                              <p:tn val="11"/>
                                            </p:cond>
                                          </p:stCondLst>
                                        </p:cTn>
                                        <p:tgtEl>
                                          <p:spTgt spid="48"/>
                                        </p:tgtEl>
                                        <p:attrNameLst>
                                          <p:attrName>style.visibility</p:attrName>
                                        </p:attrNameLst>
                                      </p:cBhvr>
                                      <p:to>
                                        <p:strVal val="hidden"/>
                                      </p:to>
                                    </p:set>
                                  </p:subTnLst>
                                </p:cTn>
                              </p:par>
                              <p:par>
                                <p:cTn id="13" presetID="0" presetClass="path" presetSubtype="0" fill="hold" grpId="0" nodeType="withEffect">
                                  <p:stCondLst>
                                    <p:cond delay="0"/>
                                  </p:stCondLst>
                                  <p:childTnLst>
                                    <p:animMotion origin="layout" path="M -0.00069 0.00023 L 0.00017 -0.18217 L -0.18003 -0.18217 L -0.1809 -0.27407 " pathEditMode="relative" rAng="0" ptsTypes="AAAA">
                                      <p:cBhvr>
                                        <p:cTn id="14" dur="5000" fill="hold"/>
                                        <p:tgtEl>
                                          <p:spTgt spid="49"/>
                                        </p:tgtEl>
                                        <p:attrNameLst>
                                          <p:attrName>ppt_x</p:attrName>
                                          <p:attrName>ppt_y</p:attrName>
                                        </p:attrNameLst>
                                      </p:cBhvr>
                                      <p:rCtr x="-8976" y="-13727"/>
                                    </p:animMotion>
                                  </p:childTnLst>
                                  <p:subTnLst>
                                    <p:set>
                                      <p:cBhvr override="childStyle">
                                        <p:cTn dur="1" fill="hold" display="0" masterRel="sameClick" afterEffect="1">
                                          <p:stCondLst>
                                            <p:cond evt="end" delay="0">
                                              <p:tn val="13"/>
                                            </p:cond>
                                          </p:stCondLst>
                                        </p:cTn>
                                        <p:tgtEl>
                                          <p:spTgt spid="49"/>
                                        </p:tgtEl>
                                        <p:attrNameLst>
                                          <p:attrName>style.visibility</p:attrName>
                                        </p:attrNameLst>
                                      </p:cBhvr>
                                      <p:to>
                                        <p:strVal val="hidden"/>
                                      </p:to>
                                    </p:set>
                                  </p:subTnLst>
                                </p:cTn>
                              </p:par>
                              <p:par>
                                <p:cTn id="15" presetID="0" presetClass="path" presetSubtype="0" fill="hold" grpId="0" nodeType="withEffect">
                                  <p:stCondLst>
                                    <p:cond delay="5000"/>
                                  </p:stCondLst>
                                  <p:childTnLst>
                                    <p:animMotion origin="layout" path="M -0.00069 0.00023 L 0.00017 -0.18217 L -0.18003 -0.18217 L -0.1809 -0.27407 " pathEditMode="relative" rAng="0" ptsTypes="AAAA">
                                      <p:cBhvr>
                                        <p:cTn id="16" dur="5000" fill="hold"/>
                                        <p:tgtEl>
                                          <p:spTgt spid="43"/>
                                        </p:tgtEl>
                                        <p:attrNameLst>
                                          <p:attrName>ppt_x</p:attrName>
                                          <p:attrName>ppt_y</p:attrName>
                                        </p:attrNameLst>
                                      </p:cBhvr>
                                      <p:rCtr x="-8976" y="-13727"/>
                                    </p:animMotion>
                                  </p:childTnLst>
                                  <p:subTnLst>
                                    <p:set>
                                      <p:cBhvr override="childStyle">
                                        <p:cTn dur="1" fill="hold" display="0" masterRel="sameClick" afterEffect="1">
                                          <p:stCondLst>
                                            <p:cond evt="end" delay="0">
                                              <p:tn val="15"/>
                                            </p:cond>
                                          </p:stCondLst>
                                        </p:cTn>
                                        <p:tgtEl>
                                          <p:spTgt spid="43"/>
                                        </p:tgtEl>
                                        <p:attrNameLst>
                                          <p:attrName>style.visibility</p:attrName>
                                        </p:attrNameLst>
                                      </p:cBhvr>
                                      <p:to>
                                        <p:strVal val="hidden"/>
                                      </p:to>
                                    </p:set>
                                  </p:subTnLst>
                                </p:cTn>
                              </p:par>
                              <p:par>
                                <p:cTn id="17" presetID="42" presetClass="path" presetSubtype="0" accel="50000" decel="50000" fill="hold" grpId="0" nodeType="withEffect">
                                  <p:stCondLst>
                                    <p:cond delay="10000"/>
                                  </p:stCondLst>
                                  <p:childTnLst>
                                    <p:animMotion origin="layout" path="M -2.77778E-6 -1.11111E-6 L 0.45452 -0.00463 " pathEditMode="relative" rAng="0" ptsTypes="AA">
                                      <p:cBhvr>
                                        <p:cTn id="18" dur="4000" fill="hold"/>
                                        <p:tgtEl>
                                          <p:spTgt spid="9"/>
                                        </p:tgtEl>
                                        <p:attrNameLst>
                                          <p:attrName>ppt_x</p:attrName>
                                          <p:attrName>ppt_y</p:attrName>
                                        </p:attrNameLst>
                                      </p:cBhvr>
                                      <p:rCtr x="22726" y="-231"/>
                                    </p:animMotion>
                                  </p:childTnLst>
                                </p:cTn>
                              </p:par>
                              <p:par>
                                <p:cTn id="19" presetID="42" presetClass="path" presetSubtype="0" accel="50000" decel="50000" fill="hold" grpId="0" nodeType="withEffect">
                                  <p:stCondLst>
                                    <p:cond delay="10000"/>
                                  </p:stCondLst>
                                  <p:childTnLst>
                                    <p:animMotion origin="layout" path="M -2.77778E-6 -1.11111E-6 L 0.45452 -0.00463 " pathEditMode="relative" rAng="0" ptsTypes="AA">
                                      <p:cBhvr>
                                        <p:cTn id="20" dur="4000" fill="hold"/>
                                        <p:tgtEl>
                                          <p:spTgt spid="53"/>
                                        </p:tgtEl>
                                        <p:attrNameLst>
                                          <p:attrName>ppt_x</p:attrName>
                                          <p:attrName>ppt_y</p:attrName>
                                        </p:attrNameLst>
                                      </p:cBhvr>
                                      <p:rCtr x="22726" y="-231"/>
                                    </p:animMotion>
                                  </p:childTnLst>
                                </p:cTn>
                              </p:par>
                              <p:par>
                                <p:cTn id="21" presetID="42" presetClass="path" presetSubtype="0" accel="50000" decel="50000" fill="hold" grpId="0" nodeType="withEffect">
                                  <p:stCondLst>
                                    <p:cond delay="10000"/>
                                  </p:stCondLst>
                                  <p:childTnLst>
                                    <p:animMotion origin="layout" path="M -5.55556E-7 -7.40741E-7 L 0.45451 -0.00463 " pathEditMode="relative" rAng="0" ptsTypes="AA">
                                      <p:cBhvr>
                                        <p:cTn id="22" dur="4000" fill="hold"/>
                                        <p:tgtEl>
                                          <p:spTgt spid="54"/>
                                        </p:tgtEl>
                                        <p:attrNameLst>
                                          <p:attrName>ppt_x</p:attrName>
                                          <p:attrName>ppt_y</p:attrName>
                                        </p:attrNameLst>
                                      </p:cBhvr>
                                      <p:rCtr x="22726" y="-231"/>
                                    </p:animMotion>
                                  </p:childTnLst>
                                </p:cTn>
                              </p:par>
                              <p:par>
                                <p:cTn id="23" presetID="63" presetClass="path" presetSubtype="0" accel="50000" decel="50000" fill="hold" grpId="1" nodeType="withEffect">
                                  <p:stCondLst>
                                    <p:cond delay="15000"/>
                                  </p:stCondLst>
                                  <p:childTnLst>
                                    <p:animMotion origin="layout" path="M 0.45451 -0.00463 L 0.49201 -0.00463 " pathEditMode="relative" rAng="0" ptsTypes="AA">
                                      <p:cBhvr>
                                        <p:cTn id="24" dur="1000" fill="hold"/>
                                        <p:tgtEl>
                                          <p:spTgt spid="54"/>
                                        </p:tgtEl>
                                        <p:attrNameLst>
                                          <p:attrName>ppt_x</p:attrName>
                                          <p:attrName>ppt_y</p:attrName>
                                        </p:attrNameLst>
                                      </p:cBhvr>
                                      <p:rCtr x="1875" y="0"/>
                                    </p:animMotion>
                                  </p:childTnLst>
                                </p:cTn>
                              </p:par>
                              <p:par>
                                <p:cTn id="25" presetID="63" presetClass="path" presetSubtype="0" accel="50000" decel="50000" fill="hold" grpId="1" nodeType="withEffect">
                                  <p:stCondLst>
                                    <p:cond delay="15000"/>
                                  </p:stCondLst>
                                  <p:childTnLst>
                                    <p:animMotion origin="layout" path="M 0.45452 -0.00463 L 0.49202 -0.00463 " pathEditMode="relative" rAng="0" ptsTypes="AA">
                                      <p:cBhvr>
                                        <p:cTn id="26" dur="1000" fill="hold"/>
                                        <p:tgtEl>
                                          <p:spTgt spid="9"/>
                                        </p:tgtEl>
                                        <p:attrNameLst>
                                          <p:attrName>ppt_x</p:attrName>
                                          <p:attrName>ppt_y</p:attrName>
                                        </p:attrNameLst>
                                      </p:cBhvr>
                                      <p:rCtr x="1875" y="0"/>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2000"/>
                                        <p:tgtEl>
                                          <p:spTgt spid="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2000"/>
                                        <p:tgtEl>
                                          <p:spTgt spid="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500"/>
                                        <p:tgtEl>
                                          <p:spTgt spid="2"/>
                                        </p:tgtEl>
                                      </p:cBhvr>
                                    </p:animEffect>
                                  </p:childTnLst>
                                </p:cTn>
                              </p:par>
                            </p:childTnLst>
                          </p:cTn>
                        </p:par>
                        <p:par>
                          <p:cTn id="55" fill="hold">
                            <p:stCondLst>
                              <p:cond delay="15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par>
                                <p:cTn id="59" presetID="10" presetClass="exit" presetSubtype="0" fill="hold" grpId="1"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ppt_x"/>
                                          </p:val>
                                        </p:tav>
                                        <p:tav tm="100000">
                                          <p:val>
                                            <p:strVal val="#ppt_x"/>
                                          </p:val>
                                        </p:tav>
                                      </p:tavLst>
                                    </p:anim>
                                    <p:anim calcmode="lin" valueType="num">
                                      <p:cBhvr additive="base">
                                        <p:cTn id="67" dur="500" fill="hold"/>
                                        <p:tgtEl>
                                          <p:spTgt spid="50"/>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9" grpId="0" animBg="1"/>
      <p:bldP spid="48" grpId="0" animBg="1"/>
      <p:bldP spid="47" grpId="0" animBg="1"/>
      <p:bldP spid="45" grpId="0" animBg="1"/>
      <p:bldP spid="46" grpId="0" animBg="1"/>
      <p:bldP spid="9" grpId="0" animBg="1"/>
      <p:bldP spid="9" grpId="1" animBg="1"/>
      <p:bldP spid="3" grpId="0" animBg="1"/>
      <p:bldP spid="17" grpId="0"/>
      <p:bldP spid="17" grpId="1"/>
      <p:bldP spid="19" grpId="0"/>
      <p:bldP spid="43" grpId="0" animBg="1"/>
      <p:bldP spid="39" grpId="0"/>
      <p:bldP spid="50" grpId="0"/>
      <p:bldP spid="2" grpId="0" animBg="1"/>
      <p:bldP spid="51" grpId="0" animBg="1"/>
      <p:bldP spid="52" grpId="0"/>
      <p:bldP spid="53" grpId="0" animBg="1"/>
      <p:bldP spid="54" grpId="0" animBg="1"/>
      <p:bldP spid="5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a:xfrm>
            <a:off x="1998452" y="3124200"/>
            <a:ext cx="342900" cy="304800"/>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8" idx="2"/>
            <a:endCxn id="16" idx="0"/>
          </p:cNvCxnSpPr>
          <p:nvPr/>
        </p:nvCxnSpPr>
        <p:spPr>
          <a:xfrm flipH="1">
            <a:off x="2169902" y="2667000"/>
            <a:ext cx="1798"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a:off x="6497848" y="3124200"/>
            <a:ext cx="342900" cy="304800"/>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1" idx="2"/>
            <a:endCxn id="20" idx="0"/>
          </p:cNvCxnSpPr>
          <p:nvPr/>
        </p:nvCxnSpPr>
        <p:spPr>
          <a:xfrm>
            <a:off x="6667500" y="2667000"/>
            <a:ext cx="1798"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6" idx="3"/>
            <a:endCxn id="20" idx="3"/>
          </p:cNvCxnSpPr>
          <p:nvPr/>
        </p:nvCxnSpPr>
        <p:spPr>
          <a:xfrm rot="16200000" flipH="1">
            <a:off x="4419600" y="1179302"/>
            <a:ext cx="12700" cy="4499396"/>
          </a:xfrm>
          <a:prstGeom prst="bentConnector3">
            <a:avLst>
              <a:gd name="adj1" fmla="val 247924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a:off x="4229100" y="4038600"/>
            <a:ext cx="342900" cy="304800"/>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V="1">
            <a:off x="4400550" y="3733800"/>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a:off x="2476500" y="4800600"/>
            <a:ext cx="342900" cy="304800"/>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0" idx="3"/>
          </p:cNvCxnSpPr>
          <p:nvPr/>
        </p:nvCxnSpPr>
        <p:spPr>
          <a:xfrm flipV="1">
            <a:off x="2647950" y="5105400"/>
            <a:ext cx="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30" idx="0"/>
            <a:endCxn id="27" idx="3"/>
          </p:cNvCxnSpPr>
          <p:nvPr/>
        </p:nvCxnSpPr>
        <p:spPr>
          <a:xfrm rot="5400000" flipH="1" flipV="1">
            <a:off x="3295650" y="3695700"/>
            <a:ext cx="457200" cy="1752600"/>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0" idx="0"/>
          </p:cNvCxnSpPr>
          <p:nvPr/>
        </p:nvCxnSpPr>
        <p:spPr>
          <a:xfrm rot="16200000" flipV="1">
            <a:off x="1704975" y="3857625"/>
            <a:ext cx="228600" cy="1657350"/>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90599" y="4191000"/>
            <a:ext cx="1"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990599" y="3886200"/>
            <a:ext cx="1" cy="3048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smtClean="0"/>
              <a:t>Ring Oscillator Clock (ROC)</a:t>
            </a:r>
            <a:endParaRPr lang="en-US" dirty="0"/>
          </a:p>
        </p:txBody>
      </p:sp>
      <p:sp>
        <p:nvSpPr>
          <p:cNvPr id="4" name="Date Placeholder 3"/>
          <p:cNvSpPr>
            <a:spLocks noGrp="1"/>
          </p:cNvSpPr>
          <p:nvPr>
            <p:ph type="dt" sz="half" idx="10"/>
          </p:nvPr>
        </p:nvSpPr>
        <p:spPr/>
        <p:txBody>
          <a:bodyPr/>
          <a:lstStyle/>
          <a:p>
            <a:pPr>
              <a:defRPr/>
            </a:pPr>
            <a:r>
              <a:rPr lang="en-US" smtClean="0"/>
              <a:t>Voltage Noise Analysis with Ring Oscillator Clocks</a:t>
            </a:r>
            <a:endParaRPr lang="en-US"/>
          </a:p>
        </p:txBody>
      </p:sp>
      <p:sp>
        <p:nvSpPr>
          <p:cNvPr id="5" name="Footer Placeholder 4"/>
          <p:cNvSpPr>
            <a:spLocks noGrp="1"/>
          </p:cNvSpPr>
          <p:nvPr>
            <p:ph type="ftr" sz="quarter" idx="11"/>
          </p:nvPr>
        </p:nvSpPr>
        <p:spPr/>
        <p:txBody>
          <a:bodyPr/>
          <a:lstStyle/>
          <a:p>
            <a:pPr>
              <a:defRPr/>
            </a:pPr>
            <a:r>
              <a:rPr lang="en-US" smtClean="0"/>
              <a:t>ISVLSI 2017</a:t>
            </a:r>
            <a:endParaRPr lang="en-US"/>
          </a:p>
        </p:txBody>
      </p:sp>
      <p:sp>
        <p:nvSpPr>
          <p:cNvPr id="10" name="Cloud 9"/>
          <p:cNvSpPr/>
          <p:nvPr/>
        </p:nvSpPr>
        <p:spPr>
          <a:xfrm>
            <a:off x="2819400" y="914400"/>
            <a:ext cx="3200400" cy="1752600"/>
          </a:xfrm>
          <a:prstGeom prst="cloud">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rPr>
              <a:t>Comb. Logic</a:t>
            </a:r>
            <a:br>
              <a:rPr lang="en-US" sz="2800" dirty="0" smtClean="0">
                <a:solidFill>
                  <a:schemeClr val="tx1"/>
                </a:solidFill>
                <a:effectLst>
                  <a:outerShdw blurRad="38100" dist="38100" dir="2700000" algn="tl">
                    <a:srgbClr val="000000">
                      <a:alpha val="43137"/>
                    </a:srgbClr>
                  </a:outerShdw>
                </a:effectLst>
              </a:rPr>
            </a:br>
            <a:endParaRPr lang="en-US" sz="2800" dirty="0">
              <a:solidFill>
                <a:schemeClr val="tx1"/>
              </a:solidFill>
              <a:effectLst>
                <a:outerShdw blurRad="38100" dist="38100" dir="2700000" algn="tl">
                  <a:srgbClr val="000000">
                    <a:alpha val="43137"/>
                  </a:srgbClr>
                </a:outerShdw>
              </a:effectLst>
            </a:endParaRPr>
          </a:p>
        </p:txBody>
      </p:sp>
      <p:sp>
        <p:nvSpPr>
          <p:cNvPr id="12" name="Right Arrow 11"/>
          <p:cNvSpPr/>
          <p:nvPr/>
        </p:nvSpPr>
        <p:spPr>
          <a:xfrm>
            <a:off x="2362200" y="1638300"/>
            <a:ext cx="457200" cy="3048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019800" y="1617452"/>
            <a:ext cx="457200" cy="3048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58000" y="1617452"/>
            <a:ext cx="990600" cy="3048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90600" y="1617452"/>
            <a:ext cx="990600" cy="3048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200" y="914400"/>
            <a:ext cx="381000" cy="1752600"/>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77000" y="914400"/>
            <a:ext cx="381000" cy="1752600"/>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10868" y="1629833"/>
            <a:ext cx="304800" cy="304800"/>
          </a:xfrm>
          <a:prstGeom prst="ellipse">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581400" y="5486400"/>
            <a:ext cx="5448223" cy="461665"/>
          </a:xfrm>
          <a:prstGeom prst="rect">
            <a:avLst/>
          </a:prstGeom>
          <a:noFill/>
        </p:spPr>
        <p:txBody>
          <a:bodyPr wrap="none" rtlCol="0">
            <a:spAutoFit/>
          </a:bodyPr>
          <a:lstStyle/>
          <a:p>
            <a:r>
              <a:rPr lang="en-GB" sz="2400" b="1" dirty="0" smtClean="0">
                <a:solidFill>
                  <a:srgbClr val="008000"/>
                </a:solidFill>
              </a:rPr>
              <a:t>Launching path </a:t>
            </a:r>
            <a:r>
              <a:rPr lang="en-GB" sz="2400" b="1" dirty="0" smtClean="0"/>
              <a:t>&lt; </a:t>
            </a:r>
            <a:r>
              <a:rPr lang="en-GB" sz="2400" b="1" dirty="0" smtClean="0">
                <a:solidFill>
                  <a:srgbClr val="0000FF"/>
                </a:solidFill>
              </a:rPr>
              <a:t>Capturing path </a:t>
            </a:r>
            <a:r>
              <a:rPr lang="en-GB" sz="2400" b="1" dirty="0" smtClean="0"/>
              <a:t>+ </a:t>
            </a:r>
            <a:r>
              <a:rPr lang="en-GB" sz="2400" b="1" dirty="0" smtClean="0">
                <a:solidFill>
                  <a:srgbClr val="FF0000"/>
                </a:solidFill>
              </a:rPr>
              <a:t>Period</a:t>
            </a:r>
            <a:endParaRPr lang="en-US" sz="2400" b="1" dirty="0">
              <a:solidFill>
                <a:srgbClr val="FF0000"/>
              </a:solidFill>
            </a:endParaRPr>
          </a:p>
        </p:txBody>
      </p:sp>
      <p:sp>
        <p:nvSpPr>
          <p:cNvPr id="23" name="Slide Number Placeholder 22"/>
          <p:cNvSpPr>
            <a:spLocks noGrp="1"/>
          </p:cNvSpPr>
          <p:nvPr>
            <p:ph type="sldNum" sz="quarter" idx="12"/>
          </p:nvPr>
        </p:nvSpPr>
        <p:spPr/>
        <p:txBody>
          <a:bodyPr/>
          <a:lstStyle/>
          <a:p>
            <a:pPr>
              <a:defRPr/>
            </a:pPr>
            <a:fld id="{845F30D5-A3B7-4396-B131-5098A71B85FB}" type="slidenum">
              <a:rPr lang="en-US" smtClean="0"/>
              <a:pPr>
                <a:defRPr/>
              </a:pPr>
              <a:t>8</a:t>
            </a:fld>
            <a:endParaRPr lang="en-US"/>
          </a:p>
        </p:txBody>
      </p:sp>
      <p:sp>
        <p:nvSpPr>
          <p:cNvPr id="39" name="TextBox 38"/>
          <p:cNvSpPr txBox="1"/>
          <p:nvPr/>
        </p:nvSpPr>
        <p:spPr>
          <a:xfrm>
            <a:off x="2971800" y="2861733"/>
            <a:ext cx="2945678" cy="646331"/>
          </a:xfrm>
          <a:prstGeom prst="rect">
            <a:avLst/>
          </a:prstGeom>
          <a:noFill/>
        </p:spPr>
        <p:txBody>
          <a:bodyPr wrap="none" rtlCol="0">
            <a:spAutoFit/>
          </a:bodyPr>
          <a:lstStyle/>
          <a:p>
            <a:r>
              <a:rPr lang="en-GB" sz="3600" b="1" dirty="0" smtClean="0"/>
              <a:t>PVT variability</a:t>
            </a:r>
            <a:endParaRPr lang="en-US" sz="3600" b="1" dirty="0"/>
          </a:p>
        </p:txBody>
      </p:sp>
      <p:sp>
        <p:nvSpPr>
          <p:cNvPr id="51" name="Down Arrow 50"/>
          <p:cNvSpPr/>
          <p:nvPr/>
        </p:nvSpPr>
        <p:spPr>
          <a:xfrm rot="-1500000">
            <a:off x="5924397" y="3314802"/>
            <a:ext cx="150600" cy="2324886"/>
          </a:xfrm>
          <a:prstGeom prst="downArrow">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848600" y="5895866"/>
            <a:ext cx="1221425" cy="733534"/>
          </a:xfrm>
          <a:prstGeom prst="rect">
            <a:avLst/>
          </a:prstGeom>
          <a:noFill/>
        </p:spPr>
        <p:txBody>
          <a:bodyPr wrap="none" rtlCol="0">
            <a:spAutoFit/>
          </a:bodyPr>
          <a:lstStyle/>
          <a:p>
            <a:pPr algn="ctr">
              <a:lnSpc>
                <a:spcPts val="2500"/>
              </a:lnSpc>
            </a:pPr>
            <a:r>
              <a:rPr lang="en-GB" sz="3200" b="1" dirty="0" smtClean="0"/>
              <a:t>+</a:t>
            </a:r>
            <a:r>
              <a:rPr lang="en-GB" sz="2400" b="1" dirty="0" smtClean="0"/>
              <a:t/>
            </a:r>
            <a:br>
              <a:rPr lang="en-GB" sz="2400" b="1" dirty="0" smtClean="0"/>
            </a:br>
            <a:r>
              <a:rPr lang="en-GB" sz="2400" b="1" dirty="0" smtClean="0">
                <a:solidFill>
                  <a:srgbClr val="FF0000"/>
                </a:solidFill>
                <a:effectLst>
                  <a:outerShdw blurRad="38100" dist="38100" dir="2700000" algn="tl">
                    <a:srgbClr val="000000">
                      <a:alpha val="43137"/>
                    </a:srgbClr>
                  </a:outerShdw>
                </a:effectLst>
              </a:rPr>
              <a:t>Margins</a:t>
            </a:r>
            <a:endParaRPr lang="en-US" sz="2400" b="1" dirty="0">
              <a:solidFill>
                <a:srgbClr val="FF0000"/>
              </a:solidFill>
              <a:effectLst>
                <a:outerShdw blurRad="38100" dist="38100" dir="2700000" algn="tl">
                  <a:srgbClr val="000000">
                    <a:alpha val="43137"/>
                  </a:srgbClr>
                </a:outerShdw>
              </a:effectLst>
            </a:endParaRPr>
          </a:p>
        </p:txBody>
      </p:sp>
      <p:grpSp>
        <p:nvGrpSpPr>
          <p:cNvPr id="6" name="Group 5"/>
          <p:cNvGrpSpPr/>
          <p:nvPr/>
        </p:nvGrpSpPr>
        <p:grpSpPr>
          <a:xfrm>
            <a:off x="218768" y="5570936"/>
            <a:ext cx="3084639" cy="810200"/>
            <a:chOff x="218768" y="5570936"/>
            <a:chExt cx="3084639" cy="810200"/>
          </a:xfrm>
        </p:grpSpPr>
        <p:cxnSp>
          <p:nvCxnSpPr>
            <p:cNvPr id="104" name="Straight Connector 103"/>
            <p:cNvCxnSpPr>
              <a:stCxn id="66" idx="3"/>
              <a:endCxn id="24" idx="6"/>
            </p:cNvCxnSpPr>
            <p:nvPr/>
          </p:nvCxnSpPr>
          <p:spPr>
            <a:xfrm flipH="1" flipV="1">
              <a:off x="636407" y="5721528"/>
              <a:ext cx="2173161" cy="18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8" idx="6"/>
              <a:endCxn id="102" idx="3"/>
            </p:cNvCxnSpPr>
            <p:nvPr/>
          </p:nvCxnSpPr>
          <p:spPr>
            <a:xfrm flipH="1">
              <a:off x="636407" y="6226928"/>
              <a:ext cx="2249361" cy="18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18768" y="5570936"/>
              <a:ext cx="417639" cy="304800"/>
              <a:chOff x="1043541" y="5601690"/>
              <a:chExt cx="417639" cy="304800"/>
            </a:xfrm>
          </p:grpSpPr>
          <p:sp>
            <p:nvSpPr>
              <p:cNvPr id="22" name="Isosceles Triangle 21"/>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866468" y="5570936"/>
              <a:ext cx="417639" cy="304800"/>
              <a:chOff x="1043541" y="5601690"/>
              <a:chExt cx="417639" cy="304800"/>
            </a:xfrm>
          </p:grpSpPr>
          <p:sp>
            <p:nvSpPr>
              <p:cNvPr id="54" name="Isosceles Triangle 53"/>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514168" y="5570936"/>
              <a:ext cx="417639" cy="304800"/>
              <a:chOff x="1043541" y="5601690"/>
              <a:chExt cx="417639" cy="304800"/>
            </a:xfrm>
          </p:grpSpPr>
          <p:sp>
            <p:nvSpPr>
              <p:cNvPr id="57" name="Isosceles Triangle 56"/>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161868" y="5570936"/>
              <a:ext cx="417639" cy="304800"/>
              <a:chOff x="1043541" y="5601690"/>
              <a:chExt cx="417639" cy="304800"/>
            </a:xfrm>
          </p:grpSpPr>
          <p:sp>
            <p:nvSpPr>
              <p:cNvPr id="63" name="Isosceles Triangle 62"/>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809568" y="5570936"/>
              <a:ext cx="417639" cy="304800"/>
              <a:chOff x="1043541" y="5601690"/>
              <a:chExt cx="417639" cy="304800"/>
            </a:xfrm>
          </p:grpSpPr>
          <p:sp>
            <p:nvSpPr>
              <p:cNvPr id="66" name="Isosceles Triangle 65"/>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flipH="1">
              <a:off x="2885768" y="6076336"/>
              <a:ext cx="417639" cy="304800"/>
              <a:chOff x="1043541" y="5601690"/>
              <a:chExt cx="417639" cy="304800"/>
            </a:xfrm>
          </p:grpSpPr>
          <p:sp>
            <p:nvSpPr>
              <p:cNvPr id="87" name="Isosceles Triangle 86"/>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flipH="1">
              <a:off x="2352368" y="6076336"/>
              <a:ext cx="417639" cy="304800"/>
              <a:chOff x="1043541" y="5601690"/>
              <a:chExt cx="417639" cy="304800"/>
            </a:xfrm>
          </p:grpSpPr>
          <p:sp>
            <p:nvSpPr>
              <p:cNvPr id="90" name="Isosceles Triangle 89"/>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flipH="1">
              <a:off x="1818968" y="6076336"/>
              <a:ext cx="417639" cy="304800"/>
              <a:chOff x="1043541" y="5601690"/>
              <a:chExt cx="417639" cy="304800"/>
            </a:xfrm>
          </p:grpSpPr>
          <p:sp>
            <p:nvSpPr>
              <p:cNvPr id="93" name="Isosceles Triangle 92"/>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flipH="1">
              <a:off x="1285568" y="6076336"/>
              <a:ext cx="417639" cy="304800"/>
              <a:chOff x="1043541" y="5601690"/>
              <a:chExt cx="417639" cy="304800"/>
            </a:xfrm>
          </p:grpSpPr>
          <p:sp>
            <p:nvSpPr>
              <p:cNvPr id="96" name="Isosceles Triangle 95"/>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flipH="1">
              <a:off x="752168" y="6076336"/>
              <a:ext cx="417639" cy="304800"/>
              <a:chOff x="1043541" y="5601690"/>
              <a:chExt cx="417639" cy="304800"/>
            </a:xfrm>
          </p:grpSpPr>
          <p:sp>
            <p:nvSpPr>
              <p:cNvPr id="99" name="Isosceles Triangle 98"/>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flipH="1">
              <a:off x="218768" y="6076336"/>
              <a:ext cx="417639" cy="304800"/>
              <a:chOff x="1043541" y="5601690"/>
              <a:chExt cx="417639" cy="304800"/>
            </a:xfrm>
          </p:grpSpPr>
          <p:sp>
            <p:nvSpPr>
              <p:cNvPr id="102" name="Isosceles Triangle 101"/>
              <p:cNvSpPr/>
              <p:nvPr/>
            </p:nvSpPr>
            <p:spPr>
              <a:xfrm rot="5400000">
                <a:off x="1044973" y="5600258"/>
                <a:ext cx="304800" cy="30766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351727" y="5697555"/>
                <a:ext cx="109453" cy="10945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Elbow Connector 30"/>
            <p:cNvCxnSpPr>
              <a:stCxn id="67" idx="6"/>
              <a:endCxn id="87" idx="3"/>
            </p:cNvCxnSpPr>
            <p:nvPr/>
          </p:nvCxnSpPr>
          <p:spPr>
            <a:xfrm>
              <a:off x="3227207" y="5721528"/>
              <a:ext cx="76200" cy="507208"/>
            </a:xfrm>
            <a:prstGeom prst="bentConnector3">
              <a:avLst>
                <a:gd name="adj1" fmla="val 398121"/>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22" idx="3"/>
              <a:endCxn id="103" idx="6"/>
            </p:cNvCxnSpPr>
            <p:nvPr/>
          </p:nvCxnSpPr>
          <p:spPr>
            <a:xfrm rot="10800000" flipV="1">
              <a:off x="218768" y="5723336"/>
              <a:ext cx="12700" cy="503592"/>
            </a:xfrm>
            <a:prstGeom prst="bentConnector3">
              <a:avLst>
                <a:gd name="adj1" fmla="val 102580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9" name="Down Arrow 108"/>
          <p:cNvSpPr/>
          <p:nvPr/>
        </p:nvSpPr>
        <p:spPr>
          <a:xfrm rot="-2820000">
            <a:off x="7014357" y="2937781"/>
            <a:ext cx="247090" cy="3030871"/>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161276" y="5715000"/>
            <a:ext cx="973348" cy="609600"/>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PLL</a:t>
            </a:r>
            <a:endParaRPr lang="en-US" sz="2400" dirty="0">
              <a:effectLst>
                <a:outerShdw blurRad="38100" dist="38100" dir="2700000" algn="tl">
                  <a:srgbClr val="000000">
                    <a:alpha val="43137"/>
                  </a:srgbClr>
                </a:outerShdw>
              </a:effectLst>
            </a:endParaRPr>
          </a:p>
        </p:txBody>
      </p:sp>
      <p:sp>
        <p:nvSpPr>
          <p:cNvPr id="73" name="Oval 72"/>
          <p:cNvSpPr/>
          <p:nvPr/>
        </p:nvSpPr>
        <p:spPr>
          <a:xfrm>
            <a:off x="2023532" y="1625601"/>
            <a:ext cx="304800" cy="304800"/>
          </a:xfrm>
          <a:prstGeom prst="ellipse">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1"/>
          <p:cNvSpPr/>
          <p:nvPr/>
        </p:nvSpPr>
        <p:spPr>
          <a:xfrm>
            <a:off x="4905241" y="3437467"/>
            <a:ext cx="224496" cy="2072194"/>
          </a:xfrm>
          <a:prstGeom prst="downArrow">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42548" y="4131999"/>
            <a:ext cx="344017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Correlated!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081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2"/>
                                        </p:tgtEl>
                                        <p:attrNameLst>
                                          <p:attrName>ppt_x</p:attrName>
                                        </p:attrNameLst>
                                      </p:cBhvr>
                                      <p:tavLst>
                                        <p:tav tm="0">
                                          <p:val>
                                            <p:strVal val="ppt_x"/>
                                          </p:val>
                                        </p:tav>
                                        <p:tav tm="100000">
                                          <p:val>
                                            <p:strVal val="ppt_x"/>
                                          </p:val>
                                        </p:tav>
                                      </p:tavLst>
                                    </p:anim>
                                    <p:anim calcmode="lin" valueType="num">
                                      <p:cBhvr additive="base">
                                        <p:cTn id="7" dur="500"/>
                                        <p:tgtEl>
                                          <p:spTgt spid="72"/>
                                        </p:tgtEl>
                                        <p:attrNameLst>
                                          <p:attrName>ppt_y</p:attrName>
                                        </p:attrNameLst>
                                      </p:cBhvr>
                                      <p:tavLst>
                                        <p:tav tm="0">
                                          <p:val>
                                            <p:strVal val="ppt_y"/>
                                          </p:val>
                                        </p:tav>
                                        <p:tav tm="100000">
                                          <p:val>
                                            <p:strVal val="1+ppt_h/2"/>
                                          </p:val>
                                        </p:tav>
                                      </p:tavLst>
                                    </p:anim>
                                    <p:set>
                                      <p:cBhvr>
                                        <p:cTn id="8" dur="1" fill="hold">
                                          <p:stCondLst>
                                            <p:cond delay="499"/>
                                          </p:stCondLst>
                                        </p:cTn>
                                        <p:tgtEl>
                                          <p:spTgt spid="72"/>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wipe(left)">
                                      <p:cBhvr>
                                        <p:cTn id="18" dur="500"/>
                                        <p:tgtEl>
                                          <p:spTgt spid="109"/>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5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09" grpId="0" animBg="1"/>
      <p:bldP spid="7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14400" y="1501914"/>
            <a:ext cx="1205779" cy="707886"/>
          </a:xfrm>
          <a:prstGeom prst="rect">
            <a:avLst/>
          </a:prstGeom>
          <a:noFill/>
        </p:spPr>
        <p:txBody>
          <a:bodyPr wrap="none" rtlCol="0">
            <a:spAutoFit/>
          </a:bodyPr>
          <a:lstStyle/>
          <a:p>
            <a:pPr algn="ctr"/>
            <a:r>
              <a:rPr lang="en-GB" sz="2000" b="1" dirty="0" smtClean="0"/>
              <a:t>Ring </a:t>
            </a:r>
            <a:r>
              <a:rPr lang="en-GB" sz="2000" b="1" dirty="0" err="1" smtClean="0"/>
              <a:t>Osc</a:t>
            </a:r>
            <a:r>
              <a:rPr lang="en-GB" sz="2000" b="1" dirty="0" smtClean="0"/>
              <a:t>.</a:t>
            </a:r>
            <a:br>
              <a:rPr lang="en-GB" sz="2000" b="1" dirty="0" smtClean="0"/>
            </a:br>
            <a:r>
              <a:rPr lang="en-GB" sz="2000" b="1" dirty="0" err="1" smtClean="0"/>
              <a:t>Clk</a:t>
            </a:r>
            <a:r>
              <a:rPr lang="en-GB" sz="2000" b="1" dirty="0"/>
              <a:t> </a:t>
            </a:r>
            <a:r>
              <a:rPr lang="en-GB" sz="2000" b="1" dirty="0" smtClean="0"/>
              <a:t>(1.2V)</a:t>
            </a:r>
            <a:endParaRPr lang="en-US" sz="2000" b="1" dirty="0"/>
          </a:p>
        </p:txBody>
      </p:sp>
      <p:sp>
        <p:nvSpPr>
          <p:cNvPr id="14" name="TextBox 13"/>
          <p:cNvSpPr txBox="1"/>
          <p:nvPr/>
        </p:nvSpPr>
        <p:spPr>
          <a:xfrm>
            <a:off x="838200" y="5134113"/>
            <a:ext cx="1335622" cy="707886"/>
          </a:xfrm>
          <a:prstGeom prst="rect">
            <a:avLst/>
          </a:prstGeom>
          <a:noFill/>
        </p:spPr>
        <p:txBody>
          <a:bodyPr wrap="none" rtlCol="0">
            <a:spAutoFit/>
          </a:bodyPr>
          <a:lstStyle/>
          <a:p>
            <a:pPr algn="ctr"/>
            <a:r>
              <a:rPr lang="en-GB" sz="2000" b="1" dirty="0" smtClean="0"/>
              <a:t>Ring </a:t>
            </a:r>
            <a:r>
              <a:rPr lang="en-GB" sz="2000" b="1" dirty="0" err="1" smtClean="0"/>
              <a:t>Osc</a:t>
            </a:r>
            <a:r>
              <a:rPr lang="en-GB" sz="2000" b="1" dirty="0" smtClean="0"/>
              <a:t>.</a:t>
            </a:r>
            <a:br>
              <a:rPr lang="en-GB" sz="2000" b="1" dirty="0" smtClean="0"/>
            </a:br>
            <a:r>
              <a:rPr lang="en-GB" sz="2000" b="1" dirty="0" err="1" smtClean="0"/>
              <a:t>Clk</a:t>
            </a:r>
            <a:r>
              <a:rPr lang="en-GB" sz="2000" b="1" dirty="0"/>
              <a:t> </a:t>
            </a:r>
            <a:r>
              <a:rPr lang="en-GB" sz="2000" b="1" dirty="0" smtClean="0"/>
              <a:t>(0.85V)</a:t>
            </a:r>
            <a:endParaRPr lang="en-US" sz="2000" b="1" dirty="0"/>
          </a:p>
        </p:txBody>
      </p:sp>
      <p:sp>
        <p:nvSpPr>
          <p:cNvPr id="2" name="Title 1"/>
          <p:cNvSpPr>
            <a:spLocks noGrp="1"/>
          </p:cNvSpPr>
          <p:nvPr>
            <p:ph type="title"/>
          </p:nvPr>
        </p:nvSpPr>
        <p:spPr/>
        <p:txBody>
          <a:bodyPr/>
          <a:lstStyle/>
          <a:p>
            <a:r>
              <a:rPr lang="en-GB" dirty="0" smtClean="0"/>
              <a:t>PLL vs. Ring Oscillator Clock</a:t>
            </a:r>
            <a:endParaRPr lang="en-US" dirty="0"/>
          </a:p>
        </p:txBody>
      </p:sp>
      <p:pic>
        <p:nvPicPr>
          <p:cNvPr id="7" name="Content Placeholder 6"/>
          <p:cNvPicPr>
            <a:picLocks noGrp="1" noChangeAspect="1"/>
          </p:cNvPicPr>
          <p:nvPr>
            <p:ph idx="1"/>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812"/>
          <a:stretch/>
        </p:blipFill>
        <p:spPr>
          <a:xfrm>
            <a:off x="2133600" y="838200"/>
            <a:ext cx="5630981" cy="5410200"/>
          </a:xfrm>
        </p:spPr>
      </p:pic>
      <p:sp>
        <p:nvSpPr>
          <p:cNvPr id="8" name="Rectangle 7"/>
          <p:cNvSpPr/>
          <p:nvPr/>
        </p:nvSpPr>
        <p:spPr>
          <a:xfrm>
            <a:off x="0" y="4759340"/>
            <a:ext cx="9144000" cy="174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smtClean="0"/>
              <a:t>Voltage Noise Analysis with Ring Oscillator Clocks</a:t>
            </a:r>
            <a:endParaRPr lang="es-ES" dirty="0"/>
          </a:p>
        </p:txBody>
      </p:sp>
      <p:sp>
        <p:nvSpPr>
          <p:cNvPr id="5" name="Footer Placeholder 4"/>
          <p:cNvSpPr>
            <a:spLocks noGrp="1"/>
          </p:cNvSpPr>
          <p:nvPr>
            <p:ph type="ftr" sz="quarter" idx="11"/>
          </p:nvPr>
        </p:nvSpPr>
        <p:spPr/>
        <p:txBody>
          <a:bodyPr/>
          <a:lstStyle/>
          <a:p>
            <a:r>
              <a:rPr lang="es-ES" smtClean="0"/>
              <a:t>ISVLSI 2017</a:t>
            </a:r>
            <a:endParaRPr lang="es-ES"/>
          </a:p>
        </p:txBody>
      </p:sp>
      <p:sp>
        <p:nvSpPr>
          <p:cNvPr id="6" name="Slide Number Placeholder 5"/>
          <p:cNvSpPr>
            <a:spLocks noGrp="1"/>
          </p:cNvSpPr>
          <p:nvPr>
            <p:ph type="sldNum" sz="quarter" idx="12"/>
          </p:nvPr>
        </p:nvSpPr>
        <p:spPr/>
        <p:txBody>
          <a:bodyPr/>
          <a:lstStyle/>
          <a:p>
            <a:fld id="{C808DBB7-7A62-4124-B426-8AEACD37B99E}" type="slidenum">
              <a:rPr lang="es-ES" smtClean="0"/>
              <a:pPr/>
              <a:t>9</a:t>
            </a:fld>
            <a:endParaRPr lang="es-ES"/>
          </a:p>
        </p:txBody>
      </p:sp>
      <p:grpSp>
        <p:nvGrpSpPr>
          <p:cNvPr id="12" name="Group 11"/>
          <p:cNvGrpSpPr/>
          <p:nvPr/>
        </p:nvGrpSpPr>
        <p:grpSpPr>
          <a:xfrm>
            <a:off x="5029200" y="3276600"/>
            <a:ext cx="542136" cy="381000"/>
            <a:chOff x="5029200" y="3276600"/>
            <a:chExt cx="542136" cy="381000"/>
          </a:xfrm>
        </p:grpSpPr>
        <p:cxnSp>
          <p:nvCxnSpPr>
            <p:cNvPr id="10" name="Straight Arrow Connector 9"/>
            <p:cNvCxnSpPr/>
            <p:nvPr/>
          </p:nvCxnSpPr>
          <p:spPr>
            <a:xfrm>
              <a:off x="5486400" y="3276600"/>
              <a:ext cx="0" cy="381000"/>
            </a:xfrm>
            <a:prstGeom prst="straightConnector1">
              <a:avLst/>
            </a:prstGeom>
            <a:ln w="28575">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29200" y="3297823"/>
              <a:ext cx="542136" cy="338554"/>
            </a:xfrm>
            <a:prstGeom prst="rect">
              <a:avLst/>
            </a:prstGeom>
            <a:noFill/>
          </p:spPr>
          <p:txBody>
            <a:bodyPr wrap="none" rtlCol="0">
              <a:spAutoFit/>
            </a:bodyPr>
            <a:lstStyle/>
            <a:p>
              <a:r>
                <a:rPr lang="en-GB" sz="1600" b="1" dirty="0" smtClean="0">
                  <a:solidFill>
                    <a:srgbClr val="0000FF"/>
                  </a:solidFill>
                </a:rPr>
                <a:t>30%</a:t>
              </a:r>
              <a:endParaRPr lang="en-US" sz="1600" b="1" dirty="0">
                <a:solidFill>
                  <a:srgbClr val="0000FF"/>
                </a:solidFill>
              </a:endParaRPr>
            </a:p>
          </p:txBody>
        </p:sp>
      </p:grpSp>
      <p:sp>
        <p:nvSpPr>
          <p:cNvPr id="9" name="TextBox 8"/>
          <p:cNvSpPr txBox="1"/>
          <p:nvPr/>
        </p:nvSpPr>
        <p:spPr>
          <a:xfrm>
            <a:off x="1231533" y="3429000"/>
            <a:ext cx="825867" cy="707886"/>
          </a:xfrm>
          <a:prstGeom prst="rect">
            <a:avLst/>
          </a:prstGeom>
          <a:noFill/>
        </p:spPr>
        <p:txBody>
          <a:bodyPr wrap="none" rtlCol="0">
            <a:spAutoFit/>
          </a:bodyPr>
          <a:lstStyle/>
          <a:p>
            <a:pPr algn="ctr"/>
            <a:r>
              <a:rPr lang="en-GB" sz="2000" b="1" dirty="0" smtClean="0"/>
              <a:t>PLL</a:t>
            </a:r>
            <a:br>
              <a:rPr lang="en-GB" sz="2000" b="1" dirty="0" smtClean="0"/>
            </a:br>
            <a:r>
              <a:rPr lang="en-GB" sz="2000" b="1" dirty="0" smtClean="0"/>
              <a:t>(1.2V)</a:t>
            </a:r>
            <a:endParaRPr lang="en-US" sz="2000" b="1" dirty="0"/>
          </a:p>
        </p:txBody>
      </p:sp>
      <p:grpSp>
        <p:nvGrpSpPr>
          <p:cNvPr id="17" name="Group 16"/>
          <p:cNvGrpSpPr/>
          <p:nvPr/>
        </p:nvGrpSpPr>
        <p:grpSpPr>
          <a:xfrm>
            <a:off x="255627" y="5192973"/>
            <a:ext cx="7482153" cy="750627"/>
            <a:chOff x="255627" y="5192973"/>
            <a:chExt cx="7482153" cy="750627"/>
          </a:xfrm>
        </p:grpSpPr>
        <p:sp>
          <p:nvSpPr>
            <p:cNvPr id="15" name="Freeform 14"/>
            <p:cNvSpPr/>
            <p:nvPr/>
          </p:nvSpPr>
          <p:spPr>
            <a:xfrm>
              <a:off x="2279176" y="5192973"/>
              <a:ext cx="5359021" cy="750627"/>
            </a:xfrm>
            <a:custGeom>
              <a:avLst/>
              <a:gdLst>
                <a:gd name="connsiteX0" fmla="*/ 0 w 5359021"/>
                <a:gd name="connsiteY0" fmla="*/ 373039 h 750627"/>
                <a:gd name="connsiteX1" fmla="*/ 127379 w 5359021"/>
                <a:gd name="connsiteY1" fmla="*/ 227463 h 750627"/>
                <a:gd name="connsiteX2" fmla="*/ 277505 w 5359021"/>
                <a:gd name="connsiteY2" fmla="*/ 77338 h 750627"/>
                <a:gd name="connsiteX3" fmla="*/ 391236 w 5359021"/>
                <a:gd name="connsiteY3" fmla="*/ 22747 h 750627"/>
                <a:gd name="connsiteX4" fmla="*/ 468573 w 5359021"/>
                <a:gd name="connsiteY4" fmla="*/ 4550 h 750627"/>
                <a:gd name="connsiteX5" fmla="*/ 559558 w 5359021"/>
                <a:gd name="connsiteY5" fmla="*/ 31845 h 750627"/>
                <a:gd name="connsiteX6" fmla="*/ 659642 w 5359021"/>
                <a:gd name="connsiteY6" fmla="*/ 95535 h 750627"/>
                <a:gd name="connsiteX7" fmla="*/ 768824 w 5359021"/>
                <a:gd name="connsiteY7" fmla="*/ 195618 h 750627"/>
                <a:gd name="connsiteX8" fmla="*/ 928048 w 5359021"/>
                <a:gd name="connsiteY8" fmla="*/ 395785 h 750627"/>
                <a:gd name="connsiteX9" fmla="*/ 1110018 w 5359021"/>
                <a:gd name="connsiteY9" fmla="*/ 609600 h 750627"/>
                <a:gd name="connsiteX10" fmla="*/ 1219200 w 5359021"/>
                <a:gd name="connsiteY10" fmla="*/ 705135 h 750627"/>
                <a:gd name="connsiteX11" fmla="*/ 1323833 w 5359021"/>
                <a:gd name="connsiteY11" fmla="*/ 741529 h 750627"/>
                <a:gd name="connsiteX12" fmla="*/ 1423917 w 5359021"/>
                <a:gd name="connsiteY12" fmla="*/ 746078 h 750627"/>
                <a:gd name="connsiteX13" fmla="*/ 1519451 w 5359021"/>
                <a:gd name="connsiteY13" fmla="*/ 705135 h 750627"/>
                <a:gd name="connsiteX14" fmla="*/ 1669576 w 5359021"/>
                <a:gd name="connsiteY14" fmla="*/ 573206 h 750627"/>
                <a:gd name="connsiteX15" fmla="*/ 1774209 w 5359021"/>
                <a:gd name="connsiteY15" fmla="*/ 441278 h 750627"/>
                <a:gd name="connsiteX16" fmla="*/ 1892490 w 5359021"/>
                <a:gd name="connsiteY16" fmla="*/ 291153 h 750627"/>
                <a:gd name="connsiteX17" fmla="*/ 1978925 w 5359021"/>
                <a:gd name="connsiteY17" fmla="*/ 195618 h 750627"/>
                <a:gd name="connsiteX18" fmla="*/ 2092657 w 5359021"/>
                <a:gd name="connsiteY18" fmla="*/ 90985 h 750627"/>
                <a:gd name="connsiteX19" fmla="*/ 2210937 w 5359021"/>
                <a:gd name="connsiteY19" fmla="*/ 18197 h 750627"/>
                <a:gd name="connsiteX20" fmla="*/ 2292824 w 5359021"/>
                <a:gd name="connsiteY20" fmla="*/ 0 h 750627"/>
                <a:gd name="connsiteX21" fmla="*/ 2388358 w 5359021"/>
                <a:gd name="connsiteY21" fmla="*/ 22747 h 750627"/>
                <a:gd name="connsiteX22" fmla="*/ 2488442 w 5359021"/>
                <a:gd name="connsiteY22" fmla="*/ 104633 h 750627"/>
                <a:gd name="connsiteX23" fmla="*/ 2583976 w 5359021"/>
                <a:gd name="connsiteY23" fmla="*/ 195618 h 750627"/>
                <a:gd name="connsiteX24" fmla="*/ 2679511 w 5359021"/>
                <a:gd name="connsiteY24" fmla="*/ 313899 h 750627"/>
                <a:gd name="connsiteX25" fmla="*/ 2756848 w 5359021"/>
                <a:gd name="connsiteY25" fmla="*/ 413982 h 750627"/>
                <a:gd name="connsiteX26" fmla="*/ 2866030 w 5359021"/>
                <a:gd name="connsiteY26" fmla="*/ 541362 h 750627"/>
                <a:gd name="connsiteX27" fmla="*/ 2966114 w 5359021"/>
                <a:gd name="connsiteY27" fmla="*/ 636896 h 750627"/>
                <a:gd name="connsiteX28" fmla="*/ 3075296 w 5359021"/>
                <a:gd name="connsiteY28" fmla="*/ 723332 h 750627"/>
                <a:gd name="connsiteX29" fmla="*/ 3189027 w 5359021"/>
                <a:gd name="connsiteY29" fmla="*/ 750627 h 750627"/>
                <a:gd name="connsiteX30" fmla="*/ 3252717 w 5359021"/>
                <a:gd name="connsiteY30" fmla="*/ 746078 h 750627"/>
                <a:gd name="connsiteX31" fmla="*/ 3325505 w 5359021"/>
                <a:gd name="connsiteY31" fmla="*/ 705135 h 750627"/>
                <a:gd name="connsiteX32" fmla="*/ 3421039 w 5359021"/>
                <a:gd name="connsiteY32" fmla="*/ 632347 h 750627"/>
                <a:gd name="connsiteX33" fmla="*/ 3534770 w 5359021"/>
                <a:gd name="connsiteY33" fmla="*/ 514066 h 750627"/>
                <a:gd name="connsiteX34" fmla="*/ 3616657 w 5359021"/>
                <a:gd name="connsiteY34" fmla="*/ 413982 h 750627"/>
                <a:gd name="connsiteX35" fmla="*/ 3712191 w 5359021"/>
                <a:gd name="connsiteY35" fmla="*/ 282054 h 750627"/>
                <a:gd name="connsiteX36" fmla="*/ 3807725 w 5359021"/>
                <a:gd name="connsiteY36" fmla="*/ 168323 h 750627"/>
                <a:gd name="connsiteX37" fmla="*/ 3898711 w 5359021"/>
                <a:gd name="connsiteY37" fmla="*/ 90985 h 750627"/>
                <a:gd name="connsiteX38" fmla="*/ 4007893 w 5359021"/>
                <a:gd name="connsiteY38" fmla="*/ 22747 h 750627"/>
                <a:gd name="connsiteX39" fmla="*/ 4098878 w 5359021"/>
                <a:gd name="connsiteY39" fmla="*/ 0 h 750627"/>
                <a:gd name="connsiteX40" fmla="*/ 4203511 w 5359021"/>
                <a:gd name="connsiteY40" fmla="*/ 27296 h 750627"/>
                <a:gd name="connsiteX41" fmla="*/ 4303594 w 5359021"/>
                <a:gd name="connsiteY41" fmla="*/ 100084 h 750627"/>
                <a:gd name="connsiteX42" fmla="*/ 4412776 w 5359021"/>
                <a:gd name="connsiteY42" fmla="*/ 204717 h 750627"/>
                <a:gd name="connsiteX43" fmla="*/ 4531057 w 5359021"/>
                <a:gd name="connsiteY43" fmla="*/ 359391 h 750627"/>
                <a:gd name="connsiteX44" fmla="*/ 4653887 w 5359021"/>
                <a:gd name="connsiteY44" fmla="*/ 509517 h 750627"/>
                <a:gd name="connsiteX45" fmla="*/ 4758520 w 5359021"/>
                <a:gd name="connsiteY45" fmla="*/ 618699 h 750627"/>
                <a:gd name="connsiteX46" fmla="*/ 4867702 w 5359021"/>
                <a:gd name="connsiteY46" fmla="*/ 718782 h 750627"/>
                <a:gd name="connsiteX47" fmla="*/ 5013278 w 5359021"/>
                <a:gd name="connsiteY47" fmla="*/ 746078 h 750627"/>
                <a:gd name="connsiteX48" fmla="*/ 5163403 w 5359021"/>
                <a:gd name="connsiteY48" fmla="*/ 709684 h 750627"/>
                <a:gd name="connsiteX49" fmla="*/ 5236191 w 5359021"/>
                <a:gd name="connsiteY49" fmla="*/ 641445 h 750627"/>
                <a:gd name="connsiteX50" fmla="*/ 5322627 w 5359021"/>
                <a:gd name="connsiteY50" fmla="*/ 545911 h 750627"/>
                <a:gd name="connsiteX51" fmla="*/ 5359021 w 5359021"/>
                <a:gd name="connsiteY51" fmla="*/ 504968 h 7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59021" h="750627">
                  <a:moveTo>
                    <a:pt x="0" y="373039"/>
                  </a:moveTo>
                  <a:lnTo>
                    <a:pt x="127379" y="227463"/>
                  </a:lnTo>
                  <a:lnTo>
                    <a:pt x="277505" y="77338"/>
                  </a:lnTo>
                  <a:lnTo>
                    <a:pt x="391236" y="22747"/>
                  </a:lnTo>
                  <a:lnTo>
                    <a:pt x="468573" y="4550"/>
                  </a:lnTo>
                  <a:lnTo>
                    <a:pt x="559558" y="31845"/>
                  </a:lnTo>
                  <a:lnTo>
                    <a:pt x="659642" y="95535"/>
                  </a:lnTo>
                  <a:lnTo>
                    <a:pt x="768824" y="195618"/>
                  </a:lnTo>
                  <a:lnTo>
                    <a:pt x="928048" y="395785"/>
                  </a:lnTo>
                  <a:lnTo>
                    <a:pt x="1110018" y="609600"/>
                  </a:lnTo>
                  <a:lnTo>
                    <a:pt x="1219200" y="705135"/>
                  </a:lnTo>
                  <a:lnTo>
                    <a:pt x="1323833" y="741529"/>
                  </a:lnTo>
                  <a:lnTo>
                    <a:pt x="1423917" y="746078"/>
                  </a:lnTo>
                  <a:lnTo>
                    <a:pt x="1519451" y="705135"/>
                  </a:lnTo>
                  <a:lnTo>
                    <a:pt x="1669576" y="573206"/>
                  </a:lnTo>
                  <a:lnTo>
                    <a:pt x="1774209" y="441278"/>
                  </a:lnTo>
                  <a:lnTo>
                    <a:pt x="1892490" y="291153"/>
                  </a:lnTo>
                  <a:lnTo>
                    <a:pt x="1978925" y="195618"/>
                  </a:lnTo>
                  <a:lnTo>
                    <a:pt x="2092657" y="90985"/>
                  </a:lnTo>
                  <a:lnTo>
                    <a:pt x="2210937" y="18197"/>
                  </a:lnTo>
                  <a:lnTo>
                    <a:pt x="2292824" y="0"/>
                  </a:lnTo>
                  <a:lnTo>
                    <a:pt x="2388358" y="22747"/>
                  </a:lnTo>
                  <a:lnTo>
                    <a:pt x="2488442" y="104633"/>
                  </a:lnTo>
                  <a:lnTo>
                    <a:pt x="2583976" y="195618"/>
                  </a:lnTo>
                  <a:lnTo>
                    <a:pt x="2679511" y="313899"/>
                  </a:lnTo>
                  <a:lnTo>
                    <a:pt x="2756848" y="413982"/>
                  </a:lnTo>
                  <a:lnTo>
                    <a:pt x="2866030" y="541362"/>
                  </a:lnTo>
                  <a:lnTo>
                    <a:pt x="2966114" y="636896"/>
                  </a:lnTo>
                  <a:lnTo>
                    <a:pt x="3075296" y="723332"/>
                  </a:lnTo>
                  <a:lnTo>
                    <a:pt x="3189027" y="750627"/>
                  </a:lnTo>
                  <a:lnTo>
                    <a:pt x="3252717" y="746078"/>
                  </a:lnTo>
                  <a:lnTo>
                    <a:pt x="3325505" y="705135"/>
                  </a:lnTo>
                  <a:lnTo>
                    <a:pt x="3421039" y="632347"/>
                  </a:lnTo>
                  <a:lnTo>
                    <a:pt x="3534770" y="514066"/>
                  </a:lnTo>
                  <a:lnTo>
                    <a:pt x="3616657" y="413982"/>
                  </a:lnTo>
                  <a:lnTo>
                    <a:pt x="3712191" y="282054"/>
                  </a:lnTo>
                  <a:lnTo>
                    <a:pt x="3807725" y="168323"/>
                  </a:lnTo>
                  <a:lnTo>
                    <a:pt x="3898711" y="90985"/>
                  </a:lnTo>
                  <a:lnTo>
                    <a:pt x="4007893" y="22747"/>
                  </a:lnTo>
                  <a:lnTo>
                    <a:pt x="4098878" y="0"/>
                  </a:lnTo>
                  <a:lnTo>
                    <a:pt x="4203511" y="27296"/>
                  </a:lnTo>
                  <a:lnTo>
                    <a:pt x="4303594" y="100084"/>
                  </a:lnTo>
                  <a:lnTo>
                    <a:pt x="4412776" y="204717"/>
                  </a:lnTo>
                  <a:lnTo>
                    <a:pt x="4531057" y="359391"/>
                  </a:lnTo>
                  <a:lnTo>
                    <a:pt x="4653887" y="509517"/>
                  </a:lnTo>
                  <a:lnTo>
                    <a:pt x="4758520" y="618699"/>
                  </a:lnTo>
                  <a:lnTo>
                    <a:pt x="4867702" y="718782"/>
                  </a:lnTo>
                  <a:lnTo>
                    <a:pt x="5013278" y="746078"/>
                  </a:lnTo>
                  <a:lnTo>
                    <a:pt x="5163403" y="709684"/>
                  </a:lnTo>
                  <a:lnTo>
                    <a:pt x="5236191" y="641445"/>
                  </a:lnTo>
                  <a:lnTo>
                    <a:pt x="5322627" y="545911"/>
                  </a:lnTo>
                  <a:lnTo>
                    <a:pt x="5359021" y="50496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55627" y="5366857"/>
              <a:ext cx="2001189" cy="400110"/>
            </a:xfrm>
            <a:prstGeom prst="rect">
              <a:avLst/>
            </a:prstGeom>
            <a:noFill/>
          </p:spPr>
          <p:txBody>
            <a:bodyPr wrap="none" rtlCol="0">
              <a:spAutoFit/>
            </a:bodyPr>
            <a:lstStyle/>
            <a:p>
              <a:r>
                <a:rPr lang="en-GB" sz="2000" dirty="0" err="1" smtClean="0"/>
                <a:t>Vdd</a:t>
              </a:r>
              <a:r>
                <a:rPr lang="en-GB" sz="2000" dirty="0" smtClean="0"/>
                <a:t> = 1.2V </a:t>
              </a:r>
              <a:r>
                <a:rPr lang="en-GB" sz="2000" dirty="0" smtClean="0">
                  <a:sym typeface="Symbol" panose="05050102010706020507" pitchFamily="18" charset="2"/>
                </a:rPr>
                <a:t></a:t>
              </a:r>
              <a:r>
                <a:rPr lang="en-GB" sz="2000" dirty="0" smtClean="0"/>
                <a:t> 30%</a:t>
              </a:r>
              <a:endParaRPr lang="en-US" sz="2000" dirty="0"/>
            </a:p>
          </p:txBody>
        </p:sp>
        <p:cxnSp>
          <p:nvCxnSpPr>
            <p:cNvPr id="18" name="Straight Connector 17"/>
            <p:cNvCxnSpPr/>
            <p:nvPr/>
          </p:nvCxnSpPr>
          <p:spPr>
            <a:xfrm flipV="1">
              <a:off x="2209800" y="5572328"/>
              <a:ext cx="552798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3174018" y="3436098"/>
            <a:ext cx="3560205" cy="707886"/>
          </a:xfrm>
          <a:prstGeom prst="rect">
            <a:avLst/>
          </a:prstGeom>
          <a:noFill/>
        </p:spPr>
        <p:txBody>
          <a:bodyPr wrap="none" lIns="91440" tIns="45720" rIns="91440" bIns="45720">
            <a:spAutoFit/>
          </a:bodyPr>
          <a:lstStyle/>
          <a:p>
            <a:pPr algn="ctr"/>
            <a:r>
              <a:rPr lang="en-GB" sz="4000" b="1" dirty="0" smtClean="0">
                <a:ln w="9525">
                  <a:solidFill>
                    <a:schemeClr val="bg1"/>
                  </a:solidFill>
                  <a:prstDash val="solid"/>
                </a:ln>
                <a:effectLst>
                  <a:outerShdw blurRad="12700" dist="38100" dir="2700000" algn="tl" rotWithShape="0">
                    <a:schemeClr val="bg1">
                      <a:lumMod val="50000"/>
                    </a:schemeClr>
                  </a:outerShdw>
                </a:effectLst>
              </a:rPr>
              <a:t>Fixed frequency</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3" name="Rectangle 22"/>
          <p:cNvSpPr/>
          <p:nvPr/>
        </p:nvSpPr>
        <p:spPr>
          <a:xfrm>
            <a:off x="190500" y="2432497"/>
            <a:ext cx="87630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52001" y="1451681"/>
            <a:ext cx="4354398" cy="707886"/>
          </a:xfrm>
          <a:prstGeom prst="rect">
            <a:avLst/>
          </a:prstGeom>
          <a:noFill/>
        </p:spPr>
        <p:txBody>
          <a:bodyPr wrap="none" lIns="91440" tIns="45720" rIns="91440" bIns="45720">
            <a:spAutoFit/>
          </a:bodyPr>
          <a:lstStyle/>
          <a:p>
            <a:pPr algn="ctr"/>
            <a:r>
              <a:rPr lang="en-GB" sz="4000" b="1" dirty="0" smtClean="0">
                <a:ln w="9525">
                  <a:solidFill>
                    <a:schemeClr val="bg1"/>
                  </a:solidFill>
                  <a:prstDash val="solid"/>
                </a:ln>
                <a:effectLst>
                  <a:outerShdw blurRad="12700" dist="38100" dir="2700000" algn="tl" rotWithShape="0">
                    <a:schemeClr val="bg1">
                      <a:lumMod val="50000"/>
                    </a:schemeClr>
                  </a:outerShdw>
                </a:effectLst>
              </a:rPr>
              <a:t>Adaptive frequency</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angle 2"/>
          <p:cNvSpPr/>
          <p:nvPr/>
        </p:nvSpPr>
        <p:spPr>
          <a:xfrm>
            <a:off x="0" y="672946"/>
            <a:ext cx="91440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3613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3" grpId="0" animBg="1"/>
    </p:bld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37|40.1|100.3"/>
</p:tagLst>
</file>

<file path=ppt/theme/theme1.xml><?xml version="1.0" encoding="utf-8"?>
<a:theme xmlns:a="http://schemas.openxmlformats.org/drawingml/2006/main" name="Incof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18377</TotalTime>
  <Words>3152</Words>
  <Application>Microsoft Office PowerPoint</Application>
  <PresentationFormat>On-screen Show (4:3)</PresentationFormat>
  <Paragraphs>325</Paragraphs>
  <Slides>23</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29" baseType="lpstr">
      <vt:lpstr>Arial</vt:lpstr>
      <vt:lpstr>Calibri</vt:lpstr>
      <vt:lpstr>Cambria Math</vt:lpstr>
      <vt:lpstr>Symbol</vt:lpstr>
      <vt:lpstr>Incofab</vt:lpstr>
      <vt:lpstr>PowerPoint Presentation</vt:lpstr>
      <vt:lpstr>Power integrity</vt:lpstr>
      <vt:lpstr>Voltage noise</vt:lpstr>
      <vt:lpstr>Mitigating the impacts of voltage noise</vt:lpstr>
      <vt:lpstr>Dynamic voltage noise</vt:lpstr>
      <vt:lpstr>PowerPoint Presentation</vt:lpstr>
      <vt:lpstr>Setup constraint (timing paths)</vt:lpstr>
      <vt:lpstr>Ring Oscillator Clock (ROC)</vt:lpstr>
      <vt:lpstr>PLL vs. Ring Oscillator Clock</vt:lpstr>
      <vt:lpstr>Voltage differences</vt:lpstr>
      <vt:lpstr>PowerPoint Presentation</vt:lpstr>
      <vt:lpstr>Power delivery network model</vt:lpstr>
      <vt:lpstr>Delay model</vt:lpstr>
      <vt:lpstr>Performance metric (PLL)</vt:lpstr>
      <vt:lpstr>Performance metric (ROC)</vt:lpstr>
      <vt:lpstr>Scenarios analyzed</vt:lpstr>
      <vt:lpstr>PowerPoint Presentation</vt:lpstr>
      <vt:lpstr>Delay comparison: PLL vs ROCs</vt:lpstr>
      <vt:lpstr>Delay variation with distance</vt:lpstr>
      <vt:lpstr>On-chip decaps (1GHz)</vt:lpstr>
      <vt:lpstr>On-chip decaps (first droop)</vt:lpstr>
      <vt:lpstr>Power interconnections (bumps)</vt:lpstr>
      <vt:lpstr>Conclusions</vt:lpstr>
      <vt:lpstr>Ring oscillators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Jordi</dc:creator>
  <cp:lastModifiedBy>Lucas Machado</cp:lastModifiedBy>
  <cp:revision>1546</cp:revision>
  <dcterms:created xsi:type="dcterms:W3CDTF">2013-07-15T13:08:57Z</dcterms:created>
  <dcterms:modified xsi:type="dcterms:W3CDTF">2017-06-30T13:38:06Z</dcterms:modified>
</cp:coreProperties>
</file>