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5.xml" ContentType="application/vnd.openxmlformats-officedocument.presentationml.tags+xml"/>
  <Override PartName="/ppt/notesSlides/notesSlide31.xml" ContentType="application/vnd.openxmlformats-officedocument.presentationml.notesSlide+xml"/>
  <Override PartName="/ppt/tags/tag6.xml" ContentType="application/vnd.openxmlformats-officedocument.presentationml.tags+xml"/>
  <Override PartName="/ppt/notesSlides/notesSlide32.xml" ContentType="application/vnd.openxmlformats-officedocument.presentationml.notesSlide+xml"/>
  <Override PartName="/ppt/tags/tag7.xml" ContentType="application/vnd.openxmlformats-officedocument.presentationml.tags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tags/tag1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5"/>
  </p:notesMasterIdLst>
  <p:handoutMasterIdLst>
    <p:handoutMasterId r:id="rId146"/>
  </p:handoutMasterIdLst>
  <p:sldIdLst>
    <p:sldId id="1138" r:id="rId2"/>
    <p:sldId id="1141" r:id="rId3"/>
    <p:sldId id="1142" r:id="rId4"/>
    <p:sldId id="1144" r:id="rId5"/>
    <p:sldId id="1145" r:id="rId6"/>
    <p:sldId id="1143" r:id="rId7"/>
    <p:sldId id="1146" r:id="rId8"/>
    <p:sldId id="1157" r:id="rId9"/>
    <p:sldId id="1284" r:id="rId10"/>
    <p:sldId id="1158" r:id="rId11"/>
    <p:sldId id="1159" r:id="rId12"/>
    <p:sldId id="1152" r:id="rId13"/>
    <p:sldId id="1213" r:id="rId14"/>
    <p:sldId id="1160" r:id="rId15"/>
    <p:sldId id="1165" r:id="rId16"/>
    <p:sldId id="1285" r:id="rId17"/>
    <p:sldId id="1147" r:id="rId18"/>
    <p:sldId id="1148" r:id="rId19"/>
    <p:sldId id="1149" r:id="rId20"/>
    <p:sldId id="1166" r:id="rId21"/>
    <p:sldId id="1167" r:id="rId22"/>
    <p:sldId id="1168" r:id="rId23"/>
    <p:sldId id="1174" r:id="rId24"/>
    <p:sldId id="1179" r:id="rId25"/>
    <p:sldId id="1180" r:id="rId26"/>
    <p:sldId id="1181" r:id="rId27"/>
    <p:sldId id="1182" r:id="rId28"/>
    <p:sldId id="1183" r:id="rId29"/>
    <p:sldId id="1184" r:id="rId30"/>
    <p:sldId id="1185" r:id="rId31"/>
    <p:sldId id="1187" r:id="rId32"/>
    <p:sldId id="1188" r:id="rId33"/>
    <p:sldId id="1191" r:id="rId34"/>
    <p:sldId id="1193" r:id="rId35"/>
    <p:sldId id="1194" r:id="rId36"/>
    <p:sldId id="1195" r:id="rId37"/>
    <p:sldId id="1196" r:id="rId38"/>
    <p:sldId id="1197" r:id="rId39"/>
    <p:sldId id="1198" r:id="rId40"/>
    <p:sldId id="1199" r:id="rId41"/>
    <p:sldId id="1200" r:id="rId42"/>
    <p:sldId id="1201" r:id="rId43"/>
    <p:sldId id="1202" r:id="rId44"/>
    <p:sldId id="1203" r:id="rId45"/>
    <p:sldId id="1206" r:id="rId46"/>
    <p:sldId id="1207" r:id="rId47"/>
    <p:sldId id="1208" r:id="rId48"/>
    <p:sldId id="1209" r:id="rId49"/>
    <p:sldId id="1210" r:id="rId50"/>
    <p:sldId id="1211" r:id="rId51"/>
    <p:sldId id="418" r:id="rId52"/>
    <p:sldId id="1132" r:id="rId53"/>
    <p:sldId id="1216" r:id="rId54"/>
    <p:sldId id="1217" r:id="rId55"/>
    <p:sldId id="1218" r:id="rId56"/>
    <p:sldId id="1219" r:id="rId57"/>
    <p:sldId id="1221" r:id="rId58"/>
    <p:sldId id="1131" r:id="rId59"/>
    <p:sldId id="1263" r:id="rId60"/>
    <p:sldId id="1264" r:id="rId61"/>
    <p:sldId id="1240" r:id="rId62"/>
    <p:sldId id="1241" r:id="rId63"/>
    <p:sldId id="1242" r:id="rId64"/>
    <p:sldId id="1243" r:id="rId65"/>
    <p:sldId id="1244" r:id="rId66"/>
    <p:sldId id="1245" r:id="rId67"/>
    <p:sldId id="1246" r:id="rId68"/>
    <p:sldId id="1247" r:id="rId69"/>
    <p:sldId id="1248" r:id="rId70"/>
    <p:sldId id="1249" r:id="rId71"/>
    <p:sldId id="1250" r:id="rId72"/>
    <p:sldId id="1251" r:id="rId73"/>
    <p:sldId id="1252" r:id="rId74"/>
    <p:sldId id="1253" r:id="rId75"/>
    <p:sldId id="1254" r:id="rId76"/>
    <p:sldId id="1255" r:id="rId77"/>
    <p:sldId id="1256" r:id="rId78"/>
    <p:sldId id="1161" r:id="rId79"/>
    <p:sldId id="1274" r:id="rId80"/>
    <p:sldId id="1275" r:id="rId81"/>
    <p:sldId id="1276" r:id="rId82"/>
    <p:sldId id="1214" r:id="rId83"/>
    <p:sldId id="1101" r:id="rId84"/>
    <p:sldId id="1127" r:id="rId85"/>
    <p:sldId id="1295" r:id="rId86"/>
    <p:sldId id="1265" r:id="rId87"/>
    <p:sldId id="1277" r:id="rId88"/>
    <p:sldId id="1267" r:id="rId89"/>
    <p:sldId id="1283" r:id="rId90"/>
    <p:sldId id="1298" r:id="rId91"/>
    <p:sldId id="1282" r:id="rId92"/>
    <p:sldId id="1269" r:id="rId93"/>
    <p:sldId id="1271" r:id="rId94"/>
    <p:sldId id="1272" r:id="rId95"/>
    <p:sldId id="1270" r:id="rId96"/>
    <p:sldId id="1223" r:id="rId97"/>
    <p:sldId id="1225" r:id="rId98"/>
    <p:sldId id="1226" r:id="rId99"/>
    <p:sldId id="1227" r:id="rId100"/>
    <p:sldId id="1261" r:id="rId101"/>
    <p:sldId id="1262" r:id="rId102"/>
    <p:sldId id="1260" r:id="rId103"/>
    <p:sldId id="1228" r:id="rId104"/>
    <p:sldId id="1229" r:id="rId105"/>
    <p:sldId id="1230" r:id="rId106"/>
    <p:sldId id="1231" r:id="rId107"/>
    <p:sldId id="1232" r:id="rId108"/>
    <p:sldId id="1237" r:id="rId109"/>
    <p:sldId id="1297" r:id="rId110"/>
    <p:sldId id="1150" r:id="rId111"/>
    <p:sldId id="1273" r:id="rId112"/>
    <p:sldId id="1286" r:id="rId113"/>
    <p:sldId id="1233" r:id="rId114"/>
    <p:sldId id="1259" r:id="rId115"/>
    <p:sldId id="1287" r:id="rId116"/>
    <p:sldId id="1222" r:id="rId117"/>
    <p:sldId id="1288" r:id="rId118"/>
    <p:sldId id="1289" r:id="rId119"/>
    <p:sldId id="1290" r:id="rId120"/>
    <p:sldId id="1291" r:id="rId121"/>
    <p:sldId id="1292" r:id="rId122"/>
    <p:sldId id="1293" r:id="rId123"/>
    <p:sldId id="1294" r:id="rId124"/>
    <p:sldId id="1296" r:id="rId125"/>
    <p:sldId id="1238" r:id="rId126"/>
    <p:sldId id="1239" r:id="rId127"/>
    <p:sldId id="1299" r:id="rId128"/>
    <p:sldId id="1300" r:id="rId129"/>
    <p:sldId id="1301" r:id="rId130"/>
    <p:sldId id="1302" r:id="rId131"/>
    <p:sldId id="1303" r:id="rId132"/>
    <p:sldId id="1304" r:id="rId133"/>
    <p:sldId id="1305" r:id="rId134"/>
    <p:sldId id="1306" r:id="rId135"/>
    <p:sldId id="1307" r:id="rId136"/>
    <p:sldId id="1308" r:id="rId137"/>
    <p:sldId id="1309" r:id="rId138"/>
    <p:sldId id="1310" r:id="rId139"/>
    <p:sldId id="1311" r:id="rId140"/>
    <p:sldId id="1313" r:id="rId141"/>
    <p:sldId id="1314" r:id="rId142"/>
    <p:sldId id="1315" r:id="rId143"/>
    <p:sldId id="1312" r:id="rId144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0000"/>
    <a:srgbClr val="00FFFF"/>
    <a:srgbClr val="663300"/>
    <a:srgbClr val="001DD6"/>
    <a:srgbClr val="009900"/>
    <a:srgbClr val="6600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21" autoAdjust="0"/>
    <p:restoredTop sz="84920" autoAdjust="0"/>
  </p:normalViewPr>
  <p:slideViewPr>
    <p:cSldViewPr snapToObjects="1" showGuides="1">
      <p:cViewPr varScale="1">
        <p:scale>
          <a:sx n="113" d="100"/>
          <a:sy n="113" d="100"/>
        </p:scale>
        <p:origin x="2256" y="108"/>
      </p:cViewPr>
      <p:guideLst>
        <p:guide orient="horz" pos="32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59A6022-0B88-42FC-B629-CEBF34C7B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FBEBC48-E26B-433B-BD83-6256B1B9C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CB2C4966-D282-4D03-ABFE-25242EFB0AC9}" type="slidenum">
              <a:rPr lang="en-US" smtClean="0"/>
              <a:pPr defTabSz="922354"/>
              <a:t>15</a:t>
            </a:fld>
            <a:endParaRPr lang="en-US" dirty="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9853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30682E-8517-47B6-ABB5-CE25560CC9AF}" type="slidenum">
              <a:rPr lang="en-GB"/>
              <a:pPr/>
              <a:t>79</a:t>
            </a:fld>
            <a:endParaRPr lang="en-GB"/>
          </a:p>
        </p:txBody>
      </p:sp>
      <p:sp>
        <p:nvSpPr>
          <p:cNvPr id="1800194" name="Rectangle 7"/>
          <p:cNvSpPr txBox="1">
            <a:spLocks noGrp="1" noChangeArrowheads="1"/>
          </p:cNvSpPr>
          <p:nvPr/>
        </p:nvSpPr>
        <p:spPr bwMode="auto">
          <a:xfrm>
            <a:off x="3928018" y="8770308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0" tIns="46186" rIns="92370" bIns="46186" anchor="b"/>
          <a:lstStyle/>
          <a:p>
            <a:pPr defTabSz="923670"/>
            <a:fld id="{AF290580-F7FC-465D-B671-D42AD971AD9D}" type="slidenum">
              <a:rPr lang="en-US" sz="1200"/>
              <a:pPr defTabSz="923670"/>
              <a:t>79</a:t>
            </a:fld>
            <a:endParaRPr lang="en-US" sz="1200" dirty="0"/>
          </a:p>
        </p:txBody>
      </p:sp>
      <p:sp>
        <p:nvSpPr>
          <p:cNvPr id="1800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1800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5" y="4385944"/>
            <a:ext cx="5546731" cy="4153858"/>
          </a:xfrm>
        </p:spPr>
        <p:txBody>
          <a:bodyPr lIns="92370" tIns="46186" rIns="92370" bIns="46186"/>
          <a:lstStyle/>
          <a:p>
            <a:pPr defTabSz="907908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4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CC708-F244-40A8-9CED-892764D6FF07}" type="slidenum">
              <a:rPr lang="en-GB"/>
              <a:pPr/>
              <a:t>80</a:t>
            </a:fld>
            <a:endParaRPr lang="en-GB"/>
          </a:p>
        </p:txBody>
      </p:sp>
      <p:sp>
        <p:nvSpPr>
          <p:cNvPr id="1802242" name="Rectangle 7"/>
          <p:cNvSpPr txBox="1">
            <a:spLocks noGrp="1" noChangeArrowheads="1"/>
          </p:cNvSpPr>
          <p:nvPr/>
        </p:nvSpPr>
        <p:spPr bwMode="auto">
          <a:xfrm>
            <a:off x="3928018" y="8770308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0" tIns="46186" rIns="92370" bIns="46186" anchor="b"/>
          <a:lstStyle/>
          <a:p>
            <a:pPr defTabSz="923670"/>
            <a:fld id="{42FDF848-4815-4B98-BFB2-6F97B74C7481}" type="slidenum">
              <a:rPr lang="en-US" sz="1200"/>
              <a:pPr defTabSz="923670"/>
              <a:t>80</a:t>
            </a:fld>
            <a:endParaRPr lang="en-US" sz="1200" dirty="0"/>
          </a:p>
        </p:txBody>
      </p:sp>
      <p:sp>
        <p:nvSpPr>
          <p:cNvPr id="1802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1802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5" y="4385944"/>
            <a:ext cx="5546731" cy="4153858"/>
          </a:xfrm>
        </p:spPr>
        <p:txBody>
          <a:bodyPr lIns="92370" tIns="46186" rIns="92370" bIns="46186"/>
          <a:lstStyle/>
          <a:p>
            <a:pPr defTabSz="907908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57A9CD-6D32-45E1-BB4F-462519887D1B}" type="slidenum">
              <a:rPr lang="en-GB"/>
              <a:pPr/>
              <a:t>81</a:t>
            </a:fld>
            <a:endParaRPr lang="en-GB"/>
          </a:p>
        </p:txBody>
      </p:sp>
      <p:sp>
        <p:nvSpPr>
          <p:cNvPr id="1804290" name="Rectangle 7"/>
          <p:cNvSpPr txBox="1">
            <a:spLocks noGrp="1" noChangeArrowheads="1"/>
          </p:cNvSpPr>
          <p:nvPr/>
        </p:nvSpPr>
        <p:spPr bwMode="auto">
          <a:xfrm>
            <a:off x="3928018" y="8770308"/>
            <a:ext cx="3004610" cy="4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0" tIns="46186" rIns="92370" bIns="46186" anchor="b"/>
          <a:lstStyle/>
          <a:p>
            <a:pPr defTabSz="923670"/>
            <a:fld id="{1409CEFE-E4C7-4ADA-87AF-52FBC0F07817}" type="slidenum">
              <a:rPr lang="en-US" sz="1200"/>
              <a:pPr defTabSz="923670"/>
              <a:t>81</a:t>
            </a:fld>
            <a:endParaRPr lang="en-US" sz="1200" dirty="0"/>
          </a:p>
        </p:txBody>
      </p:sp>
      <p:sp>
        <p:nvSpPr>
          <p:cNvPr id="1804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</p:spPr>
      </p:sp>
      <p:sp>
        <p:nvSpPr>
          <p:cNvPr id="1804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5" y="4385944"/>
            <a:ext cx="5546731" cy="4153858"/>
          </a:xfrm>
        </p:spPr>
        <p:txBody>
          <a:bodyPr lIns="92370" tIns="46186" rIns="92370" bIns="46186"/>
          <a:lstStyle/>
          <a:p>
            <a:pPr defTabSz="907908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3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8A0626DA-CC35-4E78-B80C-4843FF885B24}" type="slidenum">
              <a:rPr lang="en-US" sz="1200"/>
              <a:pPr algn="r" defTabSz="923925"/>
              <a:t>82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51021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39A22-2490-4F3D-9363-8CAC2242ABAC}" type="slidenum">
              <a:rPr lang="en-US" smtClean="0">
                <a:latin typeface="Arial" pitchFamily="34" charset="0"/>
              </a:rPr>
              <a:pPr/>
              <a:t>83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66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610BF-24A8-4291-9F6E-7CBD03838D6B}" type="slidenum">
              <a:rPr lang="en-GB"/>
              <a:pPr/>
              <a:t>96</a:t>
            </a:fld>
            <a:endParaRPr lang="en-GB"/>
          </a:p>
        </p:txBody>
      </p:sp>
      <p:sp>
        <p:nvSpPr>
          <p:cNvPr id="178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18’</a:t>
            </a:r>
          </a:p>
          <a:p>
            <a:r>
              <a:rPr lang="en-US"/>
              <a:t>BI : It is possible to insert and remove an empty EB in any channel of an elastic system</a:t>
            </a:r>
          </a:p>
          <a:p>
            <a:r>
              <a:rPr lang="en-US"/>
              <a:t>AI : An empty EB is equivalent to an EB with one token of information followed by an anti-token. (1-1=0)</a:t>
            </a:r>
          </a:p>
          <a:p>
            <a:r>
              <a:rPr lang="en-US"/>
              <a:t>AG : one can group to anti-token counters into a single anti-token counter</a:t>
            </a:r>
          </a:p>
          <a:p>
            <a:r>
              <a:rPr lang="en-US"/>
              <a:t>AC : adding capacity is always correct. It does not modify forward latency of the FIFO. 0-latency fifo</a:t>
            </a:r>
          </a:p>
          <a:p>
            <a:r>
              <a:rPr lang="en-US"/>
              <a:t>AR : Anti-token retiming, can be dangerous. In this case it is correct, should not traverse tokens unless it is a token we know we will kill</a:t>
            </a:r>
          </a:p>
          <a:p>
            <a:r>
              <a:rPr lang="en-US"/>
              <a:t>MAI : derived one</a:t>
            </a:r>
          </a:p>
        </p:txBody>
      </p:sp>
    </p:spTree>
    <p:extLst>
      <p:ext uri="{BB962C8B-B14F-4D97-AF65-F5344CB8AC3E}">
        <p14:creationId xmlns:p14="http://schemas.microsoft.com/office/powerpoint/2010/main" val="1463224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852B9-4886-4AD4-BFC6-EAEBC3A72C27}" type="slidenum">
              <a:rPr lang="en-GB"/>
              <a:pPr/>
              <a:t>97</a:t>
            </a:fld>
            <a:endParaRPr lang="en-GB"/>
          </a:p>
        </p:txBody>
      </p:sp>
      <p:sp>
        <p:nvSpPr>
          <p:cNvPr id="178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4DC45C-0AA5-4814-B3A2-29FCFAABC1DA}" type="slidenum">
              <a:rPr lang="en-GB"/>
              <a:pPr/>
              <a:t>98</a:t>
            </a:fld>
            <a:endParaRPr lang="en-GB"/>
          </a:p>
        </p:txBody>
      </p:sp>
      <p:sp>
        <p:nvSpPr>
          <p:cNvPr id="178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8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56D1D6-2B7D-445D-9342-F7793619E2C6}" type="slidenum">
              <a:rPr lang="en-GB"/>
              <a:pPr/>
              <a:t>99</a:t>
            </a:fld>
            <a:endParaRPr lang="en-GB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0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56D1D6-2B7D-445D-9342-F7793619E2C6}" type="slidenum">
              <a:rPr lang="en-GB"/>
              <a:pPr/>
              <a:t>100</a:t>
            </a:fld>
            <a:endParaRPr lang="en-GB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4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CB2C4966-D282-4D03-ABFE-25242EFB0AC9}" type="slidenum">
              <a:rPr lang="en-US" smtClean="0"/>
              <a:pPr defTabSz="922354"/>
              <a:t>16</a:t>
            </a:fld>
            <a:endParaRPr lang="en-US" dirty="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274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56D1D6-2B7D-445D-9342-F7793619E2C6}" type="slidenum">
              <a:rPr lang="en-GB"/>
              <a:pPr/>
              <a:t>101</a:t>
            </a:fld>
            <a:endParaRPr lang="en-GB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88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56D1D6-2B7D-445D-9342-F7793619E2C6}" type="slidenum">
              <a:rPr lang="en-GB"/>
              <a:pPr/>
              <a:t>102</a:t>
            </a:fld>
            <a:endParaRPr lang="en-GB"/>
          </a:p>
        </p:txBody>
      </p:sp>
      <p:sp>
        <p:nvSpPr>
          <p:cNvPr id="187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7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2369D-E6A1-4F77-8B32-5BCF4E347D8A}" type="slidenum">
              <a:rPr lang="en-GB"/>
              <a:pPr/>
              <a:t>103</a:t>
            </a:fld>
            <a:endParaRPr lang="en-GB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60BCED-6BCB-4DD6-87FB-63C3F99DE005}" type="slidenum">
              <a:rPr lang="en-GB"/>
              <a:pPr/>
              <a:t>104</a:t>
            </a:fld>
            <a:endParaRPr lang="en-GB"/>
          </a:p>
        </p:txBody>
      </p:sp>
      <p:sp>
        <p:nvSpPr>
          <p:cNvPr id="188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7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7753BA-94FB-4D61-9B75-377718A3E1C6}" type="slidenum">
              <a:rPr lang="en-GB"/>
              <a:pPr/>
              <a:t>105</a:t>
            </a:fld>
            <a:endParaRPr lang="en-GB"/>
          </a:p>
        </p:txBody>
      </p:sp>
      <p:sp>
        <p:nvSpPr>
          <p:cNvPr id="188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54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055620-68F8-4F5B-A97B-B55999198879}" type="slidenum">
              <a:rPr lang="en-GB"/>
              <a:pPr/>
              <a:t>106</a:t>
            </a:fld>
            <a:endParaRPr lang="en-GB"/>
          </a:p>
        </p:txBody>
      </p:sp>
      <p:sp>
        <p:nvSpPr>
          <p:cNvPr id="188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42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86D164-25F4-4675-8B14-FA7EE332F319}" type="slidenum">
              <a:rPr lang="en-GB"/>
              <a:pPr/>
              <a:t>107</a:t>
            </a:fld>
            <a:endParaRPr lang="en-GB"/>
          </a:p>
        </p:txBody>
      </p:sp>
      <p:sp>
        <p:nvSpPr>
          <p:cNvPr id="188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8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62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6984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CED73D-51E2-4158-9726-78D2D288A9B5}" type="slidenum">
              <a:rPr lang="en-GB"/>
              <a:pPr/>
              <a:t>116</a:t>
            </a:fld>
            <a:endParaRPr lang="en-GB"/>
          </a:p>
        </p:txBody>
      </p:sp>
      <p:sp>
        <p:nvSpPr>
          <p:cNvPr id="177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4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76D47-75E7-4B3C-B3B6-0CD5E8993408}" type="slidenum">
              <a:rPr lang="en-US" smtClean="0">
                <a:latin typeface="Arial" pitchFamily="34" charset="0"/>
              </a:rPr>
              <a:pPr/>
              <a:t>121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D86A9-A436-470F-AA7D-077E7B3266FF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1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BAF73-8FC5-441B-B140-5E1D9EB9A54A}" type="slidenum">
              <a:rPr lang="en-US" smtClean="0">
                <a:latin typeface="Arial" pitchFamily="34" charset="0"/>
              </a:rPr>
              <a:pPr/>
              <a:t>122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6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 defTabSz="923925"/>
            <a:fld id="{DC3E04D1-5814-4C3C-9FED-E749EA4543BB}" type="slidenum">
              <a:rPr lang="en-US" sz="1200"/>
              <a:pPr algn="r" defTabSz="923925"/>
              <a:t>130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01147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75328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pPr defTabSz="457200"/>
            <a:r>
              <a:rPr lang="en-US" smtClean="0"/>
              <a:t>buffer sizing in slow channel: presentation not clear. discuss</a:t>
            </a:r>
          </a:p>
          <a:p>
            <a:pPr defTabSz="4572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68780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59422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17677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6450" cy="346233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2900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4963275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4863" cy="346075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5137" cy="4151312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60983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614863" cy="34607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5137" cy="4151312"/>
          </a:xfrm>
          <a:noFill/>
          <a:ln/>
        </p:spPr>
        <p:txBody>
          <a:bodyPr/>
          <a:lstStyle/>
          <a:p>
            <a:pPr defTabSz="457200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0230595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2369D-E6A1-4F77-8B32-5BCF4E347D8A}" type="slidenum">
              <a:rPr lang="en-GB"/>
              <a:pPr/>
              <a:t>140</a:t>
            </a:fld>
            <a:endParaRPr lang="en-GB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38945A5F-EB80-4359-ADE6-A1DBCF8798B8}" type="slidenum">
              <a:rPr lang="en-US" smtClean="0"/>
              <a:pPr defTabSz="922354"/>
              <a:t>53</a:t>
            </a:fld>
            <a:endParaRPr lang="en-US" dirty="0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29713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2369D-E6A1-4F77-8B32-5BCF4E347D8A}" type="slidenum">
              <a:rPr lang="en-GB"/>
              <a:pPr/>
              <a:t>141</a:t>
            </a:fld>
            <a:endParaRPr lang="en-GB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01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2369D-E6A1-4F77-8B32-5BCF4E347D8A}" type="slidenum">
              <a:rPr lang="en-GB"/>
              <a:pPr/>
              <a:t>142</a:t>
            </a:fld>
            <a:endParaRPr lang="en-GB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7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2369D-E6A1-4F77-8B32-5BCF4E347D8A}" type="slidenum">
              <a:rPr lang="en-GB"/>
              <a:pPr/>
              <a:t>143</a:t>
            </a:fld>
            <a:endParaRPr lang="en-GB"/>
          </a:p>
        </p:txBody>
      </p:sp>
      <p:sp>
        <p:nvSpPr>
          <p:cNvPr id="187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7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0EDAF4C3-E122-435E-837C-07E5BCB90A62}" type="slidenum">
              <a:rPr lang="en-US" smtClean="0"/>
              <a:pPr defTabSz="922354"/>
              <a:t>54</a:t>
            </a:fld>
            <a:endParaRPr lang="en-US" dirty="0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621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D7D2387C-2AC2-4E6E-9212-11CA3E4AD797}" type="slidenum">
              <a:rPr lang="en-US" smtClean="0"/>
              <a:pPr defTabSz="922354"/>
              <a:t>55</a:t>
            </a:fld>
            <a:endParaRPr lang="en-US" dirty="0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603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F3763CE4-3F86-4C7F-BF13-D95B8FD7FEFC}" type="slidenum">
              <a:rPr lang="en-US" smtClean="0"/>
              <a:pPr defTabSz="922354"/>
              <a:t>56</a:t>
            </a:fld>
            <a:endParaRPr lang="en-US" dirty="0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4856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54"/>
            <a:fld id="{5879C7D0-0DAF-441A-89CC-C89B256B4766}" type="slidenum">
              <a:rPr lang="en-US" smtClean="0"/>
              <a:pPr defTabSz="922354"/>
              <a:t>57</a:t>
            </a:fld>
            <a:endParaRPr lang="en-US" dirty="0" smtClean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059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7"/>
          <p:cNvSpPr txBox="1">
            <a:spLocks noGrp="1" noChangeArrowheads="1"/>
          </p:cNvSpPr>
          <p:nvPr/>
        </p:nvSpPr>
        <p:spPr bwMode="auto">
          <a:xfrm>
            <a:off x="3927624" y="8770324"/>
            <a:ext cx="3005027" cy="46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72" tIns="46186" rIns="92372" bIns="46186" anchor="b"/>
          <a:lstStyle/>
          <a:p>
            <a:pPr algn="r" defTabSz="923834"/>
            <a:fld id="{145F50A3-759A-48BA-9E20-B1D6C5F619B5}" type="slidenum">
              <a:rPr lang="en-US" sz="1200">
                <a:latin typeface="Arial" charset="0"/>
              </a:rPr>
              <a:pPr algn="r" defTabSz="923834"/>
              <a:t>78</a:t>
            </a:fld>
            <a:endParaRPr lang="en-US" sz="1200" dirty="0">
              <a:latin typeface="Arial" charset="0"/>
            </a:endParaRPr>
          </a:p>
        </p:txBody>
      </p:sp>
      <p:sp>
        <p:nvSpPr>
          <p:cNvPr id="98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693738"/>
            <a:ext cx="4613275" cy="3460750"/>
          </a:xfrm>
          <a:ln/>
        </p:spPr>
      </p:sp>
      <p:sp>
        <p:nvSpPr>
          <p:cNvPr id="982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111" y="4385162"/>
            <a:ext cx="5547980" cy="4154590"/>
          </a:xfrm>
          <a:noFill/>
          <a:ln/>
        </p:spPr>
        <p:txBody>
          <a:bodyPr lIns="92372" tIns="46186" rIns="92372" bIns="46186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404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4428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28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4270-CA62-45C7-B6B6-598347804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2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3110" y="6347780"/>
            <a:ext cx="2133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3380" y="6313035"/>
            <a:ext cx="2133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98623" y="6237288"/>
            <a:ext cx="766762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228600"/>
            <a:ext cx="77454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39800" y="1600200"/>
            <a:ext cx="7756525" cy="49577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6" y="157163"/>
            <a:ext cx="8410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3" y="1371600"/>
            <a:ext cx="4127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71600"/>
            <a:ext cx="4127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4417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7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7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7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7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418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4418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4418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4418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1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18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3380" y="631303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8" r:id="rId3"/>
    <p:sldLayoutId id="2147483730" r:id="rId4"/>
    <p:sldLayoutId id="2147483731" r:id="rId5"/>
    <p:sldLayoutId id="2147483737" r:id="rId6"/>
    <p:sldLayoutId id="2147483738" r:id="rId7"/>
    <p:sldLayoutId id="2147483739" r:id="rId8"/>
    <p:sldLayoutId id="214748374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1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2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33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33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3.xls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Elastic Systems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833929" y="3886200"/>
            <a:ext cx="7501761" cy="1752600"/>
          </a:xfrm>
        </p:spPr>
        <p:txBody>
          <a:bodyPr/>
          <a:lstStyle/>
          <a:p>
            <a:pPr algn="l"/>
            <a:r>
              <a:rPr lang="en-US" sz="2000" dirty="0" err="1" smtClean="0"/>
              <a:t>Jordi</a:t>
            </a:r>
            <a:r>
              <a:rPr lang="en-US" sz="2000" dirty="0" smtClean="0"/>
              <a:t> </a:t>
            </a:r>
            <a:r>
              <a:rPr lang="en-US" sz="2000" dirty="0" err="1" smtClean="0"/>
              <a:t>Cortadella</a:t>
            </a:r>
            <a:r>
              <a:rPr lang="en-US" sz="2000" dirty="0" smtClean="0"/>
              <a:t>                    </a:t>
            </a:r>
            <a:r>
              <a:rPr lang="en-US" sz="2000" dirty="0" err="1" smtClean="0"/>
              <a:t>Universitat</a:t>
            </a:r>
            <a:r>
              <a:rPr lang="en-US" sz="2000" dirty="0" smtClean="0"/>
              <a:t> </a:t>
            </a:r>
            <a:r>
              <a:rPr lang="en-US" sz="2000" dirty="0" err="1" smtClean="0"/>
              <a:t>Politècnica</a:t>
            </a:r>
            <a:r>
              <a:rPr lang="en-US" sz="2000" dirty="0" smtClean="0"/>
              <a:t> de </a:t>
            </a:r>
            <a:r>
              <a:rPr lang="en-US" sz="2000" dirty="0" err="1" smtClean="0"/>
              <a:t>Catalunya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Marc </a:t>
            </a:r>
            <a:r>
              <a:rPr lang="en-US" sz="2000" dirty="0" err="1" smtClean="0"/>
              <a:t>Galceran-Oms</a:t>
            </a:r>
            <a:r>
              <a:rPr lang="en-US" sz="2000" dirty="0" smtClean="0"/>
              <a:t>             </a:t>
            </a:r>
            <a:r>
              <a:rPr lang="en-US" sz="2000" dirty="0" err="1" smtClean="0"/>
              <a:t>Universitat</a:t>
            </a:r>
            <a:r>
              <a:rPr lang="en-US" sz="2000" dirty="0" smtClean="0"/>
              <a:t> </a:t>
            </a:r>
            <a:r>
              <a:rPr lang="en-US" sz="2000" dirty="0" err="1" smtClean="0"/>
              <a:t>Politècnica</a:t>
            </a:r>
            <a:r>
              <a:rPr lang="en-US" sz="2000" dirty="0" smtClean="0"/>
              <a:t> de </a:t>
            </a:r>
            <a:r>
              <a:rPr lang="en-US" sz="2000" dirty="0" err="1" smtClean="0"/>
              <a:t>Catalunya</a:t>
            </a:r>
            <a:endParaRPr lang="en-US" sz="2000" dirty="0" smtClean="0"/>
          </a:p>
          <a:p>
            <a:pPr algn="l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Mike </a:t>
            </a:r>
            <a:r>
              <a:rPr lang="en-US" sz="2000" dirty="0" err="1" smtClean="0"/>
              <a:t>Kishinevsky</a:t>
            </a:r>
            <a:r>
              <a:rPr lang="en-US" sz="2000" dirty="0" smtClean="0"/>
              <a:t>                  Intel Corp.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elasticity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9236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56785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4440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461195" y="2161635"/>
            <a:ext cx="299559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25620" y="2161635"/>
            <a:ext cx="291878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960460" y="1623965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224885" y="1662370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0"/>
            <a:endCxn id="4" idx="2"/>
          </p:cNvCxnSpPr>
          <p:nvPr/>
        </p:nvCxnSpPr>
        <p:spPr bwMode="auto">
          <a:xfrm rot="16200000" flipV="1">
            <a:off x="1017112" y="3508236"/>
            <a:ext cx="621396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6" name="Straight Connector 15"/>
          <p:cNvCxnSpPr>
            <a:stCxn id="17" idx="0"/>
            <a:endCxn id="6" idx="2"/>
          </p:cNvCxnSpPr>
          <p:nvPr/>
        </p:nvCxnSpPr>
        <p:spPr bwMode="auto">
          <a:xfrm rot="16200000" flipV="1">
            <a:off x="4281537" y="3508237"/>
            <a:ext cx="621397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>
            <a:stCxn id="20" idx="0"/>
            <a:endCxn id="8" idx="2"/>
          </p:cNvCxnSpPr>
          <p:nvPr/>
        </p:nvCxnSpPr>
        <p:spPr bwMode="auto">
          <a:xfrm rot="5400000" flipH="1" flipV="1">
            <a:off x="7467087" y="3508237"/>
            <a:ext cx="621398" cy="2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59271" y="3889860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23696" y="3889860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1559272" y="4312313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4823696" y="4312313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007184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>
            <a:off x="8007185" y="4310726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54690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654691" y="4310727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098411" y="3819966"/>
            <a:ext cx="460860" cy="607564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62836" y="3819967"/>
            <a:ext cx="460860" cy="607563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546324" y="3819968"/>
            <a:ext cx="460860" cy="607562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98280" y="3756952"/>
            <a:ext cx="4878020" cy="698350"/>
            <a:chOff x="1998280" y="3756952"/>
            <a:chExt cx="4878020" cy="698350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1998280" y="3756952"/>
              <a:ext cx="1959240" cy="26581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455315" y="3756952"/>
              <a:ext cx="1420985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5762555" y="4188932"/>
              <a:ext cx="844910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2498130" y="4186467"/>
              <a:ext cx="844910" cy="26637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98819" y="352052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879240" y="396667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329634" y="4416897"/>
            <a:ext cx="6447120" cy="994445"/>
            <a:chOff x="1329634" y="4416897"/>
            <a:chExt cx="6447120" cy="994445"/>
          </a:xfrm>
        </p:grpSpPr>
        <p:cxnSp>
          <p:nvCxnSpPr>
            <p:cNvPr id="31" name="Elbow Connector 30"/>
            <p:cNvCxnSpPr/>
            <p:nvPr/>
          </p:nvCxnSpPr>
          <p:spPr bwMode="auto">
            <a:xfrm rot="16200000" flipH="1">
              <a:off x="2961053" y="2795317"/>
              <a:ext cx="1588" cy="3264425"/>
            </a:xfrm>
            <a:prstGeom prst="bentConnector3">
              <a:avLst>
                <a:gd name="adj1" fmla="val 25778031"/>
              </a:avLst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4097256" y="4979084"/>
              <a:ext cx="258203" cy="2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3880710" y="504201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CLK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cxnSp>
          <p:nvCxnSpPr>
            <p:cNvPr id="39" name="Shape 38"/>
            <p:cNvCxnSpPr/>
            <p:nvPr/>
          </p:nvCxnSpPr>
          <p:spPr bwMode="auto">
            <a:xfrm flipV="1">
              <a:off x="4591204" y="4416897"/>
              <a:ext cx="3185550" cy="422453"/>
            </a:xfrm>
            <a:prstGeom prst="bentConnector2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2899" name="Line 3"/>
          <p:cNvSpPr>
            <a:spLocks noChangeShapeType="1"/>
          </p:cNvSpPr>
          <p:nvPr/>
        </p:nvSpPr>
        <p:spPr bwMode="auto">
          <a:xfrm flipV="1">
            <a:off x="6409500" y="2615577"/>
            <a:ext cx="500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0" name="Text Box 4"/>
          <p:cNvSpPr txBox="1">
            <a:spLocks noChangeArrowheads="1"/>
          </p:cNvSpPr>
          <p:nvPr/>
        </p:nvSpPr>
        <p:spPr bwMode="auto">
          <a:xfrm>
            <a:off x="6594475" y="2144915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01" name="Line 5"/>
          <p:cNvSpPr>
            <a:spLocks noChangeShapeType="1"/>
          </p:cNvSpPr>
          <p:nvPr/>
        </p:nvSpPr>
        <p:spPr bwMode="auto">
          <a:xfrm flipV="1">
            <a:off x="4826000" y="2603702"/>
            <a:ext cx="722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2" name="Text Box 6"/>
          <p:cNvSpPr txBox="1">
            <a:spLocks noChangeArrowheads="1"/>
          </p:cNvSpPr>
          <p:nvPr/>
        </p:nvSpPr>
        <p:spPr bwMode="auto">
          <a:xfrm>
            <a:off x="4922838" y="2108402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6" name="Text Box 20"/>
          <p:cNvSpPr txBox="1">
            <a:spLocks noChangeArrowheads="1"/>
          </p:cNvSpPr>
          <p:nvPr/>
        </p:nvSpPr>
        <p:spPr bwMode="auto">
          <a:xfrm>
            <a:off x="6046788" y="855865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7" name="Line 21"/>
          <p:cNvSpPr>
            <a:spLocks noChangeShapeType="1"/>
          </p:cNvSpPr>
          <p:nvPr/>
        </p:nvSpPr>
        <p:spPr bwMode="auto">
          <a:xfrm rot="5400000" flipV="1">
            <a:off x="582612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25" name="Rectangle 41"/>
          <p:cNvSpPr>
            <a:spLocks noChangeArrowheads="1"/>
          </p:cNvSpPr>
          <p:nvPr/>
        </p:nvSpPr>
        <p:spPr bwMode="auto">
          <a:xfrm rot="-5400000">
            <a:off x="5458619" y="2188571"/>
            <a:ext cx="1047750" cy="82391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72926" name="Rectangle 45"/>
          <p:cNvSpPr>
            <a:spLocks noChangeArrowheads="1"/>
          </p:cNvSpPr>
          <p:nvPr/>
        </p:nvSpPr>
        <p:spPr bwMode="auto">
          <a:xfrm rot="-5400000">
            <a:off x="5469732" y="2517183"/>
            <a:ext cx="1046162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>
              <a:latin typeface="Arial Narrow" pitchFamily="34" charset="0"/>
            </a:endParaRP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auto">
          <a:xfrm>
            <a:off x="5932488" y="2538615"/>
            <a:ext cx="136525" cy="131762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5828507" y="2401296"/>
            <a:ext cx="776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5326857" y="2402883"/>
            <a:ext cx="855662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72930" name="Text Box 34"/>
          <p:cNvSpPr txBox="1">
            <a:spLocks noChangeArrowheads="1"/>
          </p:cNvSpPr>
          <p:nvPr/>
        </p:nvSpPr>
        <p:spPr bwMode="auto">
          <a:xfrm>
            <a:off x="5570538" y="855865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31" name="Line 35"/>
          <p:cNvSpPr>
            <a:spLocks noChangeShapeType="1"/>
          </p:cNvSpPr>
          <p:nvPr/>
        </p:nvSpPr>
        <p:spPr bwMode="auto">
          <a:xfrm rot="5400000" flipV="1">
            <a:off x="534987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7" name="AutoShape 51"/>
          <p:cNvSpPr>
            <a:spLocks noChangeArrowheads="1"/>
          </p:cNvSpPr>
          <p:nvPr/>
        </p:nvSpPr>
        <p:spPr bwMode="auto">
          <a:xfrm rot="-5400000">
            <a:off x="3819526" y="2448127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2952" name="Line 56"/>
          <p:cNvSpPr>
            <a:spLocks noChangeShapeType="1"/>
          </p:cNvSpPr>
          <p:nvPr/>
        </p:nvSpPr>
        <p:spPr bwMode="auto">
          <a:xfrm flipV="1">
            <a:off x="3949700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3" name="Line 57"/>
          <p:cNvSpPr>
            <a:spLocks noChangeShapeType="1"/>
          </p:cNvSpPr>
          <p:nvPr/>
        </p:nvSpPr>
        <p:spPr bwMode="auto">
          <a:xfrm flipV="1">
            <a:off x="2854325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4" name="Line 58"/>
          <p:cNvSpPr>
            <a:spLocks noChangeShapeType="1"/>
          </p:cNvSpPr>
          <p:nvPr/>
        </p:nvSpPr>
        <p:spPr bwMode="auto">
          <a:xfrm flipV="1">
            <a:off x="3949700" y="2108402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3" name="Oval 47"/>
          <p:cNvSpPr>
            <a:spLocks noChangeArrowheads="1"/>
          </p:cNvSpPr>
          <p:nvPr/>
        </p:nvSpPr>
        <p:spPr bwMode="auto">
          <a:xfrm>
            <a:off x="3438525" y="18575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2950" name="Oval 54"/>
          <p:cNvSpPr>
            <a:spLocks noChangeArrowheads="1"/>
          </p:cNvSpPr>
          <p:nvPr/>
        </p:nvSpPr>
        <p:spPr bwMode="auto">
          <a:xfrm>
            <a:off x="3438525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2951" name="Oval 55"/>
          <p:cNvSpPr>
            <a:spLocks noChangeArrowheads="1"/>
          </p:cNvSpPr>
          <p:nvPr/>
        </p:nvSpPr>
        <p:spPr bwMode="auto">
          <a:xfrm>
            <a:off x="2343150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2956" name="Freeform 60"/>
          <p:cNvSpPr>
            <a:spLocks/>
          </p:cNvSpPr>
          <p:nvPr/>
        </p:nvSpPr>
        <p:spPr bwMode="auto">
          <a:xfrm>
            <a:off x="1685925" y="2105227"/>
            <a:ext cx="5648325" cy="1707823"/>
          </a:xfrm>
          <a:custGeom>
            <a:avLst/>
            <a:gdLst>
              <a:gd name="connsiteX0" fmla="*/ 9227 w 10000"/>
              <a:gd name="connsiteY0" fmla="*/ 3040 h 10000"/>
              <a:gd name="connsiteX1" fmla="*/ 10000 w 10000"/>
              <a:gd name="connsiteY1" fmla="*/ 2023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  <a:gd name="connsiteX0" fmla="*/ 9227 w 10000"/>
              <a:gd name="connsiteY0" fmla="*/ 3040 h 10000"/>
              <a:gd name="connsiteX1" fmla="*/ 10000 w 10000"/>
              <a:gd name="connsiteY1" fmla="*/ 304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227" y="3040"/>
                </a:moveTo>
                <a:lnTo>
                  <a:pt x="10000" y="304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3069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2957" name="Line 61"/>
          <p:cNvSpPr>
            <a:spLocks noChangeShapeType="1"/>
          </p:cNvSpPr>
          <p:nvPr/>
        </p:nvSpPr>
        <p:spPr bwMode="auto">
          <a:xfrm flipV="1">
            <a:off x="1682750" y="3032327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2235" y="41971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Pipelined</a:t>
            </a:r>
            <a:br>
              <a:rPr lang="en-US" sz="2000" dirty="0" smtClean="0"/>
            </a:br>
            <a:r>
              <a:rPr lang="en-US" sz="2000" dirty="0" smtClean="0"/>
              <a:t>execution: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656110" y="4535654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6" name="Rectangle 35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007585" y="4158695"/>
            <a:ext cx="1273300" cy="369332"/>
            <a:chOff x="2399150" y="4826298"/>
            <a:chExt cx="1273300" cy="3693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9" name="Rectangle 38"/>
            <p:cNvSpPr/>
            <p:nvPr/>
          </p:nvSpPr>
          <p:spPr bwMode="auto">
            <a:xfrm>
              <a:off x="239915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3580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01480" y="4926795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4" name="Rectangle 43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48430" y="5313688"/>
            <a:ext cx="1273300" cy="369332"/>
            <a:chOff x="2399150" y="4826298"/>
            <a:chExt cx="1273300" cy="3693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8" name="Rectangle 47"/>
            <p:cNvSpPr/>
            <p:nvPr/>
          </p:nvSpPr>
          <p:spPr bwMode="auto">
            <a:xfrm>
              <a:off x="239915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3580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04470" y="5709613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Rectangle 50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80885" y="4096603"/>
            <a:ext cx="3324050" cy="439051"/>
            <a:chOff x="3280885" y="4096603"/>
            <a:chExt cx="3324050" cy="439051"/>
          </a:xfrm>
        </p:grpSpPr>
        <p:cxnSp>
          <p:nvCxnSpPr>
            <p:cNvPr id="60" name="Elbow Connector 59"/>
            <p:cNvCxnSpPr>
              <a:stCxn id="40" idx="3"/>
              <a:endCxn id="37" idx="0"/>
            </p:cNvCxnSpPr>
            <p:nvPr/>
          </p:nvCxnSpPr>
          <p:spPr bwMode="auto">
            <a:xfrm>
              <a:off x="3280885" y="4343361"/>
              <a:ext cx="330200" cy="192293"/>
            </a:xfrm>
            <a:prstGeom prst="bentConnector2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650280" y="4096603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Bypass if data dependency</a:t>
              </a:r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95055" y="4557463"/>
            <a:ext cx="1745045" cy="574805"/>
            <a:chOff x="3595055" y="4557463"/>
            <a:chExt cx="1745045" cy="574805"/>
          </a:xfrm>
        </p:grpSpPr>
        <p:sp>
          <p:nvSpPr>
            <p:cNvPr id="64" name="Freeform 63"/>
            <p:cNvSpPr/>
            <p:nvPr/>
          </p:nvSpPr>
          <p:spPr bwMode="auto">
            <a:xfrm>
              <a:off x="3595055" y="4693568"/>
              <a:ext cx="1283507" cy="438700"/>
            </a:xfrm>
            <a:custGeom>
              <a:avLst/>
              <a:gdLst>
                <a:gd name="connsiteX0" fmla="*/ 961088 w 1283507"/>
                <a:gd name="connsiteY0" fmla="*/ 0 h 438700"/>
                <a:gd name="connsiteX1" fmla="*/ 1146083 w 1283507"/>
                <a:gd name="connsiteY1" fmla="*/ 84568 h 438700"/>
                <a:gd name="connsiteX2" fmla="*/ 136543 w 1283507"/>
                <a:gd name="connsiteY2" fmla="*/ 301276 h 438700"/>
                <a:gd name="connsiteX3" fmla="*/ 326822 w 1283507"/>
                <a:gd name="connsiteY3" fmla="*/ 438700 h 43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507" h="438700">
                  <a:moveTo>
                    <a:pt x="961088" y="0"/>
                  </a:moveTo>
                  <a:cubicBezTo>
                    <a:pt x="1122297" y="17177"/>
                    <a:pt x="1283507" y="34355"/>
                    <a:pt x="1146083" y="84568"/>
                  </a:cubicBezTo>
                  <a:cubicBezTo>
                    <a:pt x="1008659" y="134781"/>
                    <a:pt x="273086" y="242254"/>
                    <a:pt x="136543" y="301276"/>
                  </a:cubicBezTo>
                  <a:cubicBezTo>
                    <a:pt x="0" y="360298"/>
                    <a:pt x="163411" y="399499"/>
                    <a:pt x="326822" y="43870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70713" y="4557463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???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1753" y="6093663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8" name="Rectangle 67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2899" name="Line 3"/>
          <p:cNvSpPr>
            <a:spLocks noChangeShapeType="1"/>
          </p:cNvSpPr>
          <p:nvPr/>
        </p:nvSpPr>
        <p:spPr bwMode="auto">
          <a:xfrm flipV="1">
            <a:off x="6409500" y="2615577"/>
            <a:ext cx="500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0" name="Text Box 4"/>
          <p:cNvSpPr txBox="1">
            <a:spLocks noChangeArrowheads="1"/>
          </p:cNvSpPr>
          <p:nvPr/>
        </p:nvSpPr>
        <p:spPr bwMode="auto">
          <a:xfrm>
            <a:off x="6594475" y="2144915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01" name="Line 5"/>
          <p:cNvSpPr>
            <a:spLocks noChangeShapeType="1"/>
          </p:cNvSpPr>
          <p:nvPr/>
        </p:nvSpPr>
        <p:spPr bwMode="auto">
          <a:xfrm flipV="1">
            <a:off x="4826000" y="2603702"/>
            <a:ext cx="722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2" name="Text Box 6"/>
          <p:cNvSpPr txBox="1">
            <a:spLocks noChangeArrowheads="1"/>
          </p:cNvSpPr>
          <p:nvPr/>
        </p:nvSpPr>
        <p:spPr bwMode="auto">
          <a:xfrm>
            <a:off x="4922838" y="2108402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6" name="Text Box 20"/>
          <p:cNvSpPr txBox="1">
            <a:spLocks noChangeArrowheads="1"/>
          </p:cNvSpPr>
          <p:nvPr/>
        </p:nvSpPr>
        <p:spPr bwMode="auto">
          <a:xfrm>
            <a:off x="6046788" y="855865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7" name="Line 21"/>
          <p:cNvSpPr>
            <a:spLocks noChangeShapeType="1"/>
          </p:cNvSpPr>
          <p:nvPr/>
        </p:nvSpPr>
        <p:spPr bwMode="auto">
          <a:xfrm rot="5400000" flipV="1">
            <a:off x="582612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25" name="Rectangle 41"/>
          <p:cNvSpPr>
            <a:spLocks noChangeArrowheads="1"/>
          </p:cNvSpPr>
          <p:nvPr/>
        </p:nvSpPr>
        <p:spPr bwMode="auto">
          <a:xfrm rot="-5400000">
            <a:off x="5458619" y="2188571"/>
            <a:ext cx="1047750" cy="82391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72926" name="Rectangle 45"/>
          <p:cNvSpPr>
            <a:spLocks noChangeArrowheads="1"/>
          </p:cNvSpPr>
          <p:nvPr/>
        </p:nvSpPr>
        <p:spPr bwMode="auto">
          <a:xfrm rot="-5400000">
            <a:off x="5469732" y="2517183"/>
            <a:ext cx="1046162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>
              <a:latin typeface="Arial Narrow" pitchFamily="34" charset="0"/>
            </a:endParaRP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auto">
          <a:xfrm>
            <a:off x="5932488" y="2538615"/>
            <a:ext cx="136525" cy="131762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5828507" y="2401296"/>
            <a:ext cx="776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5326857" y="2402883"/>
            <a:ext cx="855662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72930" name="Text Box 34"/>
          <p:cNvSpPr txBox="1">
            <a:spLocks noChangeArrowheads="1"/>
          </p:cNvSpPr>
          <p:nvPr/>
        </p:nvSpPr>
        <p:spPr bwMode="auto">
          <a:xfrm>
            <a:off x="5570538" y="855865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31" name="Line 35"/>
          <p:cNvSpPr>
            <a:spLocks noChangeShapeType="1"/>
          </p:cNvSpPr>
          <p:nvPr/>
        </p:nvSpPr>
        <p:spPr bwMode="auto">
          <a:xfrm rot="5400000" flipV="1">
            <a:off x="534987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7" name="AutoShape 51"/>
          <p:cNvSpPr>
            <a:spLocks noChangeArrowheads="1"/>
          </p:cNvSpPr>
          <p:nvPr/>
        </p:nvSpPr>
        <p:spPr bwMode="auto">
          <a:xfrm rot="-5400000">
            <a:off x="3819526" y="2448127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2952" name="Line 56"/>
          <p:cNvSpPr>
            <a:spLocks noChangeShapeType="1"/>
          </p:cNvSpPr>
          <p:nvPr/>
        </p:nvSpPr>
        <p:spPr bwMode="auto">
          <a:xfrm flipV="1">
            <a:off x="3949700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3" name="Line 57"/>
          <p:cNvSpPr>
            <a:spLocks noChangeShapeType="1"/>
          </p:cNvSpPr>
          <p:nvPr/>
        </p:nvSpPr>
        <p:spPr bwMode="auto">
          <a:xfrm flipV="1">
            <a:off x="2854325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4" name="Line 58"/>
          <p:cNvSpPr>
            <a:spLocks noChangeShapeType="1"/>
          </p:cNvSpPr>
          <p:nvPr/>
        </p:nvSpPr>
        <p:spPr bwMode="auto">
          <a:xfrm flipV="1">
            <a:off x="3949700" y="2108402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3" name="Oval 47"/>
          <p:cNvSpPr>
            <a:spLocks noChangeArrowheads="1"/>
          </p:cNvSpPr>
          <p:nvPr/>
        </p:nvSpPr>
        <p:spPr bwMode="auto">
          <a:xfrm>
            <a:off x="3438525" y="18575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2950" name="Oval 54"/>
          <p:cNvSpPr>
            <a:spLocks noChangeArrowheads="1"/>
          </p:cNvSpPr>
          <p:nvPr/>
        </p:nvSpPr>
        <p:spPr bwMode="auto">
          <a:xfrm>
            <a:off x="3438525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2951" name="Oval 55"/>
          <p:cNvSpPr>
            <a:spLocks noChangeArrowheads="1"/>
          </p:cNvSpPr>
          <p:nvPr/>
        </p:nvSpPr>
        <p:spPr bwMode="auto">
          <a:xfrm>
            <a:off x="2343150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2956" name="Freeform 60"/>
          <p:cNvSpPr>
            <a:spLocks/>
          </p:cNvSpPr>
          <p:nvPr/>
        </p:nvSpPr>
        <p:spPr bwMode="auto">
          <a:xfrm>
            <a:off x="1685925" y="2105227"/>
            <a:ext cx="5648325" cy="1707823"/>
          </a:xfrm>
          <a:custGeom>
            <a:avLst/>
            <a:gdLst>
              <a:gd name="connsiteX0" fmla="*/ 9227 w 10000"/>
              <a:gd name="connsiteY0" fmla="*/ 3040 h 10000"/>
              <a:gd name="connsiteX1" fmla="*/ 10000 w 10000"/>
              <a:gd name="connsiteY1" fmla="*/ 2023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  <a:gd name="connsiteX0" fmla="*/ 9227 w 10000"/>
              <a:gd name="connsiteY0" fmla="*/ 3040 h 10000"/>
              <a:gd name="connsiteX1" fmla="*/ 10000 w 10000"/>
              <a:gd name="connsiteY1" fmla="*/ 304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227" y="3040"/>
                </a:moveTo>
                <a:lnTo>
                  <a:pt x="10000" y="304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3069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2957" name="Line 61"/>
          <p:cNvSpPr>
            <a:spLocks noChangeShapeType="1"/>
          </p:cNvSpPr>
          <p:nvPr/>
        </p:nvSpPr>
        <p:spPr bwMode="auto">
          <a:xfrm flipV="1">
            <a:off x="1682750" y="3032327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2235" y="41971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Pipelined</a:t>
            </a:r>
            <a:br>
              <a:rPr lang="en-US" sz="2000" dirty="0" smtClean="0"/>
            </a:br>
            <a:r>
              <a:rPr lang="en-US" sz="2000" dirty="0" smtClean="0"/>
              <a:t>execution:</a:t>
            </a:r>
            <a:endParaRPr lang="en-US" sz="2000" dirty="0"/>
          </a:p>
        </p:txBody>
      </p:sp>
      <p:grpSp>
        <p:nvGrpSpPr>
          <p:cNvPr id="2" name="Group 40"/>
          <p:cNvGrpSpPr/>
          <p:nvPr/>
        </p:nvGrpSpPr>
        <p:grpSpPr>
          <a:xfrm>
            <a:off x="2656110" y="4535654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6" name="Rectangle 35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2007585" y="4158695"/>
            <a:ext cx="1273300" cy="369332"/>
            <a:chOff x="2399150" y="4826298"/>
            <a:chExt cx="1273300" cy="3693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9" name="Rectangle 38"/>
            <p:cNvSpPr/>
            <p:nvPr/>
          </p:nvSpPr>
          <p:spPr bwMode="auto">
            <a:xfrm>
              <a:off x="239915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03580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5214590" y="4926795"/>
            <a:ext cx="63665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B2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4583875" y="4926795"/>
            <a:ext cx="63665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3301480" y="4926795"/>
            <a:ext cx="63665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Arial" charset="0"/>
              </a:rPr>
              <a:t>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6"/>
          <p:cNvGrpSpPr/>
          <p:nvPr/>
        </p:nvGrpSpPr>
        <p:grpSpPr>
          <a:xfrm>
            <a:off x="4583875" y="5313688"/>
            <a:ext cx="1273300" cy="369332"/>
            <a:chOff x="2399150" y="4826298"/>
            <a:chExt cx="1273300" cy="36933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8" name="Rectangle 47"/>
            <p:cNvSpPr/>
            <p:nvPr/>
          </p:nvSpPr>
          <p:spPr bwMode="auto">
            <a:xfrm>
              <a:off x="239915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035800" y="4826298"/>
              <a:ext cx="636650" cy="3693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A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5239540" y="5709613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1" name="Rectangle 50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54" name="Shape 53"/>
          <p:cNvCxnSpPr>
            <a:stCxn id="36" idx="3"/>
            <a:endCxn id="45" idx="0"/>
          </p:cNvCxnSpPr>
          <p:nvPr/>
        </p:nvCxnSpPr>
        <p:spPr bwMode="auto">
          <a:xfrm>
            <a:off x="4560125" y="4720320"/>
            <a:ext cx="342075" cy="20647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hape 56"/>
          <p:cNvCxnSpPr>
            <a:stCxn id="40" idx="3"/>
            <a:endCxn id="37" idx="0"/>
          </p:cNvCxnSpPr>
          <p:nvPr/>
        </p:nvCxnSpPr>
        <p:spPr bwMode="auto">
          <a:xfrm>
            <a:off x="3280885" y="4343361"/>
            <a:ext cx="330200" cy="192293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0" name="Group 49"/>
          <p:cNvGrpSpPr/>
          <p:nvPr/>
        </p:nvGrpSpPr>
        <p:grpSpPr>
          <a:xfrm>
            <a:off x="5894005" y="6096084"/>
            <a:ext cx="1904015" cy="369332"/>
            <a:chOff x="2399150" y="4158695"/>
            <a:chExt cx="1904015" cy="369332"/>
          </a:xfrm>
          <a:solidFill>
            <a:schemeClr val="accent3">
              <a:lumMod val="5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1" name="Rectangle 60"/>
            <p:cNvSpPr/>
            <p:nvPr/>
          </p:nvSpPr>
          <p:spPr bwMode="auto">
            <a:xfrm>
              <a:off x="3666515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03580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B1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399150" y="4158695"/>
              <a:ext cx="636650" cy="369332"/>
            </a:xfrm>
            <a:prstGeom prst="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Arial" charset="0"/>
                </a:rPr>
                <a:t>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2899" name="Line 3"/>
          <p:cNvSpPr>
            <a:spLocks noChangeShapeType="1"/>
          </p:cNvSpPr>
          <p:nvPr/>
        </p:nvSpPr>
        <p:spPr bwMode="auto">
          <a:xfrm flipV="1">
            <a:off x="6397625" y="3308350"/>
            <a:ext cx="500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0" name="Text Box 4"/>
          <p:cNvSpPr txBox="1">
            <a:spLocks noChangeArrowheads="1"/>
          </p:cNvSpPr>
          <p:nvPr/>
        </p:nvSpPr>
        <p:spPr bwMode="auto">
          <a:xfrm>
            <a:off x="6594475" y="2849563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01" name="Line 5"/>
          <p:cNvSpPr>
            <a:spLocks noChangeShapeType="1"/>
          </p:cNvSpPr>
          <p:nvPr/>
        </p:nvSpPr>
        <p:spPr bwMode="auto">
          <a:xfrm flipV="1">
            <a:off x="4826000" y="3308350"/>
            <a:ext cx="722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2" name="Text Box 6"/>
          <p:cNvSpPr txBox="1">
            <a:spLocks noChangeArrowheads="1"/>
          </p:cNvSpPr>
          <p:nvPr/>
        </p:nvSpPr>
        <p:spPr bwMode="auto">
          <a:xfrm>
            <a:off x="4922838" y="2813050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6" name="Text Box 20"/>
          <p:cNvSpPr txBox="1">
            <a:spLocks noChangeArrowheads="1"/>
          </p:cNvSpPr>
          <p:nvPr/>
        </p:nvSpPr>
        <p:spPr bwMode="auto">
          <a:xfrm>
            <a:off x="6046788" y="15605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7" name="Line 21"/>
          <p:cNvSpPr>
            <a:spLocks noChangeShapeType="1"/>
          </p:cNvSpPr>
          <p:nvPr/>
        </p:nvSpPr>
        <p:spPr bwMode="auto">
          <a:xfrm rot="5400000" flipV="1">
            <a:off x="5826125" y="23510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25" name="Rectangle 41"/>
          <p:cNvSpPr>
            <a:spLocks noChangeArrowheads="1"/>
          </p:cNvSpPr>
          <p:nvPr/>
        </p:nvSpPr>
        <p:spPr bwMode="auto">
          <a:xfrm rot="-5400000">
            <a:off x="5458619" y="2893219"/>
            <a:ext cx="1047750" cy="82391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72926" name="Rectangle 45"/>
          <p:cNvSpPr>
            <a:spLocks noChangeArrowheads="1"/>
          </p:cNvSpPr>
          <p:nvPr/>
        </p:nvSpPr>
        <p:spPr bwMode="auto">
          <a:xfrm rot="-5400000">
            <a:off x="5469732" y="3221831"/>
            <a:ext cx="1046162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>
              <a:latin typeface="Arial Narrow" pitchFamily="34" charset="0"/>
            </a:endParaRP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auto">
          <a:xfrm>
            <a:off x="5932488" y="3243263"/>
            <a:ext cx="136525" cy="131762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5828507" y="3105944"/>
            <a:ext cx="776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5326857" y="3107531"/>
            <a:ext cx="855662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72930" name="Text Box 34"/>
          <p:cNvSpPr txBox="1">
            <a:spLocks noChangeArrowheads="1"/>
          </p:cNvSpPr>
          <p:nvPr/>
        </p:nvSpPr>
        <p:spPr bwMode="auto">
          <a:xfrm>
            <a:off x="5570538" y="15605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31" name="Line 35"/>
          <p:cNvSpPr>
            <a:spLocks noChangeShapeType="1"/>
          </p:cNvSpPr>
          <p:nvPr/>
        </p:nvSpPr>
        <p:spPr bwMode="auto">
          <a:xfrm rot="5400000" flipV="1">
            <a:off x="5349875" y="23510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7" name="AutoShape 51"/>
          <p:cNvSpPr>
            <a:spLocks noChangeArrowheads="1"/>
          </p:cNvSpPr>
          <p:nvPr/>
        </p:nvSpPr>
        <p:spPr bwMode="auto">
          <a:xfrm rot="-5400000">
            <a:off x="3819526" y="31527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2952" name="Line 56"/>
          <p:cNvSpPr>
            <a:spLocks noChangeShapeType="1"/>
          </p:cNvSpPr>
          <p:nvPr/>
        </p:nvSpPr>
        <p:spPr bwMode="auto">
          <a:xfrm flipV="1">
            <a:off x="3949700" y="37369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3" name="Line 57"/>
          <p:cNvSpPr>
            <a:spLocks noChangeShapeType="1"/>
          </p:cNvSpPr>
          <p:nvPr/>
        </p:nvSpPr>
        <p:spPr bwMode="auto">
          <a:xfrm flipV="1">
            <a:off x="2854325" y="37369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4" name="Line 58"/>
          <p:cNvSpPr>
            <a:spLocks noChangeShapeType="1"/>
          </p:cNvSpPr>
          <p:nvPr/>
        </p:nvSpPr>
        <p:spPr bwMode="auto">
          <a:xfrm flipV="1">
            <a:off x="3949700" y="28130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3" name="Oval 47"/>
          <p:cNvSpPr>
            <a:spLocks noChangeArrowheads="1"/>
          </p:cNvSpPr>
          <p:nvPr/>
        </p:nvSpPr>
        <p:spPr bwMode="auto">
          <a:xfrm>
            <a:off x="3438525" y="25622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2950" name="Oval 54"/>
          <p:cNvSpPr>
            <a:spLocks noChangeArrowheads="1"/>
          </p:cNvSpPr>
          <p:nvPr/>
        </p:nvSpPr>
        <p:spPr bwMode="auto">
          <a:xfrm>
            <a:off x="3438525" y="34766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2951" name="Oval 55"/>
          <p:cNvSpPr>
            <a:spLocks noChangeArrowheads="1"/>
          </p:cNvSpPr>
          <p:nvPr/>
        </p:nvSpPr>
        <p:spPr bwMode="auto">
          <a:xfrm>
            <a:off x="2343150" y="34766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2956" name="Freeform 60"/>
          <p:cNvSpPr>
            <a:spLocks/>
          </p:cNvSpPr>
          <p:nvPr/>
        </p:nvSpPr>
        <p:spPr bwMode="auto">
          <a:xfrm>
            <a:off x="1685925" y="2809875"/>
            <a:ext cx="5648325" cy="2447925"/>
          </a:xfrm>
          <a:custGeom>
            <a:avLst/>
            <a:gdLst/>
            <a:ahLst/>
            <a:cxnLst>
              <a:cxn ang="0">
                <a:pos x="3264" y="312"/>
              </a:cxn>
              <a:cxn ang="0">
                <a:pos x="3558" y="312"/>
              </a:cxn>
              <a:cxn ang="0">
                <a:pos x="3558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3558" h="1542">
                <a:moveTo>
                  <a:pt x="3264" y="312"/>
                </a:moveTo>
                <a:lnTo>
                  <a:pt x="3558" y="312"/>
                </a:lnTo>
                <a:lnTo>
                  <a:pt x="3558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2957" name="Line 61"/>
          <p:cNvSpPr>
            <a:spLocks noChangeShapeType="1"/>
          </p:cNvSpPr>
          <p:nvPr/>
        </p:nvSpPr>
        <p:spPr bwMode="auto">
          <a:xfrm flipV="1">
            <a:off x="1682750" y="37369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053" name="Line 61"/>
          <p:cNvSpPr>
            <a:spLocks noChangeShapeType="1"/>
          </p:cNvSpPr>
          <p:nvPr/>
        </p:nvSpPr>
        <p:spPr bwMode="auto">
          <a:xfrm rot="5400000" flipV="1">
            <a:off x="6687344" y="2232819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7073900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9" name="Line 57"/>
          <p:cNvSpPr>
            <a:spLocks noChangeShapeType="1"/>
          </p:cNvSpPr>
          <p:nvPr/>
        </p:nvSpPr>
        <p:spPr bwMode="auto">
          <a:xfrm>
            <a:off x="5313363" y="3386138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7008" name="AutoShape 16"/>
          <p:cNvSpPr>
            <a:spLocks noChangeArrowheads="1"/>
          </p:cNvSpPr>
          <p:nvPr/>
        </p:nvSpPr>
        <p:spPr bwMode="auto">
          <a:xfrm rot="-5400000">
            <a:off x="3114676" y="32289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09" name="Line 17"/>
          <p:cNvSpPr>
            <a:spLocks noChangeShapeType="1"/>
          </p:cNvSpPr>
          <p:nvPr/>
        </p:nvSpPr>
        <p:spPr bwMode="auto">
          <a:xfrm flipV="1">
            <a:off x="3244850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0" name="Line 18"/>
          <p:cNvSpPr>
            <a:spLocks noChangeShapeType="1"/>
          </p:cNvSpPr>
          <p:nvPr/>
        </p:nvSpPr>
        <p:spPr bwMode="auto">
          <a:xfrm flipV="1">
            <a:off x="2149475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1" name="Line 19"/>
          <p:cNvSpPr>
            <a:spLocks noChangeShapeType="1"/>
          </p:cNvSpPr>
          <p:nvPr/>
        </p:nvSpPr>
        <p:spPr bwMode="auto">
          <a:xfrm flipV="1">
            <a:off x="3244850" y="28892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2" name="Oval 20"/>
          <p:cNvSpPr>
            <a:spLocks noChangeArrowheads="1"/>
          </p:cNvSpPr>
          <p:nvPr/>
        </p:nvSpPr>
        <p:spPr bwMode="auto">
          <a:xfrm>
            <a:off x="2733675" y="26384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7013" name="Oval 21"/>
          <p:cNvSpPr>
            <a:spLocks noChangeArrowheads="1"/>
          </p:cNvSpPr>
          <p:nvPr/>
        </p:nvSpPr>
        <p:spPr bwMode="auto">
          <a:xfrm>
            <a:off x="2733675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7014" name="Oval 22"/>
          <p:cNvSpPr>
            <a:spLocks noChangeArrowheads="1"/>
          </p:cNvSpPr>
          <p:nvPr/>
        </p:nvSpPr>
        <p:spPr bwMode="auto">
          <a:xfrm>
            <a:off x="1638300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7015" name="Freeform 23"/>
          <p:cNvSpPr>
            <a:spLocks/>
          </p:cNvSpPr>
          <p:nvPr/>
        </p:nvSpPr>
        <p:spPr bwMode="auto">
          <a:xfrm>
            <a:off x="981075" y="2886075"/>
            <a:ext cx="7181850" cy="2447925"/>
          </a:xfrm>
          <a:custGeom>
            <a:avLst/>
            <a:gdLst/>
            <a:ahLst/>
            <a:cxnLst>
              <a:cxn ang="0">
                <a:pos x="3939" y="633"/>
              </a:cxn>
              <a:cxn ang="0">
                <a:pos x="4524" y="633"/>
              </a:cxn>
              <a:cxn ang="0">
                <a:pos x="4524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1542">
                <a:moveTo>
                  <a:pt x="3939" y="633"/>
                </a:moveTo>
                <a:lnTo>
                  <a:pt x="4524" y="633"/>
                </a:lnTo>
                <a:lnTo>
                  <a:pt x="4524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16" name="Line 24"/>
          <p:cNvSpPr>
            <a:spLocks noChangeShapeType="1"/>
          </p:cNvSpPr>
          <p:nvPr/>
        </p:nvSpPr>
        <p:spPr bwMode="auto">
          <a:xfrm flipV="1">
            <a:off x="977900" y="38131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7" name="Text Box 25"/>
          <p:cNvSpPr txBox="1">
            <a:spLocks noChangeArrowheads="1"/>
          </p:cNvSpPr>
          <p:nvPr/>
        </p:nvSpPr>
        <p:spPr bwMode="auto">
          <a:xfrm>
            <a:off x="204788" y="1352550"/>
            <a:ext cx="21066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2 bypasses</a:t>
            </a:r>
          </a:p>
        </p:txBody>
      </p:sp>
      <p:sp>
        <p:nvSpPr>
          <p:cNvPr id="1877019" name="Text Box 27"/>
          <p:cNvSpPr txBox="1">
            <a:spLocks noChangeArrowheads="1"/>
          </p:cNvSpPr>
          <p:nvPr/>
        </p:nvSpPr>
        <p:spPr bwMode="auto">
          <a:xfrm>
            <a:off x="7461250" y="3425825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20" name="Line 28"/>
          <p:cNvSpPr>
            <a:spLocks noChangeShapeType="1"/>
          </p:cNvSpPr>
          <p:nvPr/>
        </p:nvSpPr>
        <p:spPr bwMode="auto">
          <a:xfrm>
            <a:off x="4164013" y="3381375"/>
            <a:ext cx="957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1" name="Text Box 29"/>
          <p:cNvSpPr txBox="1">
            <a:spLocks noChangeArrowheads="1"/>
          </p:cNvSpPr>
          <p:nvPr/>
        </p:nvSpPr>
        <p:spPr bwMode="auto">
          <a:xfrm>
            <a:off x="4100818" y="3006545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 dirty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1877022" name="Line 30"/>
          <p:cNvSpPr>
            <a:spLocks noChangeShapeType="1"/>
          </p:cNvSpPr>
          <p:nvPr/>
        </p:nvSpPr>
        <p:spPr bwMode="auto">
          <a:xfrm rot="5400000" flipV="1">
            <a:off x="6440488" y="2139950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3" name="Line 31"/>
          <p:cNvSpPr>
            <a:spLocks noChangeShapeType="1"/>
          </p:cNvSpPr>
          <p:nvPr/>
        </p:nvSpPr>
        <p:spPr bwMode="auto">
          <a:xfrm rot="5400000" flipV="1">
            <a:off x="6439694" y="1828007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4" name="Rectangle 32"/>
          <p:cNvSpPr>
            <a:spLocks noChangeArrowheads="1"/>
          </p:cNvSpPr>
          <p:nvPr/>
        </p:nvSpPr>
        <p:spPr bwMode="auto">
          <a:xfrm>
            <a:off x="6921500" y="2166938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77025" name="Rectangle 33"/>
          <p:cNvSpPr>
            <a:spLocks noChangeArrowheads="1"/>
          </p:cNvSpPr>
          <p:nvPr/>
        </p:nvSpPr>
        <p:spPr bwMode="auto">
          <a:xfrm>
            <a:off x="4562475" y="300196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>
            <a:off x="4859338" y="3362325"/>
            <a:ext cx="9525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7" name="Line 35"/>
          <p:cNvSpPr>
            <a:spLocks noChangeShapeType="1"/>
          </p:cNvSpPr>
          <p:nvPr/>
        </p:nvSpPr>
        <p:spPr bwMode="auto">
          <a:xfrm flipV="1">
            <a:off x="4851400" y="4292600"/>
            <a:ext cx="2070100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8" name="AutoShape 36"/>
          <p:cNvSpPr>
            <a:spLocks noChangeArrowheads="1"/>
          </p:cNvSpPr>
          <p:nvPr/>
        </p:nvSpPr>
        <p:spPr bwMode="auto">
          <a:xfrm rot="-5400000">
            <a:off x="6200776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30" name="Line 38"/>
          <p:cNvSpPr>
            <a:spLocks noChangeShapeType="1"/>
          </p:cNvSpPr>
          <p:nvPr/>
        </p:nvSpPr>
        <p:spPr bwMode="auto">
          <a:xfrm flipV="1">
            <a:off x="6084888" y="3405188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33" name="Text Box 41"/>
          <p:cNvSpPr txBox="1">
            <a:spLocks noChangeArrowheads="1"/>
          </p:cNvSpPr>
          <p:nvPr/>
        </p:nvSpPr>
        <p:spPr bwMode="auto">
          <a:xfrm>
            <a:off x="4672802" y="3003390"/>
            <a:ext cx="566738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 dirty="0">
                <a:solidFill>
                  <a:srgbClr val="FFFF00"/>
                </a:solidFill>
                <a:ea typeface="PMingLiU" pitchFamily="18" charset="-120"/>
              </a:rPr>
              <a:t>wd’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1877034" name="Text Box 42"/>
          <p:cNvSpPr txBox="1">
            <a:spLocks noChangeArrowheads="1"/>
          </p:cNvSpPr>
          <p:nvPr/>
        </p:nvSpPr>
        <p:spPr bwMode="auto">
          <a:xfrm>
            <a:off x="5100638" y="1968500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35" name="Oval 43"/>
          <p:cNvSpPr>
            <a:spLocks noChangeArrowheads="1"/>
          </p:cNvSpPr>
          <p:nvPr/>
        </p:nvSpPr>
        <p:spPr bwMode="auto">
          <a:xfrm>
            <a:off x="4562475" y="33051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36" name="Rectangle 41"/>
          <p:cNvSpPr>
            <a:spLocks noChangeArrowheads="1"/>
          </p:cNvSpPr>
          <p:nvPr/>
        </p:nvSpPr>
        <p:spPr bwMode="auto">
          <a:xfrm rot="-5400000">
            <a:off x="5660232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77037" name="Rectangle 45"/>
          <p:cNvSpPr>
            <a:spLocks noChangeArrowheads="1"/>
          </p:cNvSpPr>
          <p:nvPr/>
        </p:nvSpPr>
        <p:spPr bwMode="auto">
          <a:xfrm rot="-5400000">
            <a:off x="5671344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77038" name="Oval 46"/>
          <p:cNvSpPr>
            <a:spLocks noChangeArrowheads="1"/>
          </p:cNvSpPr>
          <p:nvPr/>
        </p:nvSpPr>
        <p:spPr bwMode="auto">
          <a:xfrm>
            <a:off x="6121400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7041" name="Text Box 49"/>
          <p:cNvSpPr txBox="1">
            <a:spLocks noChangeArrowheads="1"/>
          </p:cNvSpPr>
          <p:nvPr/>
        </p:nvSpPr>
        <p:spPr bwMode="auto">
          <a:xfrm>
            <a:off x="62468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2" name="Line 50"/>
          <p:cNvSpPr>
            <a:spLocks noChangeShapeType="1"/>
          </p:cNvSpPr>
          <p:nvPr/>
        </p:nvSpPr>
        <p:spPr bwMode="auto">
          <a:xfrm rot="5400000" flipV="1">
            <a:off x="60261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3" name="Text Box 51"/>
          <p:cNvSpPr txBox="1">
            <a:spLocks noChangeArrowheads="1"/>
          </p:cNvSpPr>
          <p:nvPr/>
        </p:nvSpPr>
        <p:spPr bwMode="auto">
          <a:xfrm>
            <a:off x="57705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4" name="Line 52"/>
          <p:cNvSpPr>
            <a:spLocks noChangeShapeType="1"/>
          </p:cNvSpPr>
          <p:nvPr/>
        </p:nvSpPr>
        <p:spPr bwMode="auto">
          <a:xfrm rot="5400000" flipV="1">
            <a:off x="55499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5" name="Rectangle 53"/>
          <p:cNvSpPr>
            <a:spLocks noChangeArrowheads="1"/>
          </p:cNvSpPr>
          <p:nvPr/>
        </p:nvSpPr>
        <p:spPr bwMode="auto">
          <a:xfrm rot="-5400000">
            <a:off x="5876925" y="186848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6" name="Oval 54"/>
          <p:cNvSpPr>
            <a:spLocks noChangeArrowheads="1"/>
          </p:cNvSpPr>
          <p:nvPr/>
        </p:nvSpPr>
        <p:spPr bwMode="auto">
          <a:xfrm>
            <a:off x="5886450" y="2085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7" name="Rectangle 55"/>
          <p:cNvSpPr>
            <a:spLocks noChangeArrowheads="1"/>
          </p:cNvSpPr>
          <p:nvPr/>
        </p:nvSpPr>
        <p:spPr bwMode="auto">
          <a:xfrm>
            <a:off x="5133975" y="301148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77048" name="Oval 56"/>
          <p:cNvSpPr>
            <a:spLocks noChangeArrowheads="1"/>
          </p:cNvSpPr>
          <p:nvPr/>
        </p:nvSpPr>
        <p:spPr bwMode="auto">
          <a:xfrm>
            <a:off x="5133975" y="33147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0" name="Text Box 58"/>
          <p:cNvSpPr txBox="1">
            <a:spLocks noChangeArrowheads="1"/>
          </p:cNvSpPr>
          <p:nvPr/>
        </p:nvSpPr>
        <p:spPr bwMode="auto">
          <a:xfrm>
            <a:off x="5263290" y="3026385"/>
            <a:ext cx="623888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 dirty="0">
                <a:solidFill>
                  <a:srgbClr val="FFFF00"/>
                </a:solidFill>
                <a:ea typeface="PMingLiU" pitchFamily="18" charset="-120"/>
              </a:rPr>
              <a:t>wd’’</a:t>
            </a:r>
            <a:endParaRPr lang="en-US" b="0" dirty="0">
              <a:solidFill>
                <a:srgbClr val="FFFF00"/>
              </a:solidFill>
            </a:endParaRPr>
          </a:p>
        </p:txBody>
      </p:sp>
      <p:sp>
        <p:nvSpPr>
          <p:cNvPr id="1877051" name="Rectangle 59"/>
          <p:cNvSpPr>
            <a:spLocks noChangeArrowheads="1"/>
          </p:cNvSpPr>
          <p:nvPr/>
        </p:nvSpPr>
        <p:spPr bwMode="auto">
          <a:xfrm rot="-5400000">
            <a:off x="5867400" y="215423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2" name="Oval 60"/>
          <p:cNvSpPr>
            <a:spLocks noChangeArrowheads="1"/>
          </p:cNvSpPr>
          <p:nvPr/>
        </p:nvSpPr>
        <p:spPr bwMode="auto">
          <a:xfrm>
            <a:off x="5876925" y="23717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4" name="Text Box 62"/>
          <p:cNvSpPr txBox="1">
            <a:spLocks noChangeArrowheads="1"/>
          </p:cNvSpPr>
          <p:nvPr/>
        </p:nvSpPr>
        <p:spPr bwMode="auto">
          <a:xfrm>
            <a:off x="5095875" y="2244725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55" name="Line 63"/>
          <p:cNvSpPr>
            <a:spLocks noChangeShapeType="1"/>
          </p:cNvSpPr>
          <p:nvPr/>
        </p:nvSpPr>
        <p:spPr bwMode="auto">
          <a:xfrm>
            <a:off x="5507038" y="3376613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56" name="Line 64"/>
          <p:cNvSpPr>
            <a:spLocks noChangeShapeType="1"/>
          </p:cNvSpPr>
          <p:nvPr/>
        </p:nvSpPr>
        <p:spPr bwMode="auto">
          <a:xfrm flipV="1">
            <a:off x="5522913" y="4068763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Line 2"/>
          <p:cNvSpPr>
            <a:spLocks noChangeShapeType="1"/>
          </p:cNvSpPr>
          <p:nvPr/>
        </p:nvSpPr>
        <p:spPr bwMode="auto">
          <a:xfrm rot="5400000" flipV="1">
            <a:off x="6687344" y="1842294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1" name="Line 3"/>
          <p:cNvSpPr>
            <a:spLocks noChangeShapeType="1"/>
          </p:cNvSpPr>
          <p:nvPr/>
        </p:nvSpPr>
        <p:spPr bwMode="auto">
          <a:xfrm>
            <a:off x="7073900" y="2308225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2" name="Line 4"/>
          <p:cNvSpPr>
            <a:spLocks noChangeShapeType="1"/>
          </p:cNvSpPr>
          <p:nvPr/>
        </p:nvSpPr>
        <p:spPr bwMode="auto">
          <a:xfrm>
            <a:off x="5313363" y="2995613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81094" name="AutoShape 6"/>
          <p:cNvSpPr>
            <a:spLocks noChangeArrowheads="1"/>
          </p:cNvSpPr>
          <p:nvPr/>
        </p:nvSpPr>
        <p:spPr bwMode="auto">
          <a:xfrm rot="-5400000">
            <a:off x="3114676" y="283845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1095" name="Line 7"/>
          <p:cNvSpPr>
            <a:spLocks noChangeShapeType="1"/>
          </p:cNvSpPr>
          <p:nvPr/>
        </p:nvSpPr>
        <p:spPr bwMode="auto">
          <a:xfrm flipV="1">
            <a:off x="3244850" y="34226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6" name="Line 8"/>
          <p:cNvSpPr>
            <a:spLocks noChangeShapeType="1"/>
          </p:cNvSpPr>
          <p:nvPr/>
        </p:nvSpPr>
        <p:spPr bwMode="auto">
          <a:xfrm flipV="1">
            <a:off x="2149475" y="34226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7" name="Line 9"/>
          <p:cNvSpPr>
            <a:spLocks noChangeShapeType="1"/>
          </p:cNvSpPr>
          <p:nvPr/>
        </p:nvSpPr>
        <p:spPr bwMode="auto">
          <a:xfrm flipV="1">
            <a:off x="3244850" y="249872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098" name="Oval 10"/>
          <p:cNvSpPr>
            <a:spLocks noChangeArrowheads="1"/>
          </p:cNvSpPr>
          <p:nvPr/>
        </p:nvSpPr>
        <p:spPr bwMode="auto">
          <a:xfrm>
            <a:off x="2733675" y="224790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81099" name="Oval 11"/>
          <p:cNvSpPr>
            <a:spLocks noChangeArrowheads="1"/>
          </p:cNvSpPr>
          <p:nvPr/>
        </p:nvSpPr>
        <p:spPr bwMode="auto">
          <a:xfrm>
            <a:off x="2733675" y="316230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81100" name="Oval 12"/>
          <p:cNvSpPr>
            <a:spLocks noChangeArrowheads="1"/>
          </p:cNvSpPr>
          <p:nvPr/>
        </p:nvSpPr>
        <p:spPr bwMode="auto">
          <a:xfrm>
            <a:off x="1638300" y="316230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81101" name="Freeform 13"/>
          <p:cNvSpPr>
            <a:spLocks/>
          </p:cNvSpPr>
          <p:nvPr/>
        </p:nvSpPr>
        <p:spPr bwMode="auto">
          <a:xfrm>
            <a:off x="981075" y="2495550"/>
            <a:ext cx="7181850" cy="3409950"/>
          </a:xfrm>
          <a:custGeom>
            <a:avLst/>
            <a:gdLst/>
            <a:ahLst/>
            <a:cxnLst>
              <a:cxn ang="0">
                <a:pos x="3930" y="606"/>
              </a:cxn>
              <a:cxn ang="0">
                <a:pos x="4524" y="606"/>
              </a:cxn>
              <a:cxn ang="0">
                <a:pos x="4524" y="2148"/>
              </a:cxn>
              <a:cxn ang="0">
                <a:pos x="0" y="2148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2148">
                <a:moveTo>
                  <a:pt x="3930" y="606"/>
                </a:moveTo>
                <a:lnTo>
                  <a:pt x="4524" y="606"/>
                </a:lnTo>
                <a:lnTo>
                  <a:pt x="4524" y="2148"/>
                </a:lnTo>
                <a:lnTo>
                  <a:pt x="0" y="2148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02" name="Line 14"/>
          <p:cNvSpPr>
            <a:spLocks noChangeShapeType="1"/>
          </p:cNvSpPr>
          <p:nvPr/>
        </p:nvSpPr>
        <p:spPr bwMode="auto">
          <a:xfrm flipV="1">
            <a:off x="977900" y="342265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03" name="Text Box 15"/>
          <p:cNvSpPr txBox="1">
            <a:spLocks noChangeArrowheads="1"/>
          </p:cNvSpPr>
          <p:nvPr/>
        </p:nvSpPr>
        <p:spPr bwMode="auto">
          <a:xfrm>
            <a:off x="190500" y="1352550"/>
            <a:ext cx="2120900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Forwarding</a:t>
            </a:r>
          </a:p>
        </p:txBody>
      </p:sp>
      <p:sp>
        <p:nvSpPr>
          <p:cNvPr id="1881104" name="Text Box 16"/>
          <p:cNvSpPr txBox="1">
            <a:spLocks noChangeArrowheads="1"/>
          </p:cNvSpPr>
          <p:nvPr/>
        </p:nvSpPr>
        <p:spPr bwMode="auto">
          <a:xfrm>
            <a:off x="7337425" y="3035300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1105" name="Line 17"/>
          <p:cNvSpPr>
            <a:spLocks noChangeShapeType="1"/>
          </p:cNvSpPr>
          <p:nvPr/>
        </p:nvSpPr>
        <p:spPr bwMode="auto">
          <a:xfrm>
            <a:off x="4164013" y="2990850"/>
            <a:ext cx="957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07" name="Line 19"/>
          <p:cNvSpPr>
            <a:spLocks noChangeShapeType="1"/>
          </p:cNvSpPr>
          <p:nvPr/>
        </p:nvSpPr>
        <p:spPr bwMode="auto">
          <a:xfrm rot="5400000" flipV="1">
            <a:off x="6440488" y="1749425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08" name="Line 20"/>
          <p:cNvSpPr>
            <a:spLocks noChangeShapeType="1"/>
          </p:cNvSpPr>
          <p:nvPr/>
        </p:nvSpPr>
        <p:spPr bwMode="auto">
          <a:xfrm rot="5400000" flipV="1">
            <a:off x="6439694" y="1437482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09" name="Rectangle 21"/>
          <p:cNvSpPr>
            <a:spLocks noChangeArrowheads="1"/>
          </p:cNvSpPr>
          <p:nvPr/>
        </p:nvSpPr>
        <p:spPr bwMode="auto">
          <a:xfrm>
            <a:off x="6921500" y="1776413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81110" name="Rectangle 22"/>
          <p:cNvSpPr>
            <a:spLocks noChangeArrowheads="1"/>
          </p:cNvSpPr>
          <p:nvPr/>
        </p:nvSpPr>
        <p:spPr bwMode="auto">
          <a:xfrm>
            <a:off x="4562475" y="261143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1113" name="AutoShape 25"/>
          <p:cNvSpPr>
            <a:spLocks noChangeArrowheads="1"/>
          </p:cNvSpPr>
          <p:nvPr/>
        </p:nvSpPr>
        <p:spPr bwMode="auto">
          <a:xfrm rot="-5400000">
            <a:off x="6200776" y="333375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1114" name="Line 26"/>
          <p:cNvSpPr>
            <a:spLocks noChangeShapeType="1"/>
          </p:cNvSpPr>
          <p:nvPr/>
        </p:nvSpPr>
        <p:spPr bwMode="auto">
          <a:xfrm flipV="1">
            <a:off x="6084888" y="3014663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16" name="Text Box 28"/>
          <p:cNvSpPr txBox="1">
            <a:spLocks noChangeArrowheads="1"/>
          </p:cNvSpPr>
          <p:nvPr/>
        </p:nvSpPr>
        <p:spPr bwMode="auto">
          <a:xfrm>
            <a:off x="5100638" y="1577975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1117" name="Oval 29"/>
          <p:cNvSpPr>
            <a:spLocks noChangeArrowheads="1"/>
          </p:cNvSpPr>
          <p:nvPr/>
        </p:nvSpPr>
        <p:spPr bwMode="auto">
          <a:xfrm>
            <a:off x="4562475" y="29146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18" name="Rectangle 41"/>
          <p:cNvSpPr>
            <a:spLocks noChangeArrowheads="1"/>
          </p:cNvSpPr>
          <p:nvPr/>
        </p:nvSpPr>
        <p:spPr bwMode="auto">
          <a:xfrm rot="-5400000">
            <a:off x="5660232" y="2599531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81119" name="Rectangle 45"/>
          <p:cNvSpPr>
            <a:spLocks noChangeArrowheads="1"/>
          </p:cNvSpPr>
          <p:nvPr/>
        </p:nvSpPr>
        <p:spPr bwMode="auto">
          <a:xfrm rot="-5400000">
            <a:off x="5671344" y="2928144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81120" name="Oval 46"/>
          <p:cNvSpPr>
            <a:spLocks noChangeArrowheads="1"/>
          </p:cNvSpPr>
          <p:nvPr/>
        </p:nvSpPr>
        <p:spPr bwMode="auto">
          <a:xfrm>
            <a:off x="6121400" y="2940050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2817019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2835275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81123" name="Text Box 35"/>
          <p:cNvSpPr txBox="1">
            <a:spLocks noChangeArrowheads="1"/>
          </p:cNvSpPr>
          <p:nvPr/>
        </p:nvSpPr>
        <p:spPr bwMode="auto">
          <a:xfrm>
            <a:off x="6246813" y="1246188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1124" name="Line 36"/>
          <p:cNvSpPr>
            <a:spLocks noChangeShapeType="1"/>
          </p:cNvSpPr>
          <p:nvPr/>
        </p:nvSpPr>
        <p:spPr bwMode="auto">
          <a:xfrm rot="5400000" flipV="1">
            <a:off x="6026150" y="203676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25" name="Text Box 37"/>
          <p:cNvSpPr txBox="1">
            <a:spLocks noChangeArrowheads="1"/>
          </p:cNvSpPr>
          <p:nvPr/>
        </p:nvSpPr>
        <p:spPr bwMode="auto">
          <a:xfrm>
            <a:off x="5770563" y="1246188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1126" name="Line 38"/>
          <p:cNvSpPr>
            <a:spLocks noChangeShapeType="1"/>
          </p:cNvSpPr>
          <p:nvPr/>
        </p:nvSpPr>
        <p:spPr bwMode="auto">
          <a:xfrm rot="5400000" flipV="1">
            <a:off x="5549900" y="203676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27" name="Rectangle 39"/>
          <p:cNvSpPr>
            <a:spLocks noChangeArrowheads="1"/>
          </p:cNvSpPr>
          <p:nvPr/>
        </p:nvSpPr>
        <p:spPr bwMode="auto">
          <a:xfrm rot="-5400000">
            <a:off x="5876925" y="147796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28" name="Oval 40"/>
          <p:cNvSpPr>
            <a:spLocks noChangeArrowheads="1"/>
          </p:cNvSpPr>
          <p:nvPr/>
        </p:nvSpPr>
        <p:spPr bwMode="auto">
          <a:xfrm>
            <a:off x="5886450" y="16954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29" name="Rectangle 41"/>
          <p:cNvSpPr>
            <a:spLocks noChangeArrowheads="1"/>
          </p:cNvSpPr>
          <p:nvPr/>
        </p:nvSpPr>
        <p:spPr bwMode="auto">
          <a:xfrm>
            <a:off x="5133975" y="262096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1130" name="Oval 42"/>
          <p:cNvSpPr>
            <a:spLocks noChangeArrowheads="1"/>
          </p:cNvSpPr>
          <p:nvPr/>
        </p:nvSpPr>
        <p:spPr bwMode="auto">
          <a:xfrm>
            <a:off x="5133975" y="29241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32" name="Rectangle 44"/>
          <p:cNvSpPr>
            <a:spLocks noChangeArrowheads="1"/>
          </p:cNvSpPr>
          <p:nvPr/>
        </p:nvSpPr>
        <p:spPr bwMode="auto">
          <a:xfrm rot="-5400000">
            <a:off x="5867400" y="176371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33" name="Oval 45"/>
          <p:cNvSpPr>
            <a:spLocks noChangeArrowheads="1"/>
          </p:cNvSpPr>
          <p:nvPr/>
        </p:nvSpPr>
        <p:spPr bwMode="auto">
          <a:xfrm>
            <a:off x="5876925" y="19812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34" name="Text Box 46"/>
          <p:cNvSpPr txBox="1">
            <a:spLocks noChangeArrowheads="1"/>
          </p:cNvSpPr>
          <p:nvPr/>
        </p:nvSpPr>
        <p:spPr bwMode="auto">
          <a:xfrm>
            <a:off x="5095875" y="1854200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1135" name="Line 47"/>
          <p:cNvSpPr>
            <a:spLocks noChangeShapeType="1"/>
          </p:cNvSpPr>
          <p:nvPr/>
        </p:nvSpPr>
        <p:spPr bwMode="auto">
          <a:xfrm>
            <a:off x="5507038" y="2986088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36" name="Line 48"/>
          <p:cNvSpPr>
            <a:spLocks noChangeShapeType="1"/>
          </p:cNvSpPr>
          <p:nvPr/>
        </p:nvSpPr>
        <p:spPr bwMode="auto">
          <a:xfrm flipV="1">
            <a:off x="5522913" y="3678238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1137" name="AutoShape 49"/>
          <p:cNvSpPr>
            <a:spLocks noChangeArrowheads="1"/>
          </p:cNvSpPr>
          <p:nvPr/>
        </p:nvSpPr>
        <p:spPr bwMode="auto">
          <a:xfrm rot="-5400000">
            <a:off x="3114676" y="470535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1139" name="Freeform 51"/>
          <p:cNvSpPr>
            <a:spLocks/>
          </p:cNvSpPr>
          <p:nvPr/>
        </p:nvSpPr>
        <p:spPr bwMode="auto">
          <a:xfrm>
            <a:off x="4152900" y="4067175"/>
            <a:ext cx="2743200" cy="75247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522" y="474"/>
              </a:cxn>
              <a:cxn ang="0">
                <a:pos x="522" y="0"/>
              </a:cxn>
              <a:cxn ang="0">
                <a:pos x="1728" y="0"/>
              </a:cxn>
            </a:cxnLst>
            <a:rect l="0" t="0" r="r" b="b"/>
            <a:pathLst>
              <a:path w="1728" h="474">
                <a:moveTo>
                  <a:pt x="0" y="474"/>
                </a:moveTo>
                <a:lnTo>
                  <a:pt x="522" y="474"/>
                </a:lnTo>
                <a:lnTo>
                  <a:pt x="522" y="0"/>
                </a:lnTo>
                <a:lnTo>
                  <a:pt x="1728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40" name="Rectangle 52"/>
          <p:cNvSpPr>
            <a:spLocks noChangeArrowheads="1"/>
          </p:cNvSpPr>
          <p:nvPr/>
        </p:nvSpPr>
        <p:spPr bwMode="auto">
          <a:xfrm>
            <a:off x="4572000" y="443071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1141" name="Oval 53"/>
          <p:cNvSpPr>
            <a:spLocks noChangeArrowheads="1"/>
          </p:cNvSpPr>
          <p:nvPr/>
        </p:nvSpPr>
        <p:spPr bwMode="auto">
          <a:xfrm>
            <a:off x="4572000" y="47339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42" name="Freeform 54"/>
          <p:cNvSpPr>
            <a:spLocks/>
          </p:cNvSpPr>
          <p:nvPr/>
        </p:nvSpPr>
        <p:spPr bwMode="auto">
          <a:xfrm>
            <a:off x="3343275" y="3409950"/>
            <a:ext cx="46672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294" y="1230"/>
              </a:cxn>
            </a:cxnLst>
            <a:rect l="0" t="0" r="r" b="b"/>
            <a:pathLst>
              <a:path w="294" h="1230">
                <a:moveTo>
                  <a:pt x="0" y="0"/>
                </a:moveTo>
                <a:lnTo>
                  <a:pt x="0" y="1230"/>
                </a:lnTo>
                <a:lnTo>
                  <a:pt x="294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1143" name="Freeform 55"/>
          <p:cNvSpPr>
            <a:spLocks/>
          </p:cNvSpPr>
          <p:nvPr/>
        </p:nvSpPr>
        <p:spPr bwMode="auto">
          <a:xfrm>
            <a:off x="3467100" y="2486025"/>
            <a:ext cx="342900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162" y="1230"/>
              </a:cxn>
            </a:cxnLst>
            <a:rect l="0" t="0" r="r" b="b"/>
            <a:pathLst>
              <a:path w="162" h="1230">
                <a:moveTo>
                  <a:pt x="0" y="0"/>
                </a:moveTo>
                <a:lnTo>
                  <a:pt x="0" y="1230"/>
                </a:lnTo>
                <a:lnTo>
                  <a:pt x="162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88" name="Freeform 52"/>
          <p:cNvSpPr>
            <a:spLocks/>
          </p:cNvSpPr>
          <p:nvPr/>
        </p:nvSpPr>
        <p:spPr bwMode="auto">
          <a:xfrm>
            <a:off x="3467100" y="2466975"/>
            <a:ext cx="342900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162" y="1230"/>
              </a:cxn>
            </a:cxnLst>
            <a:rect l="0" t="0" r="r" b="b"/>
            <a:pathLst>
              <a:path w="162" h="1230">
                <a:moveTo>
                  <a:pt x="0" y="0"/>
                </a:moveTo>
                <a:lnTo>
                  <a:pt x="0" y="1230"/>
                </a:lnTo>
                <a:lnTo>
                  <a:pt x="162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38" name="Line 2"/>
          <p:cNvSpPr>
            <a:spLocks noChangeShapeType="1"/>
          </p:cNvSpPr>
          <p:nvPr/>
        </p:nvSpPr>
        <p:spPr bwMode="auto">
          <a:xfrm rot="5400000" flipV="1">
            <a:off x="6687344" y="1823244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39" name="Line 3"/>
          <p:cNvSpPr>
            <a:spLocks noChangeShapeType="1"/>
          </p:cNvSpPr>
          <p:nvPr/>
        </p:nvSpPr>
        <p:spPr bwMode="auto">
          <a:xfrm>
            <a:off x="7073900" y="2289175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40" name="Line 4"/>
          <p:cNvSpPr>
            <a:spLocks noChangeShapeType="1"/>
          </p:cNvSpPr>
          <p:nvPr/>
        </p:nvSpPr>
        <p:spPr bwMode="auto">
          <a:xfrm>
            <a:off x="5313363" y="2976563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83142" name="AutoShape 6"/>
          <p:cNvSpPr>
            <a:spLocks noChangeArrowheads="1"/>
          </p:cNvSpPr>
          <p:nvPr/>
        </p:nvSpPr>
        <p:spPr bwMode="auto">
          <a:xfrm rot="-5400000">
            <a:off x="3114676" y="28194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3143" name="Line 7"/>
          <p:cNvSpPr>
            <a:spLocks noChangeShapeType="1"/>
          </p:cNvSpPr>
          <p:nvPr/>
        </p:nvSpPr>
        <p:spPr bwMode="auto">
          <a:xfrm flipV="1">
            <a:off x="3244850" y="340360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44" name="Line 8"/>
          <p:cNvSpPr>
            <a:spLocks noChangeShapeType="1"/>
          </p:cNvSpPr>
          <p:nvPr/>
        </p:nvSpPr>
        <p:spPr bwMode="auto">
          <a:xfrm flipV="1">
            <a:off x="2149475" y="340360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45" name="Line 9"/>
          <p:cNvSpPr>
            <a:spLocks noChangeShapeType="1"/>
          </p:cNvSpPr>
          <p:nvPr/>
        </p:nvSpPr>
        <p:spPr bwMode="auto">
          <a:xfrm flipV="1">
            <a:off x="3244850" y="24796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46" name="Oval 10"/>
          <p:cNvSpPr>
            <a:spLocks noChangeArrowheads="1"/>
          </p:cNvSpPr>
          <p:nvPr/>
        </p:nvSpPr>
        <p:spPr bwMode="auto">
          <a:xfrm>
            <a:off x="2733675" y="22288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83147" name="Oval 11"/>
          <p:cNvSpPr>
            <a:spLocks noChangeArrowheads="1"/>
          </p:cNvSpPr>
          <p:nvPr/>
        </p:nvSpPr>
        <p:spPr bwMode="auto">
          <a:xfrm>
            <a:off x="2733675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83148" name="Oval 12"/>
          <p:cNvSpPr>
            <a:spLocks noChangeArrowheads="1"/>
          </p:cNvSpPr>
          <p:nvPr/>
        </p:nvSpPr>
        <p:spPr bwMode="auto">
          <a:xfrm>
            <a:off x="1638300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83149" name="Freeform 13"/>
          <p:cNvSpPr>
            <a:spLocks/>
          </p:cNvSpPr>
          <p:nvPr/>
        </p:nvSpPr>
        <p:spPr bwMode="auto">
          <a:xfrm>
            <a:off x="981075" y="2476500"/>
            <a:ext cx="7181850" cy="3409950"/>
          </a:xfrm>
          <a:custGeom>
            <a:avLst/>
            <a:gdLst/>
            <a:ahLst/>
            <a:cxnLst>
              <a:cxn ang="0">
                <a:pos x="3930" y="606"/>
              </a:cxn>
              <a:cxn ang="0">
                <a:pos x="4524" y="606"/>
              </a:cxn>
              <a:cxn ang="0">
                <a:pos x="4524" y="2148"/>
              </a:cxn>
              <a:cxn ang="0">
                <a:pos x="0" y="2148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2148">
                <a:moveTo>
                  <a:pt x="3930" y="606"/>
                </a:moveTo>
                <a:lnTo>
                  <a:pt x="4524" y="606"/>
                </a:lnTo>
                <a:lnTo>
                  <a:pt x="4524" y="2148"/>
                </a:lnTo>
                <a:lnTo>
                  <a:pt x="0" y="2148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50" name="Line 14"/>
          <p:cNvSpPr>
            <a:spLocks noChangeShapeType="1"/>
          </p:cNvSpPr>
          <p:nvPr/>
        </p:nvSpPr>
        <p:spPr bwMode="auto">
          <a:xfrm flipV="1">
            <a:off x="977900" y="3403600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51" name="Text Box 15"/>
          <p:cNvSpPr txBox="1">
            <a:spLocks noChangeArrowheads="1"/>
          </p:cNvSpPr>
          <p:nvPr/>
        </p:nvSpPr>
        <p:spPr bwMode="auto">
          <a:xfrm>
            <a:off x="261938" y="1352550"/>
            <a:ext cx="170656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Retiming</a:t>
            </a:r>
          </a:p>
        </p:txBody>
      </p:sp>
      <p:sp>
        <p:nvSpPr>
          <p:cNvPr id="1883152" name="Text Box 16"/>
          <p:cNvSpPr txBox="1">
            <a:spLocks noChangeArrowheads="1"/>
          </p:cNvSpPr>
          <p:nvPr/>
        </p:nvSpPr>
        <p:spPr bwMode="auto">
          <a:xfrm>
            <a:off x="7327900" y="3016250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3153" name="Line 17"/>
          <p:cNvSpPr>
            <a:spLocks noChangeShapeType="1"/>
          </p:cNvSpPr>
          <p:nvPr/>
        </p:nvSpPr>
        <p:spPr bwMode="auto">
          <a:xfrm>
            <a:off x="4164013" y="2971800"/>
            <a:ext cx="957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55" name="Line 19"/>
          <p:cNvSpPr>
            <a:spLocks noChangeShapeType="1"/>
          </p:cNvSpPr>
          <p:nvPr/>
        </p:nvSpPr>
        <p:spPr bwMode="auto">
          <a:xfrm rot="5400000" flipV="1">
            <a:off x="6440488" y="1730375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56" name="Line 20"/>
          <p:cNvSpPr>
            <a:spLocks noChangeShapeType="1"/>
          </p:cNvSpPr>
          <p:nvPr/>
        </p:nvSpPr>
        <p:spPr bwMode="auto">
          <a:xfrm rot="5400000" flipV="1">
            <a:off x="6439694" y="1418432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57" name="Rectangle 21"/>
          <p:cNvSpPr>
            <a:spLocks noChangeArrowheads="1"/>
          </p:cNvSpPr>
          <p:nvPr/>
        </p:nvSpPr>
        <p:spPr bwMode="auto">
          <a:xfrm>
            <a:off x="6921500" y="1757363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83159" name="AutoShape 23"/>
          <p:cNvSpPr>
            <a:spLocks noChangeArrowheads="1"/>
          </p:cNvSpPr>
          <p:nvPr/>
        </p:nvSpPr>
        <p:spPr bwMode="auto">
          <a:xfrm rot="-5400000">
            <a:off x="6200776" y="33147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3160" name="Line 24"/>
          <p:cNvSpPr>
            <a:spLocks noChangeShapeType="1"/>
          </p:cNvSpPr>
          <p:nvPr/>
        </p:nvSpPr>
        <p:spPr bwMode="auto">
          <a:xfrm flipV="1">
            <a:off x="6084888" y="2995613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62" name="Text Box 26"/>
          <p:cNvSpPr txBox="1">
            <a:spLocks noChangeArrowheads="1"/>
          </p:cNvSpPr>
          <p:nvPr/>
        </p:nvSpPr>
        <p:spPr bwMode="auto">
          <a:xfrm>
            <a:off x="5100638" y="1558925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562475" y="2592388"/>
            <a:ext cx="152400" cy="758825"/>
            <a:chOff x="2874" y="1891"/>
            <a:chExt cx="96" cy="478"/>
          </a:xfrm>
        </p:grpSpPr>
        <p:sp>
          <p:nvSpPr>
            <p:cNvPr id="1883158" name="Rectangle 22"/>
            <p:cNvSpPr>
              <a:spLocks noChangeArrowheads="1"/>
            </p:cNvSpPr>
            <p:nvPr/>
          </p:nvSpPr>
          <p:spPr bwMode="auto">
            <a:xfrm>
              <a:off x="2874" y="1891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3163" name="Oval 27"/>
            <p:cNvSpPr>
              <a:spLocks noChangeArrowheads="1"/>
            </p:cNvSpPr>
            <p:nvPr/>
          </p:nvSpPr>
          <p:spPr bwMode="auto">
            <a:xfrm>
              <a:off x="2874" y="2082"/>
              <a:ext cx="95" cy="9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3164" name="Rectangle 41"/>
          <p:cNvSpPr>
            <a:spLocks noChangeArrowheads="1"/>
          </p:cNvSpPr>
          <p:nvPr/>
        </p:nvSpPr>
        <p:spPr bwMode="auto">
          <a:xfrm rot="-5400000">
            <a:off x="5660232" y="2580481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83165" name="Rectangle 45"/>
          <p:cNvSpPr>
            <a:spLocks noChangeArrowheads="1"/>
          </p:cNvSpPr>
          <p:nvPr/>
        </p:nvSpPr>
        <p:spPr bwMode="auto">
          <a:xfrm rot="-5400000">
            <a:off x="5671344" y="2909094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83166" name="Oval 46"/>
          <p:cNvSpPr>
            <a:spLocks noChangeArrowheads="1"/>
          </p:cNvSpPr>
          <p:nvPr/>
        </p:nvSpPr>
        <p:spPr bwMode="auto">
          <a:xfrm>
            <a:off x="6121400" y="2921000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2797969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2816225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83169" name="Text Box 33"/>
          <p:cNvSpPr txBox="1">
            <a:spLocks noChangeArrowheads="1"/>
          </p:cNvSpPr>
          <p:nvPr/>
        </p:nvSpPr>
        <p:spPr bwMode="auto">
          <a:xfrm>
            <a:off x="6246813" y="1227138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3170" name="Line 34"/>
          <p:cNvSpPr>
            <a:spLocks noChangeShapeType="1"/>
          </p:cNvSpPr>
          <p:nvPr/>
        </p:nvSpPr>
        <p:spPr bwMode="auto">
          <a:xfrm rot="5400000" flipV="1">
            <a:off x="602615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71" name="Text Box 35"/>
          <p:cNvSpPr txBox="1">
            <a:spLocks noChangeArrowheads="1"/>
          </p:cNvSpPr>
          <p:nvPr/>
        </p:nvSpPr>
        <p:spPr bwMode="auto">
          <a:xfrm>
            <a:off x="5770563" y="1227138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3172" name="Line 36"/>
          <p:cNvSpPr>
            <a:spLocks noChangeShapeType="1"/>
          </p:cNvSpPr>
          <p:nvPr/>
        </p:nvSpPr>
        <p:spPr bwMode="auto">
          <a:xfrm rot="5400000" flipV="1">
            <a:off x="554990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73" name="Rectangle 37"/>
          <p:cNvSpPr>
            <a:spLocks noChangeArrowheads="1"/>
          </p:cNvSpPr>
          <p:nvPr/>
        </p:nvSpPr>
        <p:spPr bwMode="auto">
          <a:xfrm rot="-5400000">
            <a:off x="5876925" y="145891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74" name="Oval 38"/>
          <p:cNvSpPr>
            <a:spLocks noChangeArrowheads="1"/>
          </p:cNvSpPr>
          <p:nvPr/>
        </p:nvSpPr>
        <p:spPr bwMode="auto">
          <a:xfrm>
            <a:off x="5886450" y="16764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75" name="Rectangle 39"/>
          <p:cNvSpPr>
            <a:spLocks noChangeArrowheads="1"/>
          </p:cNvSpPr>
          <p:nvPr/>
        </p:nvSpPr>
        <p:spPr bwMode="auto">
          <a:xfrm>
            <a:off x="5133975" y="260191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3176" name="Oval 40"/>
          <p:cNvSpPr>
            <a:spLocks noChangeArrowheads="1"/>
          </p:cNvSpPr>
          <p:nvPr/>
        </p:nvSpPr>
        <p:spPr bwMode="auto">
          <a:xfrm>
            <a:off x="5133975" y="29051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78" name="Rectangle 42"/>
          <p:cNvSpPr>
            <a:spLocks noChangeArrowheads="1"/>
          </p:cNvSpPr>
          <p:nvPr/>
        </p:nvSpPr>
        <p:spPr bwMode="auto">
          <a:xfrm rot="-5400000">
            <a:off x="5867400" y="174466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79" name="Oval 43"/>
          <p:cNvSpPr>
            <a:spLocks noChangeArrowheads="1"/>
          </p:cNvSpPr>
          <p:nvPr/>
        </p:nvSpPr>
        <p:spPr bwMode="auto">
          <a:xfrm>
            <a:off x="5876925" y="19621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3180" name="Text Box 44"/>
          <p:cNvSpPr txBox="1">
            <a:spLocks noChangeArrowheads="1"/>
          </p:cNvSpPr>
          <p:nvPr/>
        </p:nvSpPr>
        <p:spPr bwMode="auto">
          <a:xfrm>
            <a:off x="5095875" y="1835150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3181" name="Line 45"/>
          <p:cNvSpPr>
            <a:spLocks noChangeShapeType="1"/>
          </p:cNvSpPr>
          <p:nvPr/>
        </p:nvSpPr>
        <p:spPr bwMode="auto">
          <a:xfrm>
            <a:off x="5507038" y="2967038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82" name="Line 46"/>
          <p:cNvSpPr>
            <a:spLocks noChangeShapeType="1"/>
          </p:cNvSpPr>
          <p:nvPr/>
        </p:nvSpPr>
        <p:spPr bwMode="auto">
          <a:xfrm flipV="1">
            <a:off x="5522913" y="3659188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3183" name="AutoShape 47"/>
          <p:cNvSpPr>
            <a:spLocks noChangeArrowheads="1"/>
          </p:cNvSpPr>
          <p:nvPr/>
        </p:nvSpPr>
        <p:spPr bwMode="auto">
          <a:xfrm rot="-5400000">
            <a:off x="3114676" y="46863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3184" name="Freeform 48"/>
          <p:cNvSpPr>
            <a:spLocks/>
          </p:cNvSpPr>
          <p:nvPr/>
        </p:nvSpPr>
        <p:spPr bwMode="auto">
          <a:xfrm>
            <a:off x="4152900" y="4048125"/>
            <a:ext cx="2743200" cy="75247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522" y="474"/>
              </a:cxn>
              <a:cxn ang="0">
                <a:pos x="522" y="0"/>
              </a:cxn>
              <a:cxn ang="0">
                <a:pos x="1728" y="0"/>
              </a:cxn>
            </a:cxnLst>
            <a:rect l="0" t="0" r="r" b="b"/>
            <a:pathLst>
              <a:path w="1728" h="474">
                <a:moveTo>
                  <a:pt x="0" y="474"/>
                </a:moveTo>
                <a:lnTo>
                  <a:pt x="522" y="474"/>
                </a:lnTo>
                <a:lnTo>
                  <a:pt x="522" y="0"/>
                </a:lnTo>
                <a:lnTo>
                  <a:pt x="1728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4572000" y="4411663"/>
            <a:ext cx="152400" cy="758825"/>
            <a:chOff x="2880" y="3037"/>
            <a:chExt cx="96" cy="478"/>
          </a:xfrm>
        </p:grpSpPr>
        <p:sp>
          <p:nvSpPr>
            <p:cNvPr id="1883185" name="Rectangle 49"/>
            <p:cNvSpPr>
              <a:spLocks noChangeArrowheads="1"/>
            </p:cNvSpPr>
            <p:nvPr/>
          </p:nvSpPr>
          <p:spPr bwMode="auto">
            <a:xfrm>
              <a:off x="2880" y="303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3186" name="Oval 50"/>
            <p:cNvSpPr>
              <a:spLocks noChangeArrowheads="1"/>
            </p:cNvSpPr>
            <p:nvPr/>
          </p:nvSpPr>
          <p:spPr bwMode="auto">
            <a:xfrm>
              <a:off x="2880" y="3228"/>
              <a:ext cx="95" cy="9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3187" name="Freeform 51"/>
          <p:cNvSpPr>
            <a:spLocks/>
          </p:cNvSpPr>
          <p:nvPr/>
        </p:nvSpPr>
        <p:spPr bwMode="auto">
          <a:xfrm>
            <a:off x="3343275" y="3390900"/>
            <a:ext cx="46672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294" y="1230"/>
              </a:cxn>
            </a:cxnLst>
            <a:rect l="0" t="0" r="r" b="b"/>
            <a:pathLst>
              <a:path w="294" h="1230">
                <a:moveTo>
                  <a:pt x="0" y="0"/>
                </a:moveTo>
                <a:lnTo>
                  <a:pt x="0" y="1230"/>
                </a:lnTo>
                <a:lnTo>
                  <a:pt x="294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4562475" y="2592388"/>
            <a:ext cx="152400" cy="758825"/>
            <a:chOff x="2874" y="1891"/>
            <a:chExt cx="96" cy="478"/>
          </a:xfrm>
        </p:grpSpPr>
        <p:sp>
          <p:nvSpPr>
            <p:cNvPr id="1883195" name="Rectangle 59"/>
            <p:cNvSpPr>
              <a:spLocks noChangeArrowheads="1"/>
            </p:cNvSpPr>
            <p:nvPr/>
          </p:nvSpPr>
          <p:spPr bwMode="auto">
            <a:xfrm>
              <a:off x="2874" y="1891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3196" name="Oval 60"/>
            <p:cNvSpPr>
              <a:spLocks noChangeArrowheads="1"/>
            </p:cNvSpPr>
            <p:nvPr/>
          </p:nvSpPr>
          <p:spPr bwMode="auto">
            <a:xfrm>
              <a:off x="2874" y="2082"/>
              <a:ext cx="95" cy="9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4572000" y="4421188"/>
            <a:ext cx="152400" cy="758825"/>
            <a:chOff x="2880" y="3037"/>
            <a:chExt cx="96" cy="478"/>
          </a:xfrm>
        </p:grpSpPr>
        <p:sp>
          <p:nvSpPr>
            <p:cNvPr id="1883198" name="Rectangle 62"/>
            <p:cNvSpPr>
              <a:spLocks noChangeArrowheads="1"/>
            </p:cNvSpPr>
            <p:nvPr/>
          </p:nvSpPr>
          <p:spPr bwMode="auto">
            <a:xfrm>
              <a:off x="2880" y="303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3199" name="Oval 63"/>
            <p:cNvSpPr>
              <a:spLocks noChangeArrowheads="1"/>
            </p:cNvSpPr>
            <p:nvPr/>
          </p:nvSpPr>
          <p:spPr bwMode="auto">
            <a:xfrm>
              <a:off x="2880" y="3228"/>
              <a:ext cx="95" cy="9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5208 -3.33333E-6 L -0.05208 -0.07222 L -0.12916 -0.07222 " pathEditMode="relative" ptsTypes="AA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05312 -3.33333E-6 L -0.05312 0.06111 L -0.14791 0.06111 " pathEditMode="relative" ptsTypes="AAAA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5312 -1.11111E-6 L -0.05312 -0.05417 L -0.12708 -0.05417 L -0.12812 -0.3375 " pathEditMode="relative" ptsTypes="AAA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552 0 L -0.0552 0.08056 L -0.1427 0.07778 L -0.1427 -0.20417 L -0.14895 -0.20694 " pathEditMode="relative" ptsTypes="AAAAAA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6 -0.07222 L -0.40069 -0.07222 L -0.40069 0.06296 " pathEditMode="relative" rAng="0" ptsTypes="A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68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95 -0.20556 L -0.40103 -0.20695 " pathEditMode="relative" ptsTypes="AA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73 -0.20371 L -0.40173 0.16018 L 0.38369 0.16157 L 0.38161 -0.19954 L 0.35452 -0.19954 " pathEditMode="relative" ptsTypes="AAA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Freeform 2"/>
          <p:cNvSpPr>
            <a:spLocks/>
          </p:cNvSpPr>
          <p:nvPr/>
        </p:nvSpPr>
        <p:spPr bwMode="auto">
          <a:xfrm>
            <a:off x="3362325" y="2466975"/>
            <a:ext cx="44767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162" y="1230"/>
              </a:cxn>
            </a:cxnLst>
            <a:rect l="0" t="0" r="r" b="b"/>
            <a:pathLst>
              <a:path w="162" h="1230">
                <a:moveTo>
                  <a:pt x="0" y="0"/>
                </a:moveTo>
                <a:lnTo>
                  <a:pt x="0" y="1230"/>
                </a:lnTo>
                <a:lnTo>
                  <a:pt x="162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87" name="Line 3"/>
          <p:cNvSpPr>
            <a:spLocks noChangeShapeType="1"/>
          </p:cNvSpPr>
          <p:nvPr/>
        </p:nvSpPr>
        <p:spPr bwMode="auto">
          <a:xfrm rot="5400000" flipV="1">
            <a:off x="6687344" y="1823244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88" name="Line 4"/>
          <p:cNvSpPr>
            <a:spLocks noChangeShapeType="1"/>
          </p:cNvSpPr>
          <p:nvPr/>
        </p:nvSpPr>
        <p:spPr bwMode="auto">
          <a:xfrm>
            <a:off x="7073900" y="2289175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89" name="Line 5"/>
          <p:cNvSpPr>
            <a:spLocks noChangeShapeType="1"/>
          </p:cNvSpPr>
          <p:nvPr/>
        </p:nvSpPr>
        <p:spPr bwMode="auto">
          <a:xfrm>
            <a:off x="5313363" y="2976563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85191" name="AutoShape 7"/>
          <p:cNvSpPr>
            <a:spLocks noChangeArrowheads="1"/>
          </p:cNvSpPr>
          <p:nvPr/>
        </p:nvSpPr>
        <p:spPr bwMode="auto">
          <a:xfrm rot="-5400000">
            <a:off x="3114676" y="28194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5192" name="Line 8"/>
          <p:cNvSpPr>
            <a:spLocks noChangeShapeType="1"/>
          </p:cNvSpPr>
          <p:nvPr/>
        </p:nvSpPr>
        <p:spPr bwMode="auto">
          <a:xfrm flipV="1">
            <a:off x="2963863" y="3403600"/>
            <a:ext cx="8477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93" name="Line 9"/>
          <p:cNvSpPr>
            <a:spLocks noChangeShapeType="1"/>
          </p:cNvSpPr>
          <p:nvPr/>
        </p:nvSpPr>
        <p:spPr bwMode="auto">
          <a:xfrm flipV="1">
            <a:off x="1863725" y="340360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94" name="Line 10"/>
          <p:cNvSpPr>
            <a:spLocks noChangeShapeType="1"/>
          </p:cNvSpPr>
          <p:nvPr/>
        </p:nvSpPr>
        <p:spPr bwMode="auto">
          <a:xfrm flipV="1">
            <a:off x="3244850" y="24796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195" name="Oval 11"/>
          <p:cNvSpPr>
            <a:spLocks noChangeArrowheads="1"/>
          </p:cNvSpPr>
          <p:nvPr/>
        </p:nvSpPr>
        <p:spPr bwMode="auto">
          <a:xfrm>
            <a:off x="2733675" y="22288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85196" name="Oval 12"/>
          <p:cNvSpPr>
            <a:spLocks noChangeArrowheads="1"/>
          </p:cNvSpPr>
          <p:nvPr/>
        </p:nvSpPr>
        <p:spPr bwMode="auto">
          <a:xfrm>
            <a:off x="2447925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85197" name="Oval 13"/>
          <p:cNvSpPr>
            <a:spLocks noChangeArrowheads="1"/>
          </p:cNvSpPr>
          <p:nvPr/>
        </p:nvSpPr>
        <p:spPr bwMode="auto">
          <a:xfrm>
            <a:off x="1352550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85198" name="Freeform 14"/>
          <p:cNvSpPr>
            <a:spLocks/>
          </p:cNvSpPr>
          <p:nvPr/>
        </p:nvSpPr>
        <p:spPr bwMode="auto">
          <a:xfrm>
            <a:off x="981075" y="2476500"/>
            <a:ext cx="7181850" cy="3409950"/>
          </a:xfrm>
          <a:custGeom>
            <a:avLst/>
            <a:gdLst/>
            <a:ahLst/>
            <a:cxnLst>
              <a:cxn ang="0">
                <a:pos x="3930" y="606"/>
              </a:cxn>
              <a:cxn ang="0">
                <a:pos x="4524" y="606"/>
              </a:cxn>
              <a:cxn ang="0">
                <a:pos x="4524" y="2148"/>
              </a:cxn>
              <a:cxn ang="0">
                <a:pos x="0" y="2148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2148">
                <a:moveTo>
                  <a:pt x="3930" y="606"/>
                </a:moveTo>
                <a:lnTo>
                  <a:pt x="4524" y="606"/>
                </a:lnTo>
                <a:lnTo>
                  <a:pt x="4524" y="2148"/>
                </a:lnTo>
                <a:lnTo>
                  <a:pt x="0" y="2148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199" name="Line 15"/>
          <p:cNvSpPr>
            <a:spLocks noChangeShapeType="1"/>
          </p:cNvSpPr>
          <p:nvPr/>
        </p:nvSpPr>
        <p:spPr bwMode="auto">
          <a:xfrm flipV="1">
            <a:off x="977900" y="3403600"/>
            <a:ext cx="3476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00" name="Text Box 16"/>
          <p:cNvSpPr txBox="1">
            <a:spLocks noChangeArrowheads="1"/>
          </p:cNvSpPr>
          <p:nvPr/>
        </p:nvSpPr>
        <p:spPr bwMode="auto">
          <a:xfrm>
            <a:off x="261938" y="1352550"/>
            <a:ext cx="4516437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Retiming with anti-tokens</a:t>
            </a:r>
          </a:p>
        </p:txBody>
      </p:sp>
      <p:sp>
        <p:nvSpPr>
          <p:cNvPr id="1885201" name="Text Box 17"/>
          <p:cNvSpPr txBox="1">
            <a:spLocks noChangeArrowheads="1"/>
          </p:cNvSpPr>
          <p:nvPr/>
        </p:nvSpPr>
        <p:spPr bwMode="auto">
          <a:xfrm>
            <a:off x="7327900" y="3016250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5202" name="Line 18"/>
          <p:cNvSpPr>
            <a:spLocks noChangeShapeType="1"/>
          </p:cNvSpPr>
          <p:nvPr/>
        </p:nvSpPr>
        <p:spPr bwMode="auto">
          <a:xfrm>
            <a:off x="4164013" y="2967038"/>
            <a:ext cx="1428750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03" name="Line 19"/>
          <p:cNvSpPr>
            <a:spLocks noChangeShapeType="1"/>
          </p:cNvSpPr>
          <p:nvPr/>
        </p:nvSpPr>
        <p:spPr bwMode="auto">
          <a:xfrm rot="5400000" flipV="1">
            <a:off x="6440488" y="1730375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04" name="Line 20"/>
          <p:cNvSpPr>
            <a:spLocks noChangeShapeType="1"/>
          </p:cNvSpPr>
          <p:nvPr/>
        </p:nvSpPr>
        <p:spPr bwMode="auto">
          <a:xfrm rot="5400000" flipV="1">
            <a:off x="6439694" y="1418432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05" name="Rectangle 21"/>
          <p:cNvSpPr>
            <a:spLocks noChangeArrowheads="1"/>
          </p:cNvSpPr>
          <p:nvPr/>
        </p:nvSpPr>
        <p:spPr bwMode="auto">
          <a:xfrm>
            <a:off x="6921500" y="1757363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85206" name="AutoShape 22"/>
          <p:cNvSpPr>
            <a:spLocks noChangeArrowheads="1"/>
          </p:cNvSpPr>
          <p:nvPr/>
        </p:nvSpPr>
        <p:spPr bwMode="auto">
          <a:xfrm rot="-5400000">
            <a:off x="6200776" y="33147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5207" name="Line 23"/>
          <p:cNvSpPr>
            <a:spLocks noChangeShapeType="1"/>
          </p:cNvSpPr>
          <p:nvPr/>
        </p:nvSpPr>
        <p:spPr bwMode="auto">
          <a:xfrm flipV="1">
            <a:off x="6084888" y="2995613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08" name="Text Box 24"/>
          <p:cNvSpPr txBox="1">
            <a:spLocks noChangeArrowheads="1"/>
          </p:cNvSpPr>
          <p:nvPr/>
        </p:nvSpPr>
        <p:spPr bwMode="auto">
          <a:xfrm>
            <a:off x="5100638" y="1558925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5212" name="Rectangle 41"/>
          <p:cNvSpPr>
            <a:spLocks noChangeArrowheads="1"/>
          </p:cNvSpPr>
          <p:nvPr/>
        </p:nvSpPr>
        <p:spPr bwMode="auto">
          <a:xfrm rot="-5400000">
            <a:off x="5660232" y="2580481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85213" name="Rectangle 45"/>
          <p:cNvSpPr>
            <a:spLocks noChangeArrowheads="1"/>
          </p:cNvSpPr>
          <p:nvPr/>
        </p:nvSpPr>
        <p:spPr bwMode="auto">
          <a:xfrm rot="-5400000">
            <a:off x="5671344" y="2909094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85214" name="Oval 46"/>
          <p:cNvSpPr>
            <a:spLocks noChangeArrowheads="1"/>
          </p:cNvSpPr>
          <p:nvPr/>
        </p:nvSpPr>
        <p:spPr bwMode="auto">
          <a:xfrm>
            <a:off x="6121400" y="2921000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2797969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2816225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85217" name="Text Box 33"/>
          <p:cNvSpPr txBox="1">
            <a:spLocks noChangeArrowheads="1"/>
          </p:cNvSpPr>
          <p:nvPr/>
        </p:nvSpPr>
        <p:spPr bwMode="auto">
          <a:xfrm>
            <a:off x="6246813" y="1227138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5218" name="Line 34"/>
          <p:cNvSpPr>
            <a:spLocks noChangeShapeType="1"/>
          </p:cNvSpPr>
          <p:nvPr/>
        </p:nvSpPr>
        <p:spPr bwMode="auto">
          <a:xfrm rot="5400000" flipV="1">
            <a:off x="602615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19" name="Text Box 35"/>
          <p:cNvSpPr txBox="1">
            <a:spLocks noChangeArrowheads="1"/>
          </p:cNvSpPr>
          <p:nvPr/>
        </p:nvSpPr>
        <p:spPr bwMode="auto">
          <a:xfrm>
            <a:off x="5770563" y="1227138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5220" name="Line 36"/>
          <p:cNvSpPr>
            <a:spLocks noChangeShapeType="1"/>
          </p:cNvSpPr>
          <p:nvPr/>
        </p:nvSpPr>
        <p:spPr bwMode="auto">
          <a:xfrm rot="5400000" flipV="1">
            <a:off x="554990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21" name="Rectangle 37"/>
          <p:cNvSpPr>
            <a:spLocks noChangeArrowheads="1"/>
          </p:cNvSpPr>
          <p:nvPr/>
        </p:nvSpPr>
        <p:spPr bwMode="auto">
          <a:xfrm rot="-5400000">
            <a:off x="5876925" y="145891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22" name="Oval 38"/>
          <p:cNvSpPr>
            <a:spLocks noChangeArrowheads="1"/>
          </p:cNvSpPr>
          <p:nvPr/>
        </p:nvSpPr>
        <p:spPr bwMode="auto">
          <a:xfrm>
            <a:off x="5886450" y="16764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25" name="Rectangle 41"/>
          <p:cNvSpPr>
            <a:spLocks noChangeArrowheads="1"/>
          </p:cNvSpPr>
          <p:nvPr/>
        </p:nvSpPr>
        <p:spPr bwMode="auto">
          <a:xfrm rot="-5400000">
            <a:off x="5867400" y="174466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26" name="Oval 42"/>
          <p:cNvSpPr>
            <a:spLocks noChangeArrowheads="1"/>
          </p:cNvSpPr>
          <p:nvPr/>
        </p:nvSpPr>
        <p:spPr bwMode="auto">
          <a:xfrm>
            <a:off x="5876925" y="19621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27" name="Text Box 43"/>
          <p:cNvSpPr txBox="1">
            <a:spLocks noChangeArrowheads="1"/>
          </p:cNvSpPr>
          <p:nvPr/>
        </p:nvSpPr>
        <p:spPr bwMode="auto">
          <a:xfrm>
            <a:off x="5095875" y="1835150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5228" name="Line 44"/>
          <p:cNvSpPr>
            <a:spLocks noChangeShapeType="1"/>
          </p:cNvSpPr>
          <p:nvPr/>
        </p:nvSpPr>
        <p:spPr bwMode="auto">
          <a:xfrm>
            <a:off x="5507038" y="2967038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29" name="Line 45"/>
          <p:cNvSpPr>
            <a:spLocks noChangeShapeType="1"/>
          </p:cNvSpPr>
          <p:nvPr/>
        </p:nvSpPr>
        <p:spPr bwMode="auto">
          <a:xfrm flipV="1">
            <a:off x="5522913" y="3659188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5230" name="AutoShape 46"/>
          <p:cNvSpPr>
            <a:spLocks noChangeArrowheads="1"/>
          </p:cNvSpPr>
          <p:nvPr/>
        </p:nvSpPr>
        <p:spPr bwMode="auto">
          <a:xfrm rot="-5400000">
            <a:off x="3114676" y="46863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5231" name="Freeform 47"/>
          <p:cNvSpPr>
            <a:spLocks/>
          </p:cNvSpPr>
          <p:nvPr/>
        </p:nvSpPr>
        <p:spPr bwMode="auto">
          <a:xfrm>
            <a:off x="4152900" y="4048125"/>
            <a:ext cx="2743200" cy="75247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522" y="474"/>
              </a:cxn>
              <a:cxn ang="0">
                <a:pos x="522" y="0"/>
              </a:cxn>
              <a:cxn ang="0">
                <a:pos x="1728" y="0"/>
              </a:cxn>
            </a:cxnLst>
            <a:rect l="0" t="0" r="r" b="b"/>
            <a:pathLst>
              <a:path w="1728" h="474">
                <a:moveTo>
                  <a:pt x="0" y="474"/>
                </a:moveTo>
                <a:lnTo>
                  <a:pt x="522" y="474"/>
                </a:lnTo>
                <a:lnTo>
                  <a:pt x="522" y="0"/>
                </a:lnTo>
                <a:lnTo>
                  <a:pt x="1728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7810500" y="3040063"/>
            <a:ext cx="152400" cy="758825"/>
            <a:chOff x="2880" y="3037"/>
            <a:chExt cx="96" cy="478"/>
          </a:xfrm>
        </p:grpSpPr>
        <p:sp>
          <p:nvSpPr>
            <p:cNvPr id="1885233" name="Rectangle 49"/>
            <p:cNvSpPr>
              <a:spLocks noChangeArrowheads="1"/>
            </p:cNvSpPr>
            <p:nvPr/>
          </p:nvSpPr>
          <p:spPr bwMode="auto">
            <a:xfrm>
              <a:off x="2880" y="303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5234" name="Oval 50"/>
            <p:cNvSpPr>
              <a:spLocks noChangeArrowheads="1"/>
            </p:cNvSpPr>
            <p:nvPr/>
          </p:nvSpPr>
          <p:spPr bwMode="auto">
            <a:xfrm>
              <a:off x="2880" y="3228"/>
              <a:ext cx="95" cy="9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5235" name="Freeform 51"/>
          <p:cNvSpPr>
            <a:spLocks/>
          </p:cNvSpPr>
          <p:nvPr/>
        </p:nvSpPr>
        <p:spPr bwMode="auto">
          <a:xfrm>
            <a:off x="3076575" y="3390900"/>
            <a:ext cx="73342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294" y="1230"/>
              </a:cxn>
            </a:cxnLst>
            <a:rect l="0" t="0" r="r" b="b"/>
            <a:pathLst>
              <a:path w="294" h="1230">
                <a:moveTo>
                  <a:pt x="0" y="0"/>
                </a:moveTo>
                <a:lnTo>
                  <a:pt x="0" y="1230"/>
                </a:lnTo>
                <a:lnTo>
                  <a:pt x="294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810500" y="3049588"/>
            <a:ext cx="152400" cy="758825"/>
            <a:chOff x="2880" y="3037"/>
            <a:chExt cx="96" cy="478"/>
          </a:xfrm>
        </p:grpSpPr>
        <p:sp>
          <p:nvSpPr>
            <p:cNvPr id="1885240" name="Rectangle 56"/>
            <p:cNvSpPr>
              <a:spLocks noChangeArrowheads="1"/>
            </p:cNvSpPr>
            <p:nvPr/>
          </p:nvSpPr>
          <p:spPr bwMode="auto">
            <a:xfrm>
              <a:off x="2880" y="303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5241" name="Oval 57"/>
            <p:cNvSpPr>
              <a:spLocks noChangeArrowheads="1"/>
            </p:cNvSpPr>
            <p:nvPr/>
          </p:nvSpPr>
          <p:spPr bwMode="auto">
            <a:xfrm>
              <a:off x="2880" y="3228"/>
              <a:ext cx="95" cy="9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5242" name="AutoShape 58"/>
          <p:cNvSpPr>
            <a:spLocks noChangeArrowheads="1"/>
          </p:cNvSpPr>
          <p:nvPr/>
        </p:nvSpPr>
        <p:spPr bwMode="auto">
          <a:xfrm>
            <a:off x="3389313" y="5346700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-1</a:t>
            </a:r>
          </a:p>
        </p:txBody>
      </p:sp>
      <p:sp>
        <p:nvSpPr>
          <p:cNvPr id="1885243" name="Rectangle 59"/>
          <p:cNvSpPr>
            <a:spLocks noChangeArrowheads="1"/>
          </p:cNvSpPr>
          <p:nvPr/>
        </p:nvSpPr>
        <p:spPr bwMode="auto">
          <a:xfrm>
            <a:off x="5133975" y="260191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5244" name="Oval 60"/>
          <p:cNvSpPr>
            <a:spLocks noChangeArrowheads="1"/>
          </p:cNvSpPr>
          <p:nvPr/>
        </p:nvSpPr>
        <p:spPr bwMode="auto">
          <a:xfrm>
            <a:off x="5133975" y="29051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3181350" y="4964113"/>
            <a:ext cx="152400" cy="758825"/>
            <a:chOff x="2004" y="3127"/>
            <a:chExt cx="96" cy="478"/>
          </a:xfrm>
        </p:grpSpPr>
        <p:sp>
          <p:nvSpPr>
            <p:cNvPr id="1885245" name="Rectangle 61"/>
            <p:cNvSpPr>
              <a:spLocks noChangeArrowheads="1"/>
            </p:cNvSpPr>
            <p:nvPr/>
          </p:nvSpPr>
          <p:spPr bwMode="auto">
            <a:xfrm>
              <a:off x="2004" y="312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5246" name="Oval 62"/>
            <p:cNvSpPr>
              <a:spLocks noChangeArrowheads="1"/>
            </p:cNvSpPr>
            <p:nvPr/>
          </p:nvSpPr>
          <p:spPr bwMode="auto">
            <a:xfrm>
              <a:off x="2004" y="3318"/>
              <a:ext cx="95" cy="9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5247" name="Rectangle 63"/>
          <p:cNvSpPr>
            <a:spLocks noChangeArrowheads="1"/>
          </p:cNvSpPr>
          <p:nvPr/>
        </p:nvSpPr>
        <p:spPr bwMode="auto">
          <a:xfrm>
            <a:off x="5133975" y="261143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5248" name="Oval 64"/>
          <p:cNvSpPr>
            <a:spLocks noChangeArrowheads="1"/>
          </p:cNvSpPr>
          <p:nvPr/>
        </p:nvSpPr>
        <p:spPr bwMode="auto">
          <a:xfrm>
            <a:off x="5133975" y="29146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5252" name="TextBox 68"/>
          <p:cNvSpPr txBox="1">
            <a:spLocks noChangeArrowheads="1"/>
          </p:cNvSpPr>
          <p:nvPr/>
        </p:nvSpPr>
        <p:spPr bwMode="auto">
          <a:xfrm>
            <a:off x="4143375" y="4886325"/>
            <a:ext cx="3948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/>
              <a:t>Anti-token insertion allows retiming combinations that are not possible in a conventional synchronous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8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562 0 L -0.11562 -0.07361 L -0.18125 -0.07361 " pathEditMode="relative" ptsTypes="AAAA">
                                      <p:cBhvr>
                                        <p:cTn id="19" dur="500" fill="hold"/>
                                        <p:tgtEl>
                                          <p:spTgt spid="188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562 0 L -0.11562 -0.07361 L -0.18125 -0.07361 " pathEditMode="relative" ptsTypes="AAAA">
                                      <p:cBhvr>
                                        <p:cTn id="21" dur="500" fill="hold"/>
                                        <p:tgtEl>
                                          <p:spTgt spid="1885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11771 -1.11111E-6 L -0.11771 0.06111 L -0.23333 0.05949 " pathEditMode="relative" rAng="0" ptsTypes="AAAA">
                                      <p:cBhvr>
                                        <p:cTn id="23" dur="500" fill="hold"/>
                                        <p:tgtEl>
                                          <p:spTgt spid="188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1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1.11111E-6 L -0.11754 -1.11111E-6 L -0.11754 0.06111 L -0.23316 0.05972 " pathEditMode="relative" ptsTypes="AAAA">
                                      <p:cBhvr>
                                        <p:cTn id="25" dur="500" fill="hold"/>
                                        <p:tgtEl>
                                          <p:spTgt spid="1885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69 L -0.01979 3.33333E-6 L -0.01979 -0.28403 " pathEditMode="relative" ptsTypes="AAA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28334 L -0.12708 -0.28195 " pathEditMode="relative" ptsTypes="AA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242" grpId="0" animBg="1"/>
      <p:bldP spid="1885243" grpId="0" animBg="1"/>
      <p:bldP spid="1885244" grpId="0" animBg="1"/>
      <p:bldP spid="1885247" grpId="0" animBg="1"/>
      <p:bldP spid="1885247" grpId="1" animBg="1"/>
      <p:bldP spid="1885248" grpId="0" animBg="1"/>
      <p:bldP spid="1885248" grpId="1" animBg="1"/>
      <p:bldP spid="1885252" grpId="0"/>
      <p:bldP spid="1885252" grpId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Freeform 2"/>
          <p:cNvSpPr>
            <a:spLocks/>
          </p:cNvSpPr>
          <p:nvPr/>
        </p:nvSpPr>
        <p:spPr bwMode="auto">
          <a:xfrm>
            <a:off x="3362325" y="2466975"/>
            <a:ext cx="44767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162" y="1230"/>
              </a:cxn>
            </a:cxnLst>
            <a:rect l="0" t="0" r="r" b="b"/>
            <a:pathLst>
              <a:path w="162" h="1230">
                <a:moveTo>
                  <a:pt x="0" y="0"/>
                </a:moveTo>
                <a:lnTo>
                  <a:pt x="0" y="1230"/>
                </a:lnTo>
                <a:lnTo>
                  <a:pt x="162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35" name="Line 3"/>
          <p:cNvSpPr>
            <a:spLocks noChangeShapeType="1"/>
          </p:cNvSpPr>
          <p:nvPr/>
        </p:nvSpPr>
        <p:spPr bwMode="auto">
          <a:xfrm rot="5400000" flipV="1">
            <a:off x="6687344" y="1823244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36" name="Line 4"/>
          <p:cNvSpPr>
            <a:spLocks noChangeShapeType="1"/>
          </p:cNvSpPr>
          <p:nvPr/>
        </p:nvSpPr>
        <p:spPr bwMode="auto">
          <a:xfrm>
            <a:off x="7073900" y="2289175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>
            <a:off x="5313363" y="2976563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87240" name="Line 8"/>
          <p:cNvSpPr>
            <a:spLocks noChangeShapeType="1"/>
          </p:cNvSpPr>
          <p:nvPr/>
        </p:nvSpPr>
        <p:spPr bwMode="auto">
          <a:xfrm flipV="1">
            <a:off x="2963863" y="3403600"/>
            <a:ext cx="8477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41" name="Line 9"/>
          <p:cNvSpPr>
            <a:spLocks noChangeShapeType="1"/>
          </p:cNvSpPr>
          <p:nvPr/>
        </p:nvSpPr>
        <p:spPr bwMode="auto">
          <a:xfrm flipV="1">
            <a:off x="1863725" y="340360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42" name="Line 10"/>
          <p:cNvSpPr>
            <a:spLocks noChangeShapeType="1"/>
          </p:cNvSpPr>
          <p:nvPr/>
        </p:nvSpPr>
        <p:spPr bwMode="auto">
          <a:xfrm flipV="1">
            <a:off x="3244850" y="24796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43" name="Oval 11"/>
          <p:cNvSpPr>
            <a:spLocks noChangeArrowheads="1"/>
          </p:cNvSpPr>
          <p:nvPr/>
        </p:nvSpPr>
        <p:spPr bwMode="auto">
          <a:xfrm>
            <a:off x="2733675" y="22288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87244" name="Oval 12"/>
          <p:cNvSpPr>
            <a:spLocks noChangeArrowheads="1"/>
          </p:cNvSpPr>
          <p:nvPr/>
        </p:nvSpPr>
        <p:spPr bwMode="auto">
          <a:xfrm>
            <a:off x="2447925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87245" name="Oval 13"/>
          <p:cNvSpPr>
            <a:spLocks noChangeArrowheads="1"/>
          </p:cNvSpPr>
          <p:nvPr/>
        </p:nvSpPr>
        <p:spPr bwMode="auto">
          <a:xfrm>
            <a:off x="1352550" y="3143250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87246" name="Freeform 14"/>
          <p:cNvSpPr>
            <a:spLocks/>
          </p:cNvSpPr>
          <p:nvPr/>
        </p:nvSpPr>
        <p:spPr bwMode="auto">
          <a:xfrm>
            <a:off x="981075" y="2476500"/>
            <a:ext cx="7181850" cy="3409950"/>
          </a:xfrm>
          <a:custGeom>
            <a:avLst/>
            <a:gdLst/>
            <a:ahLst/>
            <a:cxnLst>
              <a:cxn ang="0">
                <a:pos x="3930" y="606"/>
              </a:cxn>
              <a:cxn ang="0">
                <a:pos x="4524" y="606"/>
              </a:cxn>
              <a:cxn ang="0">
                <a:pos x="4524" y="2148"/>
              </a:cxn>
              <a:cxn ang="0">
                <a:pos x="0" y="2148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2148">
                <a:moveTo>
                  <a:pt x="3930" y="606"/>
                </a:moveTo>
                <a:lnTo>
                  <a:pt x="4524" y="606"/>
                </a:lnTo>
                <a:lnTo>
                  <a:pt x="4524" y="2148"/>
                </a:lnTo>
                <a:lnTo>
                  <a:pt x="0" y="2148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47" name="Line 15"/>
          <p:cNvSpPr>
            <a:spLocks noChangeShapeType="1"/>
          </p:cNvSpPr>
          <p:nvPr/>
        </p:nvSpPr>
        <p:spPr bwMode="auto">
          <a:xfrm flipV="1">
            <a:off x="977900" y="3403600"/>
            <a:ext cx="3476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49" name="Text Box 17"/>
          <p:cNvSpPr txBox="1">
            <a:spLocks noChangeArrowheads="1"/>
          </p:cNvSpPr>
          <p:nvPr/>
        </p:nvSpPr>
        <p:spPr bwMode="auto">
          <a:xfrm>
            <a:off x="7327900" y="3016250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7250" name="Line 18"/>
          <p:cNvSpPr>
            <a:spLocks noChangeShapeType="1"/>
          </p:cNvSpPr>
          <p:nvPr/>
        </p:nvSpPr>
        <p:spPr bwMode="auto">
          <a:xfrm>
            <a:off x="4164013" y="2967038"/>
            <a:ext cx="1428750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51" name="Line 19"/>
          <p:cNvSpPr>
            <a:spLocks noChangeShapeType="1"/>
          </p:cNvSpPr>
          <p:nvPr/>
        </p:nvSpPr>
        <p:spPr bwMode="auto">
          <a:xfrm rot="5400000" flipV="1">
            <a:off x="6440488" y="1730375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52" name="Line 20"/>
          <p:cNvSpPr>
            <a:spLocks noChangeShapeType="1"/>
          </p:cNvSpPr>
          <p:nvPr/>
        </p:nvSpPr>
        <p:spPr bwMode="auto">
          <a:xfrm rot="5400000" flipV="1">
            <a:off x="6439694" y="1418432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53" name="Rectangle 21"/>
          <p:cNvSpPr>
            <a:spLocks noChangeArrowheads="1"/>
          </p:cNvSpPr>
          <p:nvPr/>
        </p:nvSpPr>
        <p:spPr bwMode="auto">
          <a:xfrm>
            <a:off x="6921500" y="1757363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87254" name="AutoShape 22"/>
          <p:cNvSpPr>
            <a:spLocks noChangeArrowheads="1"/>
          </p:cNvSpPr>
          <p:nvPr/>
        </p:nvSpPr>
        <p:spPr bwMode="auto">
          <a:xfrm rot="-5400000">
            <a:off x="6200776" y="33147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7255" name="Line 23"/>
          <p:cNvSpPr>
            <a:spLocks noChangeShapeType="1"/>
          </p:cNvSpPr>
          <p:nvPr/>
        </p:nvSpPr>
        <p:spPr bwMode="auto">
          <a:xfrm flipV="1">
            <a:off x="6084888" y="2995613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56" name="Text Box 24"/>
          <p:cNvSpPr txBox="1">
            <a:spLocks noChangeArrowheads="1"/>
          </p:cNvSpPr>
          <p:nvPr/>
        </p:nvSpPr>
        <p:spPr bwMode="auto">
          <a:xfrm>
            <a:off x="5100638" y="1558925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7257" name="Rectangle 41"/>
          <p:cNvSpPr>
            <a:spLocks noChangeArrowheads="1"/>
          </p:cNvSpPr>
          <p:nvPr/>
        </p:nvSpPr>
        <p:spPr bwMode="auto">
          <a:xfrm rot="-5400000">
            <a:off x="5660232" y="2580481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87258" name="Rectangle 45"/>
          <p:cNvSpPr>
            <a:spLocks noChangeArrowheads="1"/>
          </p:cNvSpPr>
          <p:nvPr/>
        </p:nvSpPr>
        <p:spPr bwMode="auto">
          <a:xfrm rot="-5400000">
            <a:off x="5671344" y="2909094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87259" name="Oval 46"/>
          <p:cNvSpPr>
            <a:spLocks noChangeArrowheads="1"/>
          </p:cNvSpPr>
          <p:nvPr/>
        </p:nvSpPr>
        <p:spPr bwMode="auto">
          <a:xfrm>
            <a:off x="6121400" y="2921000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2797969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2816225"/>
            <a:ext cx="1003300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87262" name="Text Box 30"/>
          <p:cNvSpPr txBox="1">
            <a:spLocks noChangeArrowheads="1"/>
          </p:cNvSpPr>
          <p:nvPr/>
        </p:nvSpPr>
        <p:spPr bwMode="auto">
          <a:xfrm>
            <a:off x="6246813" y="1227138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7263" name="Line 31"/>
          <p:cNvSpPr>
            <a:spLocks noChangeShapeType="1"/>
          </p:cNvSpPr>
          <p:nvPr/>
        </p:nvSpPr>
        <p:spPr bwMode="auto">
          <a:xfrm rot="5400000" flipV="1">
            <a:off x="602615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64" name="Text Box 32"/>
          <p:cNvSpPr txBox="1">
            <a:spLocks noChangeArrowheads="1"/>
          </p:cNvSpPr>
          <p:nvPr/>
        </p:nvSpPr>
        <p:spPr bwMode="auto">
          <a:xfrm>
            <a:off x="5770563" y="1227138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7265" name="Line 33"/>
          <p:cNvSpPr>
            <a:spLocks noChangeShapeType="1"/>
          </p:cNvSpPr>
          <p:nvPr/>
        </p:nvSpPr>
        <p:spPr bwMode="auto">
          <a:xfrm rot="5400000" flipV="1">
            <a:off x="5549900" y="2017713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66" name="Rectangle 34"/>
          <p:cNvSpPr>
            <a:spLocks noChangeArrowheads="1"/>
          </p:cNvSpPr>
          <p:nvPr/>
        </p:nvSpPr>
        <p:spPr bwMode="auto">
          <a:xfrm rot="-5400000">
            <a:off x="5876925" y="145891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67" name="Oval 35"/>
          <p:cNvSpPr>
            <a:spLocks noChangeArrowheads="1"/>
          </p:cNvSpPr>
          <p:nvPr/>
        </p:nvSpPr>
        <p:spPr bwMode="auto">
          <a:xfrm>
            <a:off x="5886450" y="16764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68" name="Rectangle 36"/>
          <p:cNvSpPr>
            <a:spLocks noChangeArrowheads="1"/>
          </p:cNvSpPr>
          <p:nvPr/>
        </p:nvSpPr>
        <p:spPr bwMode="auto">
          <a:xfrm rot="-5400000">
            <a:off x="5867400" y="174466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69" name="Oval 37"/>
          <p:cNvSpPr>
            <a:spLocks noChangeArrowheads="1"/>
          </p:cNvSpPr>
          <p:nvPr/>
        </p:nvSpPr>
        <p:spPr bwMode="auto">
          <a:xfrm>
            <a:off x="5876925" y="19621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70" name="Text Box 38"/>
          <p:cNvSpPr txBox="1">
            <a:spLocks noChangeArrowheads="1"/>
          </p:cNvSpPr>
          <p:nvPr/>
        </p:nvSpPr>
        <p:spPr bwMode="auto">
          <a:xfrm>
            <a:off x="5095875" y="1835150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87271" name="Line 39"/>
          <p:cNvSpPr>
            <a:spLocks noChangeShapeType="1"/>
          </p:cNvSpPr>
          <p:nvPr/>
        </p:nvSpPr>
        <p:spPr bwMode="auto">
          <a:xfrm>
            <a:off x="5507038" y="2967038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72" name="Line 40"/>
          <p:cNvSpPr>
            <a:spLocks noChangeShapeType="1"/>
          </p:cNvSpPr>
          <p:nvPr/>
        </p:nvSpPr>
        <p:spPr bwMode="auto">
          <a:xfrm flipV="1">
            <a:off x="5522913" y="3659188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7273" name="AutoShape 41"/>
          <p:cNvSpPr>
            <a:spLocks noChangeArrowheads="1"/>
          </p:cNvSpPr>
          <p:nvPr/>
        </p:nvSpPr>
        <p:spPr bwMode="auto">
          <a:xfrm rot="-5400000">
            <a:off x="3114676" y="46863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7274" name="Freeform 42"/>
          <p:cNvSpPr>
            <a:spLocks/>
          </p:cNvSpPr>
          <p:nvPr/>
        </p:nvSpPr>
        <p:spPr bwMode="auto">
          <a:xfrm>
            <a:off x="4152900" y="4048125"/>
            <a:ext cx="2743200" cy="75247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522" y="474"/>
              </a:cxn>
              <a:cxn ang="0">
                <a:pos x="522" y="0"/>
              </a:cxn>
              <a:cxn ang="0">
                <a:pos x="1728" y="0"/>
              </a:cxn>
            </a:cxnLst>
            <a:rect l="0" t="0" r="r" b="b"/>
            <a:pathLst>
              <a:path w="1728" h="474">
                <a:moveTo>
                  <a:pt x="0" y="474"/>
                </a:moveTo>
                <a:lnTo>
                  <a:pt x="522" y="474"/>
                </a:lnTo>
                <a:lnTo>
                  <a:pt x="522" y="0"/>
                </a:lnTo>
                <a:lnTo>
                  <a:pt x="1728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810500" y="3040063"/>
            <a:ext cx="152400" cy="758825"/>
            <a:chOff x="2880" y="3037"/>
            <a:chExt cx="96" cy="478"/>
          </a:xfrm>
        </p:grpSpPr>
        <p:sp>
          <p:nvSpPr>
            <p:cNvPr id="1887276" name="Rectangle 44"/>
            <p:cNvSpPr>
              <a:spLocks noChangeArrowheads="1"/>
            </p:cNvSpPr>
            <p:nvPr/>
          </p:nvSpPr>
          <p:spPr bwMode="auto">
            <a:xfrm>
              <a:off x="2880" y="3037"/>
              <a:ext cx="96" cy="4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87277" name="Oval 45"/>
            <p:cNvSpPr>
              <a:spLocks noChangeArrowheads="1"/>
            </p:cNvSpPr>
            <p:nvPr/>
          </p:nvSpPr>
          <p:spPr bwMode="auto">
            <a:xfrm>
              <a:off x="2880" y="3228"/>
              <a:ext cx="95" cy="96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87278" name="Freeform 46"/>
          <p:cNvSpPr>
            <a:spLocks/>
          </p:cNvSpPr>
          <p:nvPr/>
        </p:nvSpPr>
        <p:spPr bwMode="auto">
          <a:xfrm>
            <a:off x="3076575" y="3390900"/>
            <a:ext cx="733425" cy="1952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30"/>
              </a:cxn>
              <a:cxn ang="0">
                <a:pos x="294" y="1230"/>
              </a:cxn>
            </a:cxnLst>
            <a:rect l="0" t="0" r="r" b="b"/>
            <a:pathLst>
              <a:path w="294" h="1230">
                <a:moveTo>
                  <a:pt x="0" y="0"/>
                </a:moveTo>
                <a:lnTo>
                  <a:pt x="0" y="1230"/>
                </a:lnTo>
                <a:lnTo>
                  <a:pt x="294" y="123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80" name="Rectangle 48"/>
          <p:cNvSpPr>
            <a:spLocks noChangeArrowheads="1"/>
          </p:cNvSpPr>
          <p:nvPr/>
        </p:nvSpPr>
        <p:spPr bwMode="auto">
          <a:xfrm>
            <a:off x="7810500" y="304958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7281" name="Oval 49"/>
          <p:cNvSpPr>
            <a:spLocks noChangeArrowheads="1"/>
          </p:cNvSpPr>
          <p:nvPr/>
        </p:nvSpPr>
        <p:spPr bwMode="auto">
          <a:xfrm>
            <a:off x="7810500" y="33528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82" name="AutoShape 50"/>
          <p:cNvSpPr>
            <a:spLocks noChangeArrowheads="1"/>
          </p:cNvSpPr>
          <p:nvPr/>
        </p:nvSpPr>
        <p:spPr bwMode="auto">
          <a:xfrm>
            <a:off x="3246438" y="5346700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-1</a:t>
            </a:r>
          </a:p>
        </p:txBody>
      </p:sp>
      <p:sp>
        <p:nvSpPr>
          <p:cNvPr id="1887283" name="Rectangle 51"/>
          <p:cNvSpPr>
            <a:spLocks noChangeArrowheads="1"/>
          </p:cNvSpPr>
          <p:nvPr/>
        </p:nvSpPr>
        <p:spPr bwMode="auto">
          <a:xfrm>
            <a:off x="3467100" y="208756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7284" name="Oval 52"/>
          <p:cNvSpPr>
            <a:spLocks noChangeArrowheads="1"/>
          </p:cNvSpPr>
          <p:nvPr/>
        </p:nvSpPr>
        <p:spPr bwMode="auto">
          <a:xfrm>
            <a:off x="3467100" y="2390775"/>
            <a:ext cx="150813" cy="1524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86" name="Rectangle 54"/>
          <p:cNvSpPr>
            <a:spLocks noChangeArrowheads="1"/>
          </p:cNvSpPr>
          <p:nvPr/>
        </p:nvSpPr>
        <p:spPr bwMode="auto">
          <a:xfrm>
            <a:off x="2028825" y="302101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7287" name="Oval 55"/>
          <p:cNvSpPr>
            <a:spLocks noChangeArrowheads="1"/>
          </p:cNvSpPr>
          <p:nvPr/>
        </p:nvSpPr>
        <p:spPr bwMode="auto">
          <a:xfrm>
            <a:off x="2028825" y="33242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88" name="Rectangle 56"/>
          <p:cNvSpPr>
            <a:spLocks noChangeArrowheads="1"/>
          </p:cNvSpPr>
          <p:nvPr/>
        </p:nvSpPr>
        <p:spPr bwMode="auto">
          <a:xfrm>
            <a:off x="3467100" y="209708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87289" name="Oval 57"/>
          <p:cNvSpPr>
            <a:spLocks noChangeArrowheads="1"/>
          </p:cNvSpPr>
          <p:nvPr/>
        </p:nvSpPr>
        <p:spPr bwMode="auto">
          <a:xfrm>
            <a:off x="3467100" y="24003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1" name="Oval 59"/>
          <p:cNvSpPr>
            <a:spLocks noChangeArrowheads="1"/>
          </p:cNvSpPr>
          <p:nvPr/>
        </p:nvSpPr>
        <p:spPr bwMode="auto">
          <a:xfrm>
            <a:off x="2981325" y="33337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2" name="Oval 60"/>
          <p:cNvSpPr>
            <a:spLocks noChangeArrowheads="1"/>
          </p:cNvSpPr>
          <p:nvPr/>
        </p:nvSpPr>
        <p:spPr bwMode="auto">
          <a:xfrm>
            <a:off x="3000375" y="33242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3" name="AutoShape 61"/>
          <p:cNvSpPr>
            <a:spLocks noChangeArrowheads="1"/>
          </p:cNvSpPr>
          <p:nvPr/>
        </p:nvSpPr>
        <p:spPr bwMode="auto">
          <a:xfrm>
            <a:off x="3227388" y="5346700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0</a:t>
            </a:r>
          </a:p>
        </p:txBody>
      </p:sp>
      <p:sp>
        <p:nvSpPr>
          <p:cNvPr id="1887294" name="Oval 62"/>
          <p:cNvSpPr>
            <a:spLocks noChangeArrowheads="1"/>
          </p:cNvSpPr>
          <p:nvPr/>
        </p:nvSpPr>
        <p:spPr bwMode="auto">
          <a:xfrm>
            <a:off x="3962400" y="28956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39" name="AutoShape 7"/>
          <p:cNvSpPr>
            <a:spLocks noChangeArrowheads="1"/>
          </p:cNvSpPr>
          <p:nvPr/>
        </p:nvSpPr>
        <p:spPr bwMode="auto">
          <a:xfrm rot="-5400000">
            <a:off x="3114676" y="2819400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87295" name="Oval 63"/>
          <p:cNvSpPr>
            <a:spLocks noChangeArrowheads="1"/>
          </p:cNvSpPr>
          <p:nvPr/>
        </p:nvSpPr>
        <p:spPr bwMode="auto">
          <a:xfrm>
            <a:off x="914400" y="33432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6" name="Oval 64"/>
          <p:cNvSpPr>
            <a:spLocks noChangeArrowheads="1"/>
          </p:cNvSpPr>
          <p:nvPr/>
        </p:nvSpPr>
        <p:spPr bwMode="auto">
          <a:xfrm>
            <a:off x="914400" y="33305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7" name="Oval 65"/>
          <p:cNvSpPr>
            <a:spLocks noChangeArrowheads="1"/>
          </p:cNvSpPr>
          <p:nvPr/>
        </p:nvSpPr>
        <p:spPr bwMode="auto">
          <a:xfrm>
            <a:off x="3276600" y="24003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8" name="Oval 66"/>
          <p:cNvSpPr>
            <a:spLocks noChangeArrowheads="1"/>
          </p:cNvSpPr>
          <p:nvPr/>
        </p:nvSpPr>
        <p:spPr bwMode="auto">
          <a:xfrm>
            <a:off x="3286125" y="2405063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299" name="Text Box 67"/>
          <p:cNvSpPr txBox="1">
            <a:spLocks noChangeArrowheads="1"/>
          </p:cNvSpPr>
          <p:nvPr/>
        </p:nvSpPr>
        <p:spPr bwMode="auto">
          <a:xfrm>
            <a:off x="4168775" y="4906963"/>
            <a:ext cx="36770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System only stalls in case of </a:t>
            </a:r>
            <a:r>
              <a:rPr lang="en-US" b="0" dirty="0" smtClean="0"/>
              <a:t>RAW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dependencies with B1-B2</a:t>
            </a:r>
            <a:endParaRPr lang="en-US" b="0" dirty="0"/>
          </a:p>
        </p:txBody>
      </p:sp>
      <p:sp>
        <p:nvSpPr>
          <p:cNvPr id="1887300" name="Freeform 68"/>
          <p:cNvSpPr>
            <a:spLocks/>
          </p:cNvSpPr>
          <p:nvPr/>
        </p:nvSpPr>
        <p:spPr bwMode="auto">
          <a:xfrm>
            <a:off x="962025" y="3400425"/>
            <a:ext cx="7191375" cy="2486025"/>
          </a:xfrm>
          <a:custGeom>
            <a:avLst/>
            <a:gdLst/>
            <a:ahLst/>
            <a:cxnLst>
              <a:cxn ang="0">
                <a:pos x="3948" y="24"/>
              </a:cxn>
              <a:cxn ang="0">
                <a:pos x="4530" y="30"/>
              </a:cxn>
              <a:cxn ang="0">
                <a:pos x="4526" y="1562"/>
              </a:cxn>
              <a:cxn ang="0">
                <a:pos x="0" y="1566"/>
              </a:cxn>
              <a:cxn ang="0">
                <a:pos x="0" y="6"/>
              </a:cxn>
              <a:cxn ang="0">
                <a:pos x="1326" y="0"/>
              </a:cxn>
              <a:cxn ang="0">
                <a:pos x="1326" y="1224"/>
              </a:cxn>
              <a:cxn ang="0">
                <a:pos x="1890" y="1224"/>
              </a:cxn>
              <a:cxn ang="0">
                <a:pos x="1890" y="882"/>
              </a:cxn>
              <a:cxn ang="0">
                <a:pos x="2532" y="876"/>
              </a:cxn>
              <a:cxn ang="0">
                <a:pos x="2532" y="408"/>
              </a:cxn>
              <a:cxn ang="0">
                <a:pos x="3858" y="408"/>
              </a:cxn>
              <a:cxn ang="0">
                <a:pos x="3864" y="30"/>
              </a:cxn>
              <a:cxn ang="0">
                <a:pos x="4020" y="30"/>
              </a:cxn>
            </a:cxnLst>
            <a:rect l="0" t="0" r="r" b="b"/>
            <a:pathLst>
              <a:path w="4530" h="1566">
                <a:moveTo>
                  <a:pt x="3948" y="24"/>
                </a:moveTo>
                <a:lnTo>
                  <a:pt x="4530" y="30"/>
                </a:lnTo>
                <a:lnTo>
                  <a:pt x="4526" y="1562"/>
                </a:lnTo>
                <a:lnTo>
                  <a:pt x="0" y="1566"/>
                </a:lnTo>
                <a:lnTo>
                  <a:pt x="0" y="6"/>
                </a:lnTo>
                <a:lnTo>
                  <a:pt x="1326" y="0"/>
                </a:lnTo>
                <a:lnTo>
                  <a:pt x="1326" y="1224"/>
                </a:lnTo>
                <a:lnTo>
                  <a:pt x="1890" y="1224"/>
                </a:lnTo>
                <a:lnTo>
                  <a:pt x="1890" y="882"/>
                </a:lnTo>
                <a:lnTo>
                  <a:pt x="2532" y="876"/>
                </a:lnTo>
                <a:lnTo>
                  <a:pt x="2532" y="408"/>
                </a:lnTo>
                <a:lnTo>
                  <a:pt x="3858" y="408"/>
                </a:lnTo>
                <a:lnTo>
                  <a:pt x="3864" y="30"/>
                </a:lnTo>
                <a:lnTo>
                  <a:pt x="4020" y="30"/>
                </a:ln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7301" name="Text Box 69"/>
          <p:cNvSpPr txBox="1">
            <a:spLocks noChangeArrowheads="1"/>
          </p:cNvSpPr>
          <p:nvPr/>
        </p:nvSpPr>
        <p:spPr bwMode="auto">
          <a:xfrm>
            <a:off x="3149600" y="5881688"/>
            <a:ext cx="27527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Latency=2, Tokens=1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0625 0.00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87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0.10625 0.0013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887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5208 -0.0013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887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3.33333E-6 L 9.72222E-6 0.28334 L 0.03959 0.28334 " pathEditMode="relative" ptsTypes="AAA">
                                      <p:cBhvr>
                                        <p:cTn id="20" dur="500" fill="hold"/>
                                        <p:tgtEl>
                                          <p:spTgt spid="1887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8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8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625 -0.0013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8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02916 0 L 0.02812 0.35556 L -0.75521 0.35556 L -0.75608 0.07639 L -0.75504 -0.00417 " pathEditMode="relative" rAng="0" ptsTypes="AAAAAA">
                                      <p:cBhvr>
                                        <p:cTn id="37" dur="500" fill="hold"/>
                                        <p:tgtEl>
                                          <p:spTgt spid="1887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2292 -0.0004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887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4.72222E-6 -0.13426 L 0.26042 -0.13519 " pathEditMode="relative" ptsTypes="AAA">
                                      <p:cBhvr>
                                        <p:cTn id="49" dur="500" fill="hold"/>
                                        <p:tgtEl>
                                          <p:spTgt spid="1887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1944 -0.0013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887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88889E-6 L 7.22222E-6 0.28124 L 0.04324 0.28055 " pathEditMode="relative" ptsTypes="AAA">
                                      <p:cBhvr>
                                        <p:cTn id="61" dur="500" fill="hold"/>
                                        <p:tgtEl>
                                          <p:spTgt spid="1887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8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8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7281" grpId="0" animBg="1"/>
      <p:bldP spid="1887281" grpId="1" animBg="1"/>
      <p:bldP spid="1887282" grpId="0" animBg="1"/>
      <p:bldP spid="1887287" grpId="0" animBg="1"/>
      <p:bldP spid="1887287" grpId="1" animBg="1"/>
      <p:bldP spid="1887289" grpId="0" animBg="1"/>
      <p:bldP spid="1887291" grpId="0" animBg="1"/>
      <p:bldP spid="1887291" grpId="1" animBg="1"/>
      <p:bldP spid="1887292" grpId="0" animBg="1"/>
      <p:bldP spid="1887292" grpId="1" animBg="1"/>
      <p:bldP spid="1887292" grpId="2" animBg="1"/>
      <p:bldP spid="1887293" grpId="0" animBg="1"/>
      <p:bldP spid="1887294" grpId="0" animBg="1"/>
      <p:bldP spid="1887295" grpId="0" animBg="1"/>
      <p:bldP spid="1887295" grpId="1" animBg="1"/>
      <p:bldP spid="1887295" grpId="2" animBg="1"/>
      <p:bldP spid="1887296" grpId="0" animBg="1"/>
      <p:bldP spid="1887296" grpId="1" animBg="1"/>
      <p:bldP spid="1887297" grpId="0" animBg="1"/>
      <p:bldP spid="1887297" grpId="1" animBg="1"/>
      <p:bldP spid="1887298" grpId="0" animBg="1"/>
      <p:bldP spid="1887298" grpId="1" animBg="1"/>
      <p:bldP spid="1887299" grpId="0"/>
      <p:bldP spid="1887300" grpId="0" animBg="1"/>
      <p:bldP spid="188730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16050" y="1333500"/>
            <a:ext cx="1447800" cy="838200"/>
          </a:xfrm>
          <a:prstGeom prst="ellipse">
            <a:avLst/>
          </a:prstGeom>
          <a:solidFill>
            <a:srgbClr val="0062C4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Initial </a:t>
            </a:r>
          </a:p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Graph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3775" y="2514600"/>
            <a:ext cx="2286000" cy="990600"/>
          </a:xfrm>
          <a:prstGeom prst="rect">
            <a:avLst/>
          </a:prstGeom>
          <a:solidFill>
            <a:srgbClr val="0062C4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Add bypasses to one or more memory elements</a:t>
            </a:r>
          </a:p>
        </p:txBody>
      </p:sp>
      <p:sp>
        <p:nvSpPr>
          <p:cNvPr id="11" name="Flowchart: Decision 10"/>
          <p:cNvSpPr>
            <a:spLocks noChangeArrowheads="1"/>
          </p:cNvSpPr>
          <p:nvPr/>
        </p:nvSpPr>
        <p:spPr bwMode="auto">
          <a:xfrm>
            <a:off x="854075" y="5168900"/>
            <a:ext cx="2590800" cy="1219200"/>
          </a:xfrm>
          <a:prstGeom prst="flowChartDecision">
            <a:avLst/>
          </a:prstGeom>
          <a:solidFill>
            <a:srgbClr val="0062C4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Improve?</a:t>
            </a:r>
            <a:endParaRPr lang="en-US" sz="1800" b="0" dirty="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3" name="Elbow Connector 12"/>
          <p:cNvCxnSpPr>
            <a:cxnSpLocks noChangeShapeType="1"/>
            <a:stCxn id="11" idx="1"/>
            <a:endCxn id="7" idx="1"/>
          </p:cNvCxnSpPr>
          <p:nvPr/>
        </p:nvCxnSpPr>
        <p:spPr bwMode="auto">
          <a:xfrm rot="10800000" flipH="1">
            <a:off x="841375" y="3009900"/>
            <a:ext cx="139700" cy="2768600"/>
          </a:xfrm>
          <a:prstGeom prst="bentConnector3">
            <a:avLst>
              <a:gd name="adj1" fmla="val -154546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1" idx="3"/>
            <a:endCxn id="14" idx="1"/>
          </p:cNvCxnSpPr>
          <p:nvPr/>
        </p:nvCxnSpPr>
        <p:spPr bwMode="auto">
          <a:xfrm>
            <a:off x="3457575" y="5778500"/>
            <a:ext cx="5492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Can 16"/>
          <p:cNvSpPr>
            <a:spLocks noChangeArrowheads="1"/>
          </p:cNvSpPr>
          <p:nvPr/>
        </p:nvSpPr>
        <p:spPr bwMode="auto">
          <a:xfrm>
            <a:off x="4749800" y="2959100"/>
            <a:ext cx="1371600" cy="1828800"/>
          </a:xfrm>
          <a:prstGeom prst="can">
            <a:avLst>
              <a:gd name="adj" fmla="val 14056"/>
            </a:avLst>
          </a:prstGeom>
          <a:solidFill>
            <a:srgbClr val="0062C4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Set of near-optimal design points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240088" y="4343400"/>
            <a:ext cx="1495425" cy="381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>
            <a:cxnSpLocks noChangeShapeType="1"/>
            <a:stCxn id="6" idx="4"/>
            <a:endCxn id="7" idx="0"/>
          </p:cNvCxnSpPr>
          <p:nvPr/>
        </p:nvCxnSpPr>
        <p:spPr bwMode="auto">
          <a:xfrm flipH="1">
            <a:off x="2136775" y="2184400"/>
            <a:ext cx="3175" cy="317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  <a:stCxn id="7" idx="2"/>
            <a:endCxn id="9" idx="0"/>
          </p:cNvCxnSpPr>
          <p:nvPr/>
        </p:nvCxnSpPr>
        <p:spPr bwMode="auto">
          <a:xfrm>
            <a:off x="2136775" y="3517900"/>
            <a:ext cx="4763" cy="3175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" name="Straight Arrow Connector 26"/>
          <p:cNvCxnSpPr>
            <a:cxnSpLocks noChangeShapeType="1"/>
            <a:stCxn id="9" idx="2"/>
            <a:endCxn id="11" idx="0"/>
          </p:cNvCxnSpPr>
          <p:nvPr/>
        </p:nvCxnSpPr>
        <p:spPr bwMode="auto">
          <a:xfrm>
            <a:off x="2141538" y="4851400"/>
            <a:ext cx="7937" cy="3048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19664" name="TextBox 29"/>
          <p:cNvSpPr txBox="1">
            <a:spLocks noChangeArrowheads="1"/>
          </p:cNvSpPr>
          <p:nvPr/>
        </p:nvSpPr>
        <p:spPr bwMode="auto">
          <a:xfrm>
            <a:off x="673100" y="5213350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/>
              <a:t>Yes</a:t>
            </a:r>
          </a:p>
        </p:txBody>
      </p:sp>
      <p:sp>
        <p:nvSpPr>
          <p:cNvPr id="1819665" name="TextBox 30"/>
          <p:cNvSpPr txBox="1">
            <a:spLocks noChangeArrowheads="1"/>
          </p:cNvSpPr>
          <p:nvPr/>
        </p:nvSpPr>
        <p:spPr bwMode="auto">
          <a:xfrm>
            <a:off x="3354388" y="5384800"/>
            <a:ext cx="50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/>
              <a:t>No</a:t>
            </a:r>
          </a:p>
        </p:txBody>
      </p:sp>
      <p:sp>
        <p:nvSpPr>
          <p:cNvPr id="1819666" name="TextBox 31"/>
          <p:cNvSpPr txBox="1">
            <a:spLocks noChangeArrowheads="1"/>
          </p:cNvSpPr>
          <p:nvPr/>
        </p:nvSpPr>
        <p:spPr bwMode="auto">
          <a:xfrm>
            <a:off x="3540125" y="1262063"/>
            <a:ext cx="4813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/>
              <a:t>Since throughput analysis methods are not exact for early evaluation, the best design points found during exploration must be simulated in a second phase of the algorithm to determine the best one.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819667" name="Rectangle 19"/>
          <p:cNvSpPr>
            <a:spLocks noChangeArrowheads="1"/>
          </p:cNvSpPr>
          <p:nvPr/>
        </p:nvSpPr>
        <p:spPr bwMode="auto">
          <a:xfrm>
            <a:off x="939800" y="228600"/>
            <a:ext cx="77454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2000"/>
              </a:lnSpc>
              <a:buClr>
                <a:srgbClr val="FDB605"/>
              </a:buClr>
              <a:buFont typeface="Verdana" pitchFamily="34" charset="0"/>
              <a:buNone/>
            </a:pPr>
            <a:r>
              <a:rPr lang="en-US" altLang="zh-TW" sz="400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PMingLiU" pitchFamily="18" charset="-120"/>
              </a:rPr>
              <a:t>Exploration Algorithm</a:t>
            </a:r>
            <a:endParaRPr lang="en-US" sz="4000">
              <a:solidFill>
                <a:srgbClr val="FDB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8538" y="3848100"/>
            <a:ext cx="2286000" cy="990600"/>
          </a:xfrm>
          <a:prstGeom prst="rect">
            <a:avLst/>
          </a:prstGeom>
          <a:solidFill>
            <a:srgbClr val="0062C4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b="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R&amp;R MILP method</a:t>
            </a:r>
          </a:p>
        </p:txBody>
      </p:sp>
      <p:cxnSp>
        <p:nvCxnSpPr>
          <p:cNvPr id="2" name="Straight Arrow Connector 26"/>
          <p:cNvCxnSpPr>
            <a:cxnSpLocks noChangeShapeType="1"/>
            <a:stCxn id="14" idx="0"/>
            <a:endCxn id="17" idx="3"/>
          </p:cNvCxnSpPr>
          <p:nvPr/>
        </p:nvCxnSpPr>
        <p:spPr bwMode="auto">
          <a:xfrm flipV="1">
            <a:off x="5429250" y="4800600"/>
            <a:ext cx="6350" cy="3556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19550" y="5168900"/>
            <a:ext cx="2819400" cy="1219200"/>
          </a:xfrm>
          <a:prstGeom prst="rect">
            <a:avLst/>
          </a:prstGeom>
          <a:solidFill>
            <a:srgbClr val="0062C4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b="0">
                <a:solidFill>
                  <a:srgbClr val="FFFFFF"/>
                </a:solidFill>
                <a:cs typeface="Arial" charset="0"/>
              </a:rPr>
              <a:t>Simulate near-optimal design points to obtain actual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1621466" y="152400"/>
            <a:ext cx="5867400" cy="2362200"/>
            <a:chOff x="1219200" y="55531"/>
            <a:chExt cx="6477000" cy="2687669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55531"/>
              <a:ext cx="6477000" cy="2687669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dl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152400"/>
              <a:ext cx="6324600" cy="2535269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 bwMode="auto">
          <a:xfrm>
            <a:off x="0" y="2895600"/>
            <a:ext cx="9144000" cy="3962400"/>
          </a:xfrm>
          <a:prstGeom prst="roundRect">
            <a:avLst>
              <a:gd name="adj" fmla="val 6470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dlx_pipeli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10551"/>
            <a:ext cx="8686800" cy="33567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5835" y="4855534"/>
            <a:ext cx="3962400" cy="1366838"/>
            <a:chOff x="3395332" y="4855534"/>
            <a:chExt cx="3962400" cy="1366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3395332" y="4855534"/>
              <a:ext cx="3962400" cy="1366838"/>
            </a:xfrm>
            <a:prstGeom prst="rect">
              <a:avLst/>
            </a:prstGeom>
            <a:solidFill>
              <a:srgbClr val="FFFF00">
                <a:alpha val="73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25187" y="5334000"/>
              <a:ext cx="139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 Buffer</a:t>
              </a:r>
              <a:endPara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elasticity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9236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56785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44400" y="1431940"/>
            <a:ext cx="268835" cy="176663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461195" y="2161635"/>
            <a:ext cx="299559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725620" y="2161635"/>
            <a:ext cx="2918780" cy="307240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1960460" y="1623965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5224885" y="1662370"/>
            <a:ext cx="1997060" cy="1382580"/>
          </a:xfrm>
          <a:prstGeom prst="cloud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11" idx="0"/>
            <a:endCxn id="4" idx="2"/>
          </p:cNvCxnSpPr>
          <p:nvPr/>
        </p:nvCxnSpPr>
        <p:spPr bwMode="auto">
          <a:xfrm rot="16200000" flipV="1">
            <a:off x="1017112" y="3508236"/>
            <a:ext cx="621396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6" name="Straight Connector 15"/>
          <p:cNvCxnSpPr>
            <a:stCxn id="17" idx="0"/>
            <a:endCxn id="6" idx="2"/>
          </p:cNvCxnSpPr>
          <p:nvPr/>
        </p:nvCxnSpPr>
        <p:spPr bwMode="auto">
          <a:xfrm rot="16200000" flipV="1">
            <a:off x="4281537" y="3508237"/>
            <a:ext cx="621397" cy="206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>
            <a:stCxn id="20" idx="0"/>
            <a:endCxn id="8" idx="2"/>
          </p:cNvCxnSpPr>
          <p:nvPr/>
        </p:nvCxnSpPr>
        <p:spPr bwMode="auto">
          <a:xfrm rot="5400000" flipH="1" flipV="1">
            <a:off x="7467087" y="3508237"/>
            <a:ext cx="621398" cy="206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559271" y="3889860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823696" y="3889860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0800000">
            <a:off x="1559272" y="4312313"/>
            <a:ext cx="2803565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>
            <a:off x="4823696" y="4312313"/>
            <a:ext cx="2722628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007184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0800000">
            <a:off x="8007185" y="4310726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54690" y="3889860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654691" y="4310727"/>
            <a:ext cx="4437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1098411" y="3819966"/>
            <a:ext cx="460860" cy="607564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362836" y="3819967"/>
            <a:ext cx="460860" cy="607563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7546324" y="3819968"/>
            <a:ext cx="460860" cy="607562"/>
          </a:xfrm>
          <a:prstGeom prst="round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6590" y="35205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07011" y="39666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33" name="Elbow Connector 32"/>
          <p:cNvCxnSpPr>
            <a:stCxn id="11" idx="2"/>
            <a:endCxn id="17" idx="2"/>
          </p:cNvCxnSpPr>
          <p:nvPr/>
        </p:nvCxnSpPr>
        <p:spPr bwMode="auto">
          <a:xfrm rot="16200000" flipH="1">
            <a:off x="2961053" y="2795317"/>
            <a:ext cx="1588" cy="3264425"/>
          </a:xfrm>
          <a:prstGeom prst="bentConnector3">
            <a:avLst>
              <a:gd name="adj1" fmla="val 25778031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4097256" y="4979084"/>
            <a:ext cx="258203" cy="2"/>
          </a:xfrm>
          <a:prstGeom prst="lin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880710" y="504201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CLK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665" y="5387655"/>
            <a:ext cx="8208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Latency-insensitive systems (</a:t>
            </a:r>
            <a:r>
              <a:rPr lang="en-US" dirty="0" err="1" smtClean="0"/>
              <a:t>Carloni</a:t>
            </a:r>
            <a:r>
              <a:rPr lang="en-US" dirty="0" smtClean="0"/>
              <a:t> et al., 1999)</a:t>
            </a:r>
          </a:p>
          <a:p>
            <a:r>
              <a:rPr lang="en-US" dirty="0" smtClean="0"/>
              <a:t>Synchronous handshake circuits (</a:t>
            </a:r>
            <a:r>
              <a:rPr lang="en-US" dirty="0" err="1" smtClean="0"/>
              <a:t>Peeters</a:t>
            </a:r>
            <a:r>
              <a:rPr lang="en-US" dirty="0" smtClean="0"/>
              <a:t> et al, 2001)</a:t>
            </a:r>
          </a:p>
          <a:p>
            <a:r>
              <a:rPr lang="en-US" dirty="0" smtClean="0"/>
              <a:t>Synchronous elastic systems (</a:t>
            </a:r>
            <a:r>
              <a:rPr lang="en-US" dirty="0" err="1" smtClean="0"/>
              <a:t>Cortadella</a:t>
            </a:r>
            <a:r>
              <a:rPr lang="en-US" dirty="0" smtClean="0"/>
              <a:t> et al., 2006)</a:t>
            </a:r>
          </a:p>
          <a:p>
            <a:r>
              <a:rPr lang="en-US" dirty="0" smtClean="0"/>
              <a:t>Latency-Insensitive Bounded Dataflow Networks (</a:t>
            </a:r>
            <a:r>
              <a:rPr lang="en-US" dirty="0" err="1" smtClean="0"/>
              <a:t>Vijayaraghavan</a:t>
            </a:r>
            <a:r>
              <a:rPr lang="en-US" dirty="0" smtClean="0"/>
              <a:t>  et al., 2009)</a:t>
            </a:r>
          </a:p>
          <a:p>
            <a:r>
              <a:rPr lang="en-US" dirty="0" smtClean="0"/>
              <a:t>Synchronous emulation of asynchronous circuits (O’Leary, 1997)</a:t>
            </a:r>
          </a:p>
        </p:txBody>
      </p:sp>
      <p:cxnSp>
        <p:nvCxnSpPr>
          <p:cNvPr id="56" name="Shape 55"/>
          <p:cNvCxnSpPr/>
          <p:nvPr/>
        </p:nvCxnSpPr>
        <p:spPr bwMode="auto">
          <a:xfrm flipV="1">
            <a:off x="4591204" y="4416897"/>
            <a:ext cx="3185550" cy="422453"/>
          </a:xfrm>
          <a:prstGeom prst="bentConnector2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dvAuto="100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Micro-architectural exploration</a:t>
            </a:r>
            <a:endParaRPr lang="en-US" dirty="0"/>
          </a:p>
        </p:txBody>
      </p:sp>
      <p:pic>
        <p:nvPicPr>
          <p:cNvPr id="3" name="Picture 2" descr="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257299"/>
            <a:ext cx="6858000" cy="514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5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15550"/>
            <a:ext cx="8229600" cy="5015375"/>
          </a:xfrm>
        </p:spPr>
        <p:txBody>
          <a:bodyPr/>
          <a:lstStyle/>
          <a:p>
            <a:r>
              <a:rPr lang="en-US" sz="2400" dirty="0" smtClean="0"/>
              <a:t>Rigid systems preserve timing equivalence</a:t>
            </a:r>
            <a:br>
              <a:rPr lang="en-US" sz="2400" dirty="0" smtClean="0"/>
            </a:br>
            <a:r>
              <a:rPr lang="en-US" sz="2400" dirty="0" smtClean="0"/>
              <a:t>(data always valid at every cycle)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Elastic systems waive timing equivalence to enable</a:t>
            </a:r>
            <a:br>
              <a:rPr lang="en-US" sz="2400" dirty="0" smtClean="0"/>
            </a:br>
            <a:r>
              <a:rPr lang="en-US" sz="2400" dirty="0" smtClean="0"/>
              <a:t>more concurrency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(bubbles decrease throughput, but reduce cycle time)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 new avenue of performance optimizations can emerge to build correct-by-construction pipelines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461195" y="1969610"/>
            <a:ext cx="6567255" cy="768100"/>
            <a:chOff x="1461195" y="1969610"/>
            <a:chExt cx="6567255" cy="768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7453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5134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815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0496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8177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58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353936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883650" y="1969610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5" name="Straight Arrow Connector 14"/>
            <p:cNvCxnSpPr>
              <a:stCxn id="13" idx="3"/>
              <a:endCxn id="6" idx="1"/>
            </p:cNvCxnSpPr>
            <p:nvPr/>
          </p:nvCxnSpPr>
          <p:spPr bwMode="auto">
            <a:xfrm>
              <a:off x="2174114" y="2353660"/>
              <a:ext cx="571222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6" idx="3"/>
              <a:endCxn id="7" idx="1"/>
            </p:cNvCxnSpPr>
            <p:nvPr/>
          </p:nvCxnSpPr>
          <p:spPr bwMode="auto">
            <a:xfrm>
              <a:off x="30358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7" idx="3"/>
              <a:endCxn id="8" idx="1"/>
            </p:cNvCxnSpPr>
            <p:nvPr/>
          </p:nvCxnSpPr>
          <p:spPr bwMode="auto">
            <a:xfrm>
              <a:off x="38039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8" idx="3"/>
              <a:endCxn id="9" idx="1"/>
            </p:cNvCxnSpPr>
            <p:nvPr/>
          </p:nvCxnSpPr>
          <p:spPr bwMode="auto">
            <a:xfrm>
              <a:off x="45720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9" idx="3"/>
              <a:endCxn id="10" idx="1"/>
            </p:cNvCxnSpPr>
            <p:nvPr/>
          </p:nvCxnSpPr>
          <p:spPr bwMode="auto">
            <a:xfrm>
              <a:off x="53401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0" idx="3"/>
              <a:endCxn id="11" idx="1"/>
            </p:cNvCxnSpPr>
            <p:nvPr/>
          </p:nvCxnSpPr>
          <p:spPr bwMode="auto">
            <a:xfrm>
              <a:off x="61082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1" idx="3"/>
              <a:endCxn id="12" idx="1"/>
            </p:cNvCxnSpPr>
            <p:nvPr/>
          </p:nvCxnSpPr>
          <p:spPr bwMode="auto">
            <a:xfrm>
              <a:off x="6876300" y="2353660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12" idx="3"/>
            </p:cNvCxnSpPr>
            <p:nvPr/>
          </p:nvCxnSpPr>
          <p:spPr bwMode="auto">
            <a:xfrm>
              <a:off x="7644400" y="2353660"/>
              <a:ext cx="38405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endCxn id="13" idx="1"/>
            </p:cNvCxnSpPr>
            <p:nvPr/>
          </p:nvCxnSpPr>
          <p:spPr bwMode="auto">
            <a:xfrm>
              <a:off x="1461195" y="2353660"/>
              <a:ext cx="422455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1461195" y="3774645"/>
            <a:ext cx="6567255" cy="768100"/>
            <a:chOff x="1461195" y="3774645"/>
            <a:chExt cx="6567255" cy="7681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7453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134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815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0496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l-G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Θ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8177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5858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l-GR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Θ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353936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883650" y="3774645"/>
              <a:ext cx="290464" cy="7681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0" tIns="0" rIns="0" bIns="9144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sym typeface="Symbol"/>
                </a:rPr>
                <a:t>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2" idx="3"/>
              <a:endCxn id="35" idx="1"/>
            </p:cNvCxnSpPr>
            <p:nvPr/>
          </p:nvCxnSpPr>
          <p:spPr bwMode="auto">
            <a:xfrm>
              <a:off x="2174114" y="4158695"/>
              <a:ext cx="571222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5" idx="3"/>
              <a:endCxn id="36" idx="1"/>
            </p:cNvCxnSpPr>
            <p:nvPr/>
          </p:nvCxnSpPr>
          <p:spPr bwMode="auto">
            <a:xfrm>
              <a:off x="30358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36" idx="3"/>
              <a:endCxn id="37" idx="1"/>
            </p:cNvCxnSpPr>
            <p:nvPr/>
          </p:nvCxnSpPr>
          <p:spPr bwMode="auto">
            <a:xfrm>
              <a:off x="38039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>
              <a:stCxn id="37" idx="3"/>
              <a:endCxn id="38" idx="1"/>
            </p:cNvCxnSpPr>
            <p:nvPr/>
          </p:nvCxnSpPr>
          <p:spPr bwMode="auto">
            <a:xfrm>
              <a:off x="45720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8" idx="3"/>
              <a:endCxn id="39" idx="1"/>
            </p:cNvCxnSpPr>
            <p:nvPr/>
          </p:nvCxnSpPr>
          <p:spPr bwMode="auto">
            <a:xfrm>
              <a:off x="53401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39" idx="3"/>
              <a:endCxn id="40" idx="1"/>
            </p:cNvCxnSpPr>
            <p:nvPr/>
          </p:nvCxnSpPr>
          <p:spPr bwMode="auto">
            <a:xfrm>
              <a:off x="61082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40" idx="3"/>
              <a:endCxn id="41" idx="1"/>
            </p:cNvCxnSpPr>
            <p:nvPr/>
          </p:nvCxnSpPr>
          <p:spPr bwMode="auto">
            <a:xfrm>
              <a:off x="6876300" y="4158695"/>
              <a:ext cx="477636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stCxn id="41" idx="3"/>
            </p:cNvCxnSpPr>
            <p:nvPr/>
          </p:nvCxnSpPr>
          <p:spPr bwMode="auto">
            <a:xfrm>
              <a:off x="7644400" y="4158695"/>
              <a:ext cx="384050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endCxn id="42" idx="1"/>
            </p:cNvCxnSpPr>
            <p:nvPr/>
          </p:nvCxnSpPr>
          <p:spPr bwMode="auto">
            <a:xfrm>
              <a:off x="1461195" y="4158695"/>
              <a:ext cx="422455" cy="15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42875"/>
            <a:ext cx="7745413" cy="1141413"/>
          </a:xfrm>
        </p:spPr>
        <p:txBody>
          <a:bodyPr/>
          <a:lstStyle/>
          <a:p>
            <a:r>
              <a:rPr lang="en-US"/>
              <a:t>Retiming and Recycling</a:t>
            </a:r>
          </a:p>
        </p:txBody>
      </p:sp>
      <p:cxnSp>
        <p:nvCxnSpPr>
          <p:cNvPr id="1821924" name="Straight Arrow Connector 246"/>
          <p:cNvCxnSpPr>
            <a:cxnSpLocks noChangeShapeType="1"/>
          </p:cNvCxnSpPr>
          <p:nvPr/>
        </p:nvCxnSpPr>
        <p:spPr bwMode="auto">
          <a:xfrm flipV="1">
            <a:off x="806450" y="1995488"/>
            <a:ext cx="1087438" cy="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821931" name="Rectangle 23"/>
          <p:cNvSpPr>
            <a:spLocks noChangeArrowheads="1"/>
          </p:cNvSpPr>
          <p:nvPr/>
        </p:nvSpPr>
        <p:spPr bwMode="auto">
          <a:xfrm>
            <a:off x="974725" y="1765300"/>
            <a:ext cx="182563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32" name="Oval 25"/>
          <p:cNvSpPr>
            <a:spLocks noChangeArrowheads="1"/>
          </p:cNvSpPr>
          <p:nvPr/>
        </p:nvSpPr>
        <p:spPr bwMode="auto">
          <a:xfrm>
            <a:off x="989013" y="1917700"/>
            <a:ext cx="150812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1933" name="Rectangle 23"/>
          <p:cNvSpPr>
            <a:spLocks noChangeArrowheads="1"/>
          </p:cNvSpPr>
          <p:nvPr/>
        </p:nvSpPr>
        <p:spPr bwMode="auto">
          <a:xfrm>
            <a:off x="1206500" y="1758950"/>
            <a:ext cx="182563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34" name="Oval 25"/>
          <p:cNvSpPr>
            <a:spLocks noChangeArrowheads="1"/>
          </p:cNvSpPr>
          <p:nvPr/>
        </p:nvSpPr>
        <p:spPr bwMode="auto">
          <a:xfrm>
            <a:off x="1220788" y="1911350"/>
            <a:ext cx="150812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1935" name="Rectangle 23"/>
          <p:cNvSpPr>
            <a:spLocks noChangeArrowheads="1"/>
          </p:cNvSpPr>
          <p:nvPr/>
        </p:nvSpPr>
        <p:spPr bwMode="auto">
          <a:xfrm>
            <a:off x="1436688" y="1754188"/>
            <a:ext cx="184150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36" name="Oval 25"/>
          <p:cNvSpPr>
            <a:spLocks noChangeArrowheads="1"/>
          </p:cNvSpPr>
          <p:nvPr/>
        </p:nvSpPr>
        <p:spPr bwMode="auto">
          <a:xfrm>
            <a:off x="1450975" y="1906588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1821937" name="Straight Arrow Connector 249"/>
          <p:cNvCxnSpPr>
            <a:cxnSpLocks noChangeShapeType="1"/>
          </p:cNvCxnSpPr>
          <p:nvPr/>
        </p:nvCxnSpPr>
        <p:spPr bwMode="auto">
          <a:xfrm flipV="1">
            <a:off x="2001838" y="2327275"/>
            <a:ext cx="460375" cy="3175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21939" name="Straight Arrow Connector 251"/>
          <p:cNvCxnSpPr>
            <a:cxnSpLocks noChangeShapeType="1"/>
          </p:cNvCxnSpPr>
          <p:nvPr/>
        </p:nvCxnSpPr>
        <p:spPr bwMode="auto">
          <a:xfrm>
            <a:off x="2981325" y="2322513"/>
            <a:ext cx="554038" cy="15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21941" name="Shape 259"/>
          <p:cNvCxnSpPr>
            <a:cxnSpLocks noChangeShapeType="1"/>
            <a:stCxn id="1821985" idx="3"/>
          </p:cNvCxnSpPr>
          <p:nvPr/>
        </p:nvCxnSpPr>
        <p:spPr bwMode="auto">
          <a:xfrm rot="10800000" flipH="1">
            <a:off x="733425" y="2671763"/>
            <a:ext cx="1165225" cy="357187"/>
          </a:xfrm>
          <a:prstGeom prst="bentConnector3">
            <a:avLst>
              <a:gd name="adj1" fmla="val 1634"/>
            </a:avLst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821945" name="Rectangle 23"/>
          <p:cNvSpPr>
            <a:spLocks noChangeArrowheads="1"/>
          </p:cNvSpPr>
          <p:nvPr/>
        </p:nvSpPr>
        <p:spPr bwMode="auto">
          <a:xfrm>
            <a:off x="3148013" y="2079625"/>
            <a:ext cx="18415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46" name="Oval 25"/>
          <p:cNvSpPr>
            <a:spLocks noChangeArrowheads="1"/>
          </p:cNvSpPr>
          <p:nvPr/>
        </p:nvSpPr>
        <p:spPr bwMode="auto">
          <a:xfrm>
            <a:off x="3162300" y="2232025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1970" name="AutoShape 26"/>
          <p:cNvSpPr>
            <a:spLocks noChangeArrowheads="1"/>
          </p:cNvSpPr>
          <p:nvPr/>
        </p:nvSpPr>
        <p:spPr bwMode="auto">
          <a:xfrm>
            <a:off x="1125538" y="5153025"/>
            <a:ext cx="511175" cy="577850"/>
          </a:xfrm>
          <a:prstGeom prst="upArrowCallout">
            <a:avLst>
              <a:gd name="adj1" fmla="val 25000"/>
              <a:gd name="adj2" fmla="val 25000"/>
              <a:gd name="adj3" fmla="val 19966"/>
              <a:gd name="adj4" fmla="val 6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b="0">
                <a:solidFill>
                  <a:srgbClr val="000000"/>
                </a:solidFill>
                <a:latin typeface="Arial Narrow" pitchFamily="34" charset="0"/>
              </a:rPr>
              <a:t>-2</a:t>
            </a:r>
          </a:p>
        </p:txBody>
      </p:sp>
      <p:sp>
        <p:nvSpPr>
          <p:cNvPr id="289" name="Down Arrow 288"/>
          <p:cNvSpPr/>
          <p:nvPr/>
        </p:nvSpPr>
        <p:spPr bwMode="auto">
          <a:xfrm>
            <a:off x="2074863" y="3128963"/>
            <a:ext cx="752475" cy="1147762"/>
          </a:xfrm>
          <a:prstGeom prst="downArrow">
            <a:avLst/>
          </a:prstGeom>
          <a:solidFill>
            <a:schemeClr val="bg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56616" tIns="356616" rIns="356616" bIns="356616">
            <a:spAutoFit/>
          </a:bodyPr>
          <a:lstStyle/>
          <a:p>
            <a:pPr algn="l" defTabSz="3381375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0" name="TextBox 289"/>
          <p:cNvSpPr txBox="1">
            <a:spLocks noChangeArrowheads="1"/>
          </p:cNvSpPr>
          <p:nvPr/>
        </p:nvSpPr>
        <p:spPr bwMode="auto">
          <a:xfrm>
            <a:off x="5014913" y="4252913"/>
            <a:ext cx="388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/>
              <a:t>MILP-based approach</a:t>
            </a:r>
          </a:p>
        </p:txBody>
      </p:sp>
      <p:sp>
        <p:nvSpPr>
          <p:cNvPr id="291" name="TextBox 4"/>
          <p:cNvSpPr txBox="1">
            <a:spLocks noChangeArrowheads="1"/>
          </p:cNvSpPr>
          <p:nvPr/>
        </p:nvSpPr>
        <p:spPr bwMode="auto">
          <a:xfrm>
            <a:off x="1852613" y="6208713"/>
            <a:ext cx="5853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0" i="1"/>
              <a:t>Bufistov, et al. Retiming and Recycling for Elastic Systems with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0" i="1"/>
              <a:t>Early Evaluation. DAC 09</a:t>
            </a:r>
            <a:endParaRPr lang="en-US" sz="1600" b="0"/>
          </a:p>
        </p:txBody>
      </p:sp>
      <p:sp>
        <p:nvSpPr>
          <p:cNvPr id="294" name="TextBox 293"/>
          <p:cNvSpPr txBox="1"/>
          <p:nvPr/>
        </p:nvSpPr>
        <p:spPr>
          <a:xfrm>
            <a:off x="207963" y="1036638"/>
            <a:ext cx="42989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Char char="-"/>
            </a:pPr>
            <a:r>
              <a:rPr lang="en-US" sz="1800" b="0"/>
              <a:t> delays at nodes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  <a:buChar char="-"/>
            </a:pPr>
            <a:r>
              <a:rPr lang="en-US" sz="1800" b="0"/>
              <a:t> elastic buffers and anti-tokens at edges</a:t>
            </a:r>
          </a:p>
        </p:txBody>
      </p:sp>
      <p:pic>
        <p:nvPicPr>
          <p:cNvPr id="297" name="Chart 29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163" y="1212850"/>
            <a:ext cx="4318000" cy="30464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1" name="TextBox 270"/>
          <p:cNvSpPr txBox="1"/>
          <p:nvPr/>
        </p:nvSpPr>
        <p:spPr>
          <a:xfrm>
            <a:off x="4445000" y="4875213"/>
            <a:ext cx="5013325" cy="1187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400" b="0"/>
              <a:t>R&amp;R finds a set of pareto-point designs with different cycle time / throughput trade-offs</a:t>
            </a:r>
          </a:p>
        </p:txBody>
      </p:sp>
      <p:sp>
        <p:nvSpPr>
          <p:cNvPr id="1821980" name="AutoShape 284"/>
          <p:cNvSpPr>
            <a:spLocks noChangeArrowheads="1"/>
          </p:cNvSpPr>
          <p:nvPr/>
        </p:nvSpPr>
        <p:spPr bwMode="auto">
          <a:xfrm rot="-5400000">
            <a:off x="1466850" y="2214563"/>
            <a:ext cx="1127125" cy="234950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0</a:t>
            </a:r>
          </a:p>
        </p:txBody>
      </p:sp>
      <p:sp>
        <p:nvSpPr>
          <p:cNvPr id="1821981" name="Oval 285"/>
          <p:cNvSpPr>
            <a:spLocks noChangeArrowheads="1"/>
          </p:cNvSpPr>
          <p:nvPr/>
        </p:nvSpPr>
        <p:spPr bwMode="auto">
          <a:xfrm>
            <a:off x="2481263" y="2071688"/>
            <a:ext cx="500062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1982" name="Oval 286"/>
          <p:cNvSpPr>
            <a:spLocks noChangeArrowheads="1"/>
          </p:cNvSpPr>
          <p:nvPr/>
        </p:nvSpPr>
        <p:spPr bwMode="auto">
          <a:xfrm>
            <a:off x="3562350" y="2076450"/>
            <a:ext cx="500063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1985" name="Freeform 289"/>
          <p:cNvSpPr>
            <a:spLocks/>
          </p:cNvSpPr>
          <p:nvPr/>
        </p:nvSpPr>
        <p:spPr bwMode="auto">
          <a:xfrm>
            <a:off x="752475" y="1995488"/>
            <a:ext cx="3429000" cy="1033462"/>
          </a:xfrm>
          <a:custGeom>
            <a:avLst/>
            <a:gdLst/>
            <a:ahLst/>
            <a:cxnLst>
              <a:cxn ang="0">
                <a:pos x="2097" y="210"/>
              </a:cxn>
              <a:cxn ang="0">
                <a:pos x="2160" y="207"/>
              </a:cxn>
              <a:cxn ang="0">
                <a:pos x="2157" y="651"/>
              </a:cxn>
              <a:cxn ang="0">
                <a:pos x="0" y="651"/>
              </a:cxn>
              <a:cxn ang="0">
                <a:pos x="0" y="0"/>
              </a:cxn>
              <a:cxn ang="0">
                <a:pos x="132" y="0"/>
              </a:cxn>
            </a:cxnLst>
            <a:rect l="0" t="0" r="r" b="b"/>
            <a:pathLst>
              <a:path w="2160" h="651">
                <a:moveTo>
                  <a:pt x="2097" y="210"/>
                </a:moveTo>
                <a:lnTo>
                  <a:pt x="2160" y="207"/>
                </a:lnTo>
                <a:lnTo>
                  <a:pt x="2157" y="651"/>
                </a:lnTo>
                <a:lnTo>
                  <a:pt x="0" y="651"/>
                </a:lnTo>
                <a:lnTo>
                  <a:pt x="0" y="0"/>
                </a:lnTo>
                <a:lnTo>
                  <a:pt x="13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21987" name="Straight Arrow Connector 246"/>
          <p:cNvCxnSpPr>
            <a:cxnSpLocks noChangeShapeType="1"/>
          </p:cNvCxnSpPr>
          <p:nvPr/>
        </p:nvCxnSpPr>
        <p:spPr bwMode="auto">
          <a:xfrm flipV="1">
            <a:off x="701675" y="4462463"/>
            <a:ext cx="1087438" cy="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21988" name="Straight Arrow Connector 249"/>
          <p:cNvCxnSpPr>
            <a:cxnSpLocks noChangeShapeType="1"/>
            <a:endCxn id="1821994" idx="2"/>
          </p:cNvCxnSpPr>
          <p:nvPr/>
        </p:nvCxnSpPr>
        <p:spPr bwMode="auto">
          <a:xfrm flipV="1">
            <a:off x="1897063" y="4784725"/>
            <a:ext cx="584200" cy="12700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21989" name="Straight Arrow Connector 251"/>
          <p:cNvCxnSpPr>
            <a:cxnSpLocks noChangeShapeType="1"/>
          </p:cNvCxnSpPr>
          <p:nvPr/>
        </p:nvCxnSpPr>
        <p:spPr bwMode="auto">
          <a:xfrm>
            <a:off x="3000375" y="4789488"/>
            <a:ext cx="554038" cy="1587"/>
          </a:xfrm>
          <a:prstGeom prst="straightConnector1">
            <a:avLst/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821990" name="Shape 259"/>
          <p:cNvCxnSpPr>
            <a:cxnSpLocks noChangeShapeType="1"/>
          </p:cNvCxnSpPr>
          <p:nvPr/>
        </p:nvCxnSpPr>
        <p:spPr bwMode="auto">
          <a:xfrm rot="10800000" flipH="1">
            <a:off x="628650" y="5138738"/>
            <a:ext cx="1165225" cy="357187"/>
          </a:xfrm>
          <a:prstGeom prst="bentConnector3">
            <a:avLst>
              <a:gd name="adj1" fmla="val 1634"/>
            </a:avLst>
          </a:prstGeom>
          <a:noFill/>
          <a:ln w="28575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1821991" name="Rectangle 23"/>
          <p:cNvSpPr>
            <a:spLocks noChangeArrowheads="1"/>
          </p:cNvSpPr>
          <p:nvPr/>
        </p:nvSpPr>
        <p:spPr bwMode="auto">
          <a:xfrm>
            <a:off x="3167063" y="4546600"/>
            <a:ext cx="18415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92" name="Oval 25"/>
          <p:cNvSpPr>
            <a:spLocks noChangeArrowheads="1"/>
          </p:cNvSpPr>
          <p:nvPr/>
        </p:nvSpPr>
        <p:spPr bwMode="auto">
          <a:xfrm>
            <a:off x="3181350" y="4699000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1993" name="AutoShape 297"/>
          <p:cNvSpPr>
            <a:spLocks noChangeArrowheads="1"/>
          </p:cNvSpPr>
          <p:nvPr/>
        </p:nvSpPr>
        <p:spPr bwMode="auto">
          <a:xfrm rot="-5400000">
            <a:off x="1362075" y="4681538"/>
            <a:ext cx="1127125" cy="234950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0</a:t>
            </a:r>
          </a:p>
        </p:txBody>
      </p:sp>
      <p:sp>
        <p:nvSpPr>
          <p:cNvPr id="1821994" name="Oval 298"/>
          <p:cNvSpPr>
            <a:spLocks noChangeArrowheads="1"/>
          </p:cNvSpPr>
          <p:nvPr/>
        </p:nvSpPr>
        <p:spPr bwMode="auto">
          <a:xfrm>
            <a:off x="2500313" y="4538663"/>
            <a:ext cx="500062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1995" name="Oval 299"/>
          <p:cNvSpPr>
            <a:spLocks noChangeArrowheads="1"/>
          </p:cNvSpPr>
          <p:nvPr/>
        </p:nvSpPr>
        <p:spPr bwMode="auto">
          <a:xfrm>
            <a:off x="3581400" y="4543425"/>
            <a:ext cx="500063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1996" name="Rectangle 23"/>
          <p:cNvSpPr>
            <a:spLocks noChangeArrowheads="1"/>
          </p:cNvSpPr>
          <p:nvPr/>
        </p:nvSpPr>
        <p:spPr bwMode="auto">
          <a:xfrm>
            <a:off x="2128838" y="4551363"/>
            <a:ext cx="184150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97" name="Oval 25"/>
          <p:cNvSpPr>
            <a:spLocks noChangeArrowheads="1"/>
          </p:cNvSpPr>
          <p:nvPr/>
        </p:nvSpPr>
        <p:spPr bwMode="auto">
          <a:xfrm>
            <a:off x="2143125" y="4703763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1998" name="Oval 302"/>
          <p:cNvSpPr>
            <a:spLocks noChangeArrowheads="1"/>
          </p:cNvSpPr>
          <p:nvPr/>
        </p:nvSpPr>
        <p:spPr bwMode="auto">
          <a:xfrm>
            <a:off x="500063" y="2414588"/>
            <a:ext cx="500062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2" name="Group 304"/>
          <p:cNvGrpSpPr>
            <a:grpSpLocks/>
          </p:cNvGrpSpPr>
          <p:nvPr/>
        </p:nvGrpSpPr>
        <p:grpSpPr bwMode="auto">
          <a:xfrm>
            <a:off x="1152525" y="4235450"/>
            <a:ext cx="182563" cy="455613"/>
            <a:chOff x="1560" y="2902"/>
            <a:chExt cx="115" cy="287"/>
          </a:xfrm>
        </p:grpSpPr>
        <p:sp>
          <p:nvSpPr>
            <p:cNvPr id="1821966" name="Rectangle 23"/>
            <p:cNvSpPr>
              <a:spLocks noChangeArrowheads="1"/>
            </p:cNvSpPr>
            <p:nvPr/>
          </p:nvSpPr>
          <p:spPr bwMode="auto">
            <a:xfrm>
              <a:off x="1560" y="2902"/>
              <a:ext cx="115" cy="28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300" b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821967" name="Oval 25"/>
            <p:cNvSpPr>
              <a:spLocks noChangeArrowheads="1"/>
            </p:cNvSpPr>
            <p:nvPr/>
          </p:nvSpPr>
          <p:spPr bwMode="auto">
            <a:xfrm>
              <a:off x="1569" y="2998"/>
              <a:ext cx="95" cy="9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300" b="0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822002" name="Freeform 306"/>
          <p:cNvSpPr>
            <a:spLocks/>
          </p:cNvSpPr>
          <p:nvPr/>
        </p:nvSpPr>
        <p:spPr bwMode="auto">
          <a:xfrm>
            <a:off x="638175" y="4460875"/>
            <a:ext cx="3594100" cy="1390650"/>
          </a:xfrm>
          <a:custGeom>
            <a:avLst/>
            <a:gdLst/>
            <a:ahLst/>
            <a:cxnLst>
              <a:cxn ang="0">
                <a:pos x="2180" y="208"/>
              </a:cxn>
              <a:cxn ang="0">
                <a:pos x="2264" y="208"/>
              </a:cxn>
              <a:cxn ang="0">
                <a:pos x="2264" y="876"/>
              </a:cxn>
              <a:cxn ang="0">
                <a:pos x="0" y="876"/>
              </a:cxn>
              <a:cxn ang="0">
                <a:pos x="0" y="0"/>
              </a:cxn>
              <a:cxn ang="0">
                <a:pos x="308" y="0"/>
              </a:cxn>
            </a:cxnLst>
            <a:rect l="0" t="0" r="r" b="b"/>
            <a:pathLst>
              <a:path w="2264" h="876">
                <a:moveTo>
                  <a:pt x="2180" y="208"/>
                </a:moveTo>
                <a:lnTo>
                  <a:pt x="2264" y="208"/>
                </a:lnTo>
                <a:lnTo>
                  <a:pt x="2264" y="876"/>
                </a:lnTo>
                <a:lnTo>
                  <a:pt x="0" y="876"/>
                </a:lnTo>
                <a:lnTo>
                  <a:pt x="0" y="0"/>
                </a:lnTo>
                <a:lnTo>
                  <a:pt x="308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1999" name="Oval 303"/>
          <p:cNvSpPr>
            <a:spLocks noChangeArrowheads="1"/>
          </p:cNvSpPr>
          <p:nvPr/>
        </p:nvSpPr>
        <p:spPr bwMode="auto">
          <a:xfrm>
            <a:off x="388938" y="4891088"/>
            <a:ext cx="500062" cy="492125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21968" name="Rectangle 23"/>
          <p:cNvSpPr>
            <a:spLocks noChangeArrowheads="1"/>
          </p:cNvSpPr>
          <p:nvPr/>
        </p:nvSpPr>
        <p:spPr bwMode="auto">
          <a:xfrm>
            <a:off x="2160588" y="5621338"/>
            <a:ext cx="182562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1969" name="Oval 25"/>
          <p:cNvSpPr>
            <a:spLocks noChangeArrowheads="1"/>
          </p:cNvSpPr>
          <p:nvPr/>
        </p:nvSpPr>
        <p:spPr bwMode="auto">
          <a:xfrm>
            <a:off x="2174875" y="5773738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2003" name="Rectangle 23"/>
          <p:cNvSpPr>
            <a:spLocks noChangeArrowheads="1"/>
          </p:cNvSpPr>
          <p:nvPr/>
        </p:nvSpPr>
        <p:spPr bwMode="auto">
          <a:xfrm>
            <a:off x="917575" y="4235450"/>
            <a:ext cx="182563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2004" name="Oval 25"/>
          <p:cNvSpPr>
            <a:spLocks noChangeArrowheads="1"/>
          </p:cNvSpPr>
          <p:nvPr/>
        </p:nvSpPr>
        <p:spPr bwMode="auto">
          <a:xfrm>
            <a:off x="931863" y="4387850"/>
            <a:ext cx="150812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2005" name="Rectangle 23"/>
          <p:cNvSpPr>
            <a:spLocks noChangeArrowheads="1"/>
          </p:cNvSpPr>
          <p:nvPr/>
        </p:nvSpPr>
        <p:spPr bwMode="auto">
          <a:xfrm>
            <a:off x="1389063" y="4235450"/>
            <a:ext cx="182562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22006" name="Oval 25"/>
          <p:cNvSpPr>
            <a:spLocks noChangeArrowheads="1"/>
          </p:cNvSpPr>
          <p:nvPr/>
        </p:nvSpPr>
        <p:spPr bwMode="auto">
          <a:xfrm>
            <a:off x="1403350" y="4387850"/>
            <a:ext cx="150813" cy="152400"/>
          </a:xfrm>
          <a:prstGeom prst="ellipse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22007" name="AutoShape 26"/>
          <p:cNvSpPr>
            <a:spLocks noChangeArrowheads="1"/>
          </p:cNvSpPr>
          <p:nvPr/>
        </p:nvSpPr>
        <p:spPr bwMode="auto">
          <a:xfrm>
            <a:off x="1130300" y="5157788"/>
            <a:ext cx="511175" cy="577850"/>
          </a:xfrm>
          <a:prstGeom prst="upArrowCallout">
            <a:avLst>
              <a:gd name="adj1" fmla="val 25000"/>
              <a:gd name="adj2" fmla="val 25000"/>
              <a:gd name="adj3" fmla="val 19966"/>
              <a:gd name="adj4" fmla="val 6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2300" b="0">
                <a:solidFill>
                  <a:srgbClr val="000000"/>
                </a:solidFill>
                <a:latin typeface="Arial Narrow" pitchFamily="34" charset="0"/>
              </a:rPr>
              <a:t>-1</a:t>
            </a:r>
          </a:p>
        </p:txBody>
      </p:sp>
      <p:sp>
        <p:nvSpPr>
          <p:cNvPr id="1822008" name="Oval 312"/>
          <p:cNvSpPr>
            <a:spLocks noChangeArrowheads="1"/>
          </p:cNvSpPr>
          <p:nvPr/>
        </p:nvSpPr>
        <p:spPr bwMode="auto">
          <a:xfrm>
            <a:off x="8743950" y="1219200"/>
            <a:ext cx="266700" cy="2381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009" name="Oval 313"/>
          <p:cNvSpPr>
            <a:spLocks noChangeArrowheads="1"/>
          </p:cNvSpPr>
          <p:nvPr/>
        </p:nvSpPr>
        <p:spPr bwMode="auto">
          <a:xfrm>
            <a:off x="6496050" y="1962150"/>
            <a:ext cx="266700" cy="2381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010" name="Oval 314"/>
          <p:cNvSpPr>
            <a:spLocks noChangeArrowheads="1"/>
          </p:cNvSpPr>
          <p:nvPr/>
        </p:nvSpPr>
        <p:spPr bwMode="auto">
          <a:xfrm>
            <a:off x="5400675" y="2705100"/>
            <a:ext cx="266700" cy="2381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011" name="Text Box 315"/>
          <p:cNvSpPr txBox="1">
            <a:spLocks noChangeArrowheads="1"/>
          </p:cNvSpPr>
          <p:nvPr/>
        </p:nvSpPr>
        <p:spPr bwMode="auto">
          <a:xfrm>
            <a:off x="8296275" y="1354138"/>
            <a:ext cx="76815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1DD6"/>
                </a:solidFill>
              </a:rPr>
              <a:t>3/1=3</a:t>
            </a:r>
          </a:p>
        </p:txBody>
      </p:sp>
      <p:sp>
        <p:nvSpPr>
          <p:cNvPr id="1822012" name="Text Box 316"/>
          <p:cNvSpPr txBox="1">
            <a:spLocks noChangeArrowheads="1"/>
          </p:cNvSpPr>
          <p:nvPr/>
        </p:nvSpPr>
        <p:spPr bwMode="auto">
          <a:xfrm>
            <a:off x="6619875" y="2039938"/>
            <a:ext cx="10887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1DD6"/>
                </a:solidFill>
              </a:rPr>
              <a:t>2/0.66=3</a:t>
            </a:r>
          </a:p>
        </p:txBody>
      </p:sp>
      <p:sp>
        <p:nvSpPr>
          <p:cNvPr id="1822013" name="Text Box 317"/>
          <p:cNvSpPr txBox="1">
            <a:spLocks noChangeArrowheads="1"/>
          </p:cNvSpPr>
          <p:nvPr/>
        </p:nvSpPr>
        <p:spPr bwMode="auto">
          <a:xfrm>
            <a:off x="5637213" y="2725738"/>
            <a:ext cx="9605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1DD6"/>
                </a:solidFill>
              </a:rPr>
              <a:t>1/0.5=2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2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2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2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2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2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2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2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2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2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2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2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2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2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2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2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2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2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2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2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82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2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82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970" grpId="0" animBg="1"/>
      <p:bldP spid="289" grpId="0" animBg="1"/>
      <p:bldP spid="1821991" grpId="0" animBg="1"/>
      <p:bldP spid="1821992" grpId="0" animBg="1"/>
      <p:bldP spid="1821993" grpId="0" animBg="1"/>
      <p:bldP spid="1821994" grpId="0" animBg="1"/>
      <p:bldP spid="1821995" grpId="0" animBg="1"/>
      <p:bldP spid="1821996" grpId="0" animBg="1"/>
      <p:bldP spid="1821997" grpId="0" animBg="1"/>
      <p:bldP spid="1822002" grpId="0" animBg="1"/>
      <p:bldP spid="1821999" grpId="0" animBg="1"/>
      <p:bldP spid="1821968" grpId="0" animBg="1"/>
      <p:bldP spid="1821969" grpId="0" animBg="1"/>
      <p:bldP spid="1822003" grpId="0" animBg="1"/>
      <p:bldP spid="1822003" grpId="1" animBg="1"/>
      <p:bldP spid="1822003" grpId="2" animBg="1"/>
      <p:bldP spid="1822004" grpId="0" animBg="1"/>
      <p:bldP spid="1822004" grpId="1" animBg="1"/>
      <p:bldP spid="1822004" grpId="2" animBg="1"/>
      <p:bldP spid="1822005" grpId="0" animBg="1"/>
      <p:bldP spid="1822005" grpId="1" animBg="1"/>
      <p:bldP spid="1822006" grpId="0" animBg="1"/>
      <p:bldP spid="1822006" grpId="1" animBg="1"/>
      <p:bldP spid="1822007" grpId="0" animBg="1"/>
      <p:bldP spid="1822007" grpId="1" animBg="1"/>
      <p:bldP spid="1822008" grpId="0" animBg="1"/>
      <p:bldP spid="1822008" grpId="1" animBg="1"/>
      <p:bldP spid="1822009" grpId="0" animBg="1"/>
      <p:bldP spid="1822009" grpId="1" animBg="1"/>
      <p:bldP spid="1822010" grpId="0" animBg="1"/>
      <p:bldP spid="1822011" grpId="0"/>
      <p:bldP spid="1822012" grpId="0"/>
      <p:bldP spid="182201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Coarse grain elasticity</a:t>
            </a:r>
          </a:p>
        </p:txBody>
      </p:sp>
      <p:pic>
        <p:nvPicPr>
          <p:cNvPr id="66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547813"/>
            <a:ext cx="8158163" cy="460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0486" name="Slide Number Placeholder 5"/>
          <p:cNvSpPr txBox="1">
            <a:spLocks noGrp="1"/>
          </p:cNvSpPr>
          <p:nvPr/>
        </p:nvSpPr>
        <p:spPr bwMode="auto">
          <a:xfrm>
            <a:off x="6794500" y="642937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970E9D-93B8-45F5-9ED8-F6627ECAE1C8}" type="slidenum">
              <a:rPr lang="en-US"/>
              <a:pPr algn="r"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2301350" y="5854372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1839387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7" name="Rectangle 17"/>
          <p:cNvSpPr>
            <a:spLocks noChangeArrowheads="1"/>
          </p:cNvSpPr>
          <p:nvPr/>
        </p:nvSpPr>
        <p:spPr bwMode="auto">
          <a:xfrm>
            <a:off x="2750612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661837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4573062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0" name="Rectangle 20"/>
          <p:cNvSpPr>
            <a:spLocks noChangeArrowheads="1"/>
          </p:cNvSpPr>
          <p:nvPr/>
        </p:nvSpPr>
        <p:spPr bwMode="auto">
          <a:xfrm>
            <a:off x="5484287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6395512" y="547496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1307575" y="5095547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3" name="AutoShape 23"/>
          <p:cNvSpPr>
            <a:spLocks noChangeArrowheads="1"/>
          </p:cNvSpPr>
          <p:nvPr/>
        </p:nvSpPr>
        <p:spPr bwMode="auto">
          <a:xfrm>
            <a:off x="1307575" y="5838497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1307575" y="5095547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7152750" y="5095547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0" name="Oval 30"/>
          <p:cNvSpPr>
            <a:spLocks noChangeArrowheads="1"/>
          </p:cNvSpPr>
          <p:nvPr/>
        </p:nvSpPr>
        <p:spPr bwMode="auto">
          <a:xfrm>
            <a:off x="4647675" y="5778172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1" name="Oval 31"/>
          <p:cNvSpPr>
            <a:spLocks noChangeArrowheads="1"/>
          </p:cNvSpPr>
          <p:nvPr/>
        </p:nvSpPr>
        <p:spPr bwMode="auto">
          <a:xfrm>
            <a:off x="2825225" y="5778172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2" name="Oval 32"/>
          <p:cNvSpPr>
            <a:spLocks noChangeArrowheads="1"/>
          </p:cNvSpPr>
          <p:nvPr/>
        </p:nvSpPr>
        <p:spPr bwMode="auto">
          <a:xfrm>
            <a:off x="6468537" y="5778172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2327010" y="134585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6" name="Rectangle 36"/>
          <p:cNvSpPr>
            <a:spLocks noChangeArrowheads="1"/>
          </p:cNvSpPr>
          <p:nvPr/>
        </p:nvSpPr>
        <p:spPr bwMode="auto">
          <a:xfrm>
            <a:off x="1865047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7" name="Rectangle 37"/>
          <p:cNvSpPr>
            <a:spLocks noChangeArrowheads="1"/>
          </p:cNvSpPr>
          <p:nvPr/>
        </p:nvSpPr>
        <p:spPr bwMode="auto">
          <a:xfrm>
            <a:off x="2776272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8" name="Rectangle 38"/>
          <p:cNvSpPr>
            <a:spLocks noChangeArrowheads="1"/>
          </p:cNvSpPr>
          <p:nvPr/>
        </p:nvSpPr>
        <p:spPr bwMode="auto">
          <a:xfrm>
            <a:off x="3687497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4598722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5509947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1" name="Rectangle 41"/>
          <p:cNvSpPr>
            <a:spLocks noChangeArrowheads="1"/>
          </p:cNvSpPr>
          <p:nvPr/>
        </p:nvSpPr>
        <p:spPr bwMode="auto">
          <a:xfrm>
            <a:off x="6421172" y="96644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2" name="Rectangle 42"/>
          <p:cNvSpPr>
            <a:spLocks noChangeArrowheads="1"/>
          </p:cNvSpPr>
          <p:nvPr/>
        </p:nvSpPr>
        <p:spPr bwMode="auto">
          <a:xfrm>
            <a:off x="1333235" y="58703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3" name="AutoShape 43"/>
          <p:cNvSpPr>
            <a:spLocks noChangeArrowheads="1"/>
          </p:cNvSpPr>
          <p:nvPr/>
        </p:nvSpPr>
        <p:spPr bwMode="auto">
          <a:xfrm>
            <a:off x="1333235" y="132998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4" name="Rectangle 44"/>
          <p:cNvSpPr>
            <a:spLocks noChangeArrowheads="1"/>
          </p:cNvSpPr>
          <p:nvPr/>
        </p:nvSpPr>
        <p:spPr bwMode="auto">
          <a:xfrm>
            <a:off x="1333235" y="58703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5" name="Rectangle 45"/>
          <p:cNvSpPr>
            <a:spLocks noChangeArrowheads="1"/>
          </p:cNvSpPr>
          <p:nvPr/>
        </p:nvSpPr>
        <p:spPr bwMode="auto">
          <a:xfrm>
            <a:off x="7178410" y="58703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6" name="Oval 46"/>
          <p:cNvSpPr>
            <a:spLocks noChangeArrowheads="1"/>
          </p:cNvSpPr>
          <p:nvPr/>
        </p:nvSpPr>
        <p:spPr bwMode="auto">
          <a:xfrm>
            <a:off x="4671747" y="126965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7" name="Oval 47"/>
          <p:cNvSpPr>
            <a:spLocks noChangeArrowheads="1"/>
          </p:cNvSpPr>
          <p:nvPr/>
        </p:nvSpPr>
        <p:spPr bwMode="auto">
          <a:xfrm>
            <a:off x="3762110" y="126965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8" name="Oval 48"/>
          <p:cNvSpPr>
            <a:spLocks noChangeArrowheads="1"/>
          </p:cNvSpPr>
          <p:nvPr/>
        </p:nvSpPr>
        <p:spPr bwMode="auto">
          <a:xfrm>
            <a:off x="2850885" y="126965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9" name="Oval 49"/>
          <p:cNvSpPr>
            <a:spLocks noChangeArrowheads="1"/>
          </p:cNvSpPr>
          <p:nvPr/>
        </p:nvSpPr>
        <p:spPr bwMode="auto">
          <a:xfrm>
            <a:off x="5582972" y="126965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70" name="Oval 50"/>
          <p:cNvSpPr>
            <a:spLocks noChangeArrowheads="1"/>
          </p:cNvSpPr>
          <p:nvPr/>
        </p:nvSpPr>
        <p:spPr bwMode="auto">
          <a:xfrm>
            <a:off x="1941247" y="126965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6506119" y="127832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2327010" y="3166022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1865047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2776272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3687497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598722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0"/>
          <p:cNvSpPr>
            <a:spLocks noChangeArrowheads="1"/>
          </p:cNvSpPr>
          <p:nvPr/>
        </p:nvSpPr>
        <p:spPr bwMode="auto">
          <a:xfrm>
            <a:off x="5509947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6421172" y="2786610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2"/>
          <p:cNvSpPr>
            <a:spLocks noChangeArrowheads="1"/>
          </p:cNvSpPr>
          <p:nvPr/>
        </p:nvSpPr>
        <p:spPr bwMode="auto">
          <a:xfrm>
            <a:off x="1333235" y="2407197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43"/>
          <p:cNvSpPr>
            <a:spLocks noChangeArrowheads="1"/>
          </p:cNvSpPr>
          <p:nvPr/>
        </p:nvSpPr>
        <p:spPr bwMode="auto">
          <a:xfrm>
            <a:off x="1333235" y="3150147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1333235" y="2407197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7178410" y="2407197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458255" y="1877668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Deadlocks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0155" y="4518790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throughput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362950" cy="1141413"/>
          </a:xfrm>
        </p:spPr>
        <p:txBody>
          <a:bodyPr/>
          <a:lstStyle/>
          <a:p>
            <a:r>
              <a:rPr lang="en-US"/>
              <a:t>Notation for elastic systems</a:t>
            </a:r>
          </a:p>
        </p:txBody>
      </p:sp>
      <p:sp>
        <p:nvSpPr>
          <p:cNvPr id="1777667" name="Line 3"/>
          <p:cNvSpPr>
            <a:spLocks noChangeShapeType="1"/>
          </p:cNvSpPr>
          <p:nvPr/>
        </p:nvSpPr>
        <p:spPr bwMode="auto">
          <a:xfrm>
            <a:off x="2801938" y="1744663"/>
            <a:ext cx="533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68" name="Rectangle 4"/>
          <p:cNvSpPr>
            <a:spLocks noChangeArrowheads="1"/>
          </p:cNvSpPr>
          <p:nvPr/>
        </p:nvSpPr>
        <p:spPr bwMode="auto">
          <a:xfrm>
            <a:off x="2652713" y="1516063"/>
            <a:ext cx="152400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7669" name="Line 5"/>
          <p:cNvSpPr>
            <a:spLocks noChangeShapeType="1"/>
          </p:cNvSpPr>
          <p:nvPr/>
        </p:nvSpPr>
        <p:spPr bwMode="auto">
          <a:xfrm>
            <a:off x="2120900" y="1744663"/>
            <a:ext cx="5191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70" name="Line 6"/>
          <p:cNvSpPr>
            <a:spLocks noChangeShapeType="1"/>
          </p:cNvSpPr>
          <p:nvPr/>
        </p:nvSpPr>
        <p:spPr bwMode="auto">
          <a:xfrm>
            <a:off x="2803525" y="2882900"/>
            <a:ext cx="5318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71" name="Rectangle 7"/>
          <p:cNvSpPr>
            <a:spLocks noChangeArrowheads="1"/>
          </p:cNvSpPr>
          <p:nvPr/>
        </p:nvSpPr>
        <p:spPr bwMode="auto">
          <a:xfrm>
            <a:off x="2654300" y="2654300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7672" name="Line 8"/>
          <p:cNvSpPr>
            <a:spLocks noChangeShapeType="1"/>
          </p:cNvSpPr>
          <p:nvPr/>
        </p:nvSpPr>
        <p:spPr bwMode="auto">
          <a:xfrm>
            <a:off x="2122488" y="2882900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73" name="Oval 9"/>
          <p:cNvSpPr>
            <a:spLocks noChangeArrowheads="1"/>
          </p:cNvSpPr>
          <p:nvPr/>
        </p:nvSpPr>
        <p:spPr bwMode="auto">
          <a:xfrm>
            <a:off x="2652713" y="1668463"/>
            <a:ext cx="150812" cy="1524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7674" name="Text Box 10"/>
          <p:cNvSpPr txBox="1">
            <a:spLocks noChangeArrowheads="1"/>
          </p:cNvSpPr>
          <p:nvPr/>
        </p:nvSpPr>
        <p:spPr bwMode="auto">
          <a:xfrm>
            <a:off x="3810000" y="1454150"/>
            <a:ext cx="4964113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Elastic buffer with one token of information</a:t>
            </a:r>
          </a:p>
        </p:txBody>
      </p:sp>
      <p:sp>
        <p:nvSpPr>
          <p:cNvPr id="1777675" name="Text Box 11"/>
          <p:cNvSpPr txBox="1">
            <a:spLocks noChangeArrowheads="1"/>
          </p:cNvSpPr>
          <p:nvPr/>
        </p:nvSpPr>
        <p:spPr bwMode="auto">
          <a:xfrm>
            <a:off x="3717925" y="2554288"/>
            <a:ext cx="341312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Empty elastic buffer (bubble)</a:t>
            </a:r>
          </a:p>
        </p:txBody>
      </p:sp>
      <p:sp>
        <p:nvSpPr>
          <p:cNvPr id="1777676" name="Line 12"/>
          <p:cNvSpPr>
            <a:spLocks noChangeShapeType="1"/>
          </p:cNvSpPr>
          <p:nvPr/>
        </p:nvSpPr>
        <p:spPr bwMode="auto">
          <a:xfrm>
            <a:off x="2120900" y="4021138"/>
            <a:ext cx="12160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77" name="Text Box 13"/>
          <p:cNvSpPr txBox="1">
            <a:spLocks noChangeArrowheads="1"/>
          </p:cNvSpPr>
          <p:nvPr/>
        </p:nvSpPr>
        <p:spPr bwMode="auto">
          <a:xfrm>
            <a:off x="3714750" y="3744913"/>
            <a:ext cx="5291138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Channel with an injector of k negative tokens </a:t>
            </a:r>
          </a:p>
        </p:txBody>
      </p:sp>
      <p:sp>
        <p:nvSpPr>
          <p:cNvPr id="1777678" name="Line 14"/>
          <p:cNvSpPr>
            <a:spLocks noChangeShapeType="1"/>
          </p:cNvSpPr>
          <p:nvPr/>
        </p:nvSpPr>
        <p:spPr bwMode="auto">
          <a:xfrm>
            <a:off x="2120900" y="5311775"/>
            <a:ext cx="12144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7679" name="AutoShape 15"/>
          <p:cNvSpPr>
            <a:spLocks noChangeArrowheads="1"/>
          </p:cNvSpPr>
          <p:nvPr/>
        </p:nvSpPr>
        <p:spPr bwMode="auto">
          <a:xfrm>
            <a:off x="2501900" y="4021138"/>
            <a:ext cx="379413" cy="455612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C00000"/>
                </a:solidFill>
              </a:rPr>
              <a:t>-k</a:t>
            </a:r>
          </a:p>
        </p:txBody>
      </p:sp>
      <p:sp>
        <p:nvSpPr>
          <p:cNvPr id="1777680" name="Text Box 16"/>
          <p:cNvSpPr txBox="1">
            <a:spLocks noChangeArrowheads="1"/>
          </p:cNvSpPr>
          <p:nvPr/>
        </p:nvSpPr>
        <p:spPr bwMode="auto">
          <a:xfrm>
            <a:off x="3679825" y="5033963"/>
            <a:ext cx="4948238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Empty elastic buffer with bypass </a:t>
            </a:r>
          </a:p>
          <a:p>
            <a:pPr algn="l"/>
            <a:r>
              <a:rPr lang="en-US" b="0"/>
              <a:t>(Skid-buffer with no tokens of information) </a:t>
            </a:r>
          </a:p>
        </p:txBody>
      </p:sp>
      <p:sp>
        <p:nvSpPr>
          <p:cNvPr id="1777681" name="AutoShape 17"/>
          <p:cNvSpPr>
            <a:spLocks noChangeArrowheads="1"/>
          </p:cNvSpPr>
          <p:nvPr/>
        </p:nvSpPr>
        <p:spPr bwMode="auto">
          <a:xfrm>
            <a:off x="2324100" y="5008563"/>
            <a:ext cx="701675" cy="606425"/>
          </a:xfrm>
          <a:prstGeom prst="flowChartSort">
            <a:avLst/>
          </a:prstGeom>
          <a:solidFill>
            <a:srgbClr val="FFCC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777682" name="Text Box 18"/>
          <p:cNvSpPr txBox="1">
            <a:spLocks noChangeArrowheads="1"/>
          </p:cNvSpPr>
          <p:nvPr/>
        </p:nvSpPr>
        <p:spPr bwMode="auto">
          <a:xfrm>
            <a:off x="2503488" y="5135563"/>
            <a:ext cx="3770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1777683" name="Text Box 19"/>
          <p:cNvSpPr txBox="1">
            <a:spLocks noChangeArrowheads="1"/>
          </p:cNvSpPr>
          <p:nvPr/>
        </p:nvSpPr>
        <p:spPr bwMode="auto">
          <a:xfrm>
            <a:off x="584200" y="1289050"/>
            <a:ext cx="1233488" cy="10541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Latches=2</a:t>
            </a:r>
          </a:p>
          <a:p>
            <a:r>
              <a:rPr lang="en-US" sz="1600" b="0"/>
              <a:t>Capacity=2</a:t>
            </a:r>
          </a:p>
          <a:p>
            <a:r>
              <a:rPr lang="en-US" sz="1600" b="0"/>
              <a:t>Tokens=1</a:t>
            </a:r>
          </a:p>
        </p:txBody>
      </p:sp>
      <p:sp>
        <p:nvSpPr>
          <p:cNvPr id="1777684" name="Text Box 20"/>
          <p:cNvSpPr txBox="1">
            <a:spLocks noChangeArrowheads="1"/>
          </p:cNvSpPr>
          <p:nvPr/>
        </p:nvSpPr>
        <p:spPr bwMode="auto">
          <a:xfrm>
            <a:off x="584200" y="2457450"/>
            <a:ext cx="1233488" cy="10541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Latches=2</a:t>
            </a:r>
          </a:p>
          <a:p>
            <a:r>
              <a:rPr lang="en-US" sz="1600" b="0"/>
              <a:t>Capacity=2</a:t>
            </a:r>
          </a:p>
          <a:p>
            <a:r>
              <a:rPr lang="en-US" sz="1600" b="0"/>
              <a:t>Tokens=0</a:t>
            </a:r>
          </a:p>
        </p:txBody>
      </p:sp>
      <p:sp>
        <p:nvSpPr>
          <p:cNvPr id="1777685" name="Text Box 21"/>
          <p:cNvSpPr txBox="1">
            <a:spLocks noChangeArrowheads="1"/>
          </p:cNvSpPr>
          <p:nvPr/>
        </p:nvSpPr>
        <p:spPr bwMode="auto">
          <a:xfrm>
            <a:off x="596900" y="3625850"/>
            <a:ext cx="1233488" cy="10541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Latches=0</a:t>
            </a:r>
          </a:p>
          <a:p>
            <a:r>
              <a:rPr lang="en-US" sz="1600" b="0"/>
              <a:t>Capacity=0</a:t>
            </a:r>
          </a:p>
          <a:p>
            <a:r>
              <a:rPr lang="en-US" sz="1600" b="0"/>
              <a:t>Tokens= -k</a:t>
            </a:r>
          </a:p>
        </p:txBody>
      </p:sp>
      <p:sp>
        <p:nvSpPr>
          <p:cNvPr id="1777686" name="Text Box 22"/>
          <p:cNvSpPr txBox="1">
            <a:spLocks noChangeArrowheads="1"/>
          </p:cNvSpPr>
          <p:nvPr/>
        </p:nvSpPr>
        <p:spPr bwMode="auto">
          <a:xfrm>
            <a:off x="568325" y="4794250"/>
            <a:ext cx="1290638" cy="1054100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0"/>
              <a:t>Latches=0</a:t>
            </a:r>
          </a:p>
          <a:p>
            <a:r>
              <a:rPr lang="en-US" sz="1600" b="0"/>
              <a:t>Capacity=m</a:t>
            </a:r>
          </a:p>
          <a:p>
            <a:r>
              <a:rPr lang="en-US" sz="1600" b="0"/>
              <a:t>Tokens=0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Marked Graph model</a:t>
            </a:r>
            <a:endParaRPr lang="en-US" dirty="0" smtClean="0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533650" y="2935288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9052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2768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6648450" y="29337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2768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39052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52768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66484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cxnSp>
        <p:nvCxnSpPr>
          <p:cNvPr id="14348" name="Straight Arrow Connector 14"/>
          <p:cNvCxnSpPr>
            <a:cxnSpLocks noChangeShapeType="1"/>
            <a:endCxn id="14341" idx="1"/>
          </p:cNvCxnSpPr>
          <p:nvPr/>
        </p:nvCxnSpPr>
        <p:spPr bwMode="auto">
          <a:xfrm flipV="1">
            <a:off x="2771775" y="2590800"/>
            <a:ext cx="1133475" cy="514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49" name="Straight Arrow Connector 16"/>
          <p:cNvCxnSpPr>
            <a:cxnSpLocks noChangeShapeType="1"/>
            <a:stCxn id="14341" idx="3"/>
            <a:endCxn id="14342" idx="1"/>
          </p:cNvCxnSpPr>
          <p:nvPr/>
        </p:nvCxnSpPr>
        <p:spPr bwMode="auto">
          <a:xfrm>
            <a:off x="4133850" y="25908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0" name="Straight Arrow Connector 18"/>
          <p:cNvCxnSpPr>
            <a:cxnSpLocks noChangeShapeType="1"/>
            <a:stCxn id="14342" idx="3"/>
          </p:cNvCxnSpPr>
          <p:nvPr/>
        </p:nvCxnSpPr>
        <p:spPr bwMode="auto">
          <a:xfrm>
            <a:off x="5505450" y="2590800"/>
            <a:ext cx="1123950" cy="542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1" name="Straight Arrow Connector 20"/>
          <p:cNvCxnSpPr>
            <a:cxnSpLocks noChangeShapeType="1"/>
            <a:stCxn id="14345" idx="3"/>
            <a:endCxn id="14344" idx="1"/>
          </p:cNvCxnSpPr>
          <p:nvPr/>
        </p:nvCxnSpPr>
        <p:spPr bwMode="auto">
          <a:xfrm>
            <a:off x="4133850" y="39624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2" name="Straight Arrow Connector 24"/>
          <p:cNvCxnSpPr>
            <a:cxnSpLocks noChangeShapeType="1"/>
            <a:stCxn id="14344" idx="3"/>
          </p:cNvCxnSpPr>
          <p:nvPr/>
        </p:nvCxnSpPr>
        <p:spPr bwMode="auto">
          <a:xfrm flipV="1">
            <a:off x="5505450" y="3409950"/>
            <a:ext cx="1133475" cy="5524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3" name="Straight Arrow Connector 26"/>
          <p:cNvCxnSpPr>
            <a:cxnSpLocks noChangeShapeType="1"/>
            <a:endCxn id="14345" idx="1"/>
          </p:cNvCxnSpPr>
          <p:nvPr/>
        </p:nvCxnSpPr>
        <p:spPr bwMode="auto">
          <a:xfrm>
            <a:off x="2771775" y="3467100"/>
            <a:ext cx="1133475" cy="495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4" name="Straight Arrow Connector 28"/>
          <p:cNvCxnSpPr>
            <a:cxnSpLocks noChangeShapeType="1"/>
            <a:stCxn id="14346" idx="3"/>
            <a:endCxn id="14347" idx="1"/>
          </p:cNvCxnSpPr>
          <p:nvPr/>
        </p:nvCxnSpPr>
        <p:spPr bwMode="auto">
          <a:xfrm>
            <a:off x="5505450" y="53340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55" name="Straight Arrow Connector 30"/>
          <p:cNvCxnSpPr>
            <a:cxnSpLocks noChangeShapeType="1"/>
            <a:endCxn id="14346" idx="1"/>
          </p:cNvCxnSpPr>
          <p:nvPr/>
        </p:nvCxnSpPr>
        <p:spPr bwMode="auto">
          <a:xfrm rot="16200000" flipH="1">
            <a:off x="4124325" y="4181475"/>
            <a:ext cx="1171575" cy="1133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356" name="Freeform 31"/>
          <p:cNvSpPr>
            <a:spLocks noChangeArrowheads="1"/>
          </p:cNvSpPr>
          <p:nvPr/>
        </p:nvSpPr>
        <p:spPr bwMode="auto">
          <a:xfrm>
            <a:off x="1847850" y="1762125"/>
            <a:ext cx="5467350" cy="1524000"/>
          </a:xfrm>
          <a:custGeom>
            <a:avLst/>
            <a:gdLst>
              <a:gd name="T0" fmla="*/ 5038726 w 5467350"/>
              <a:gd name="T1" fmla="*/ 1524000 h 1524000"/>
              <a:gd name="T2" fmla="*/ 5467350 w 5467350"/>
              <a:gd name="T3" fmla="*/ 1524000 h 1524000"/>
              <a:gd name="T4" fmla="*/ 5467350 w 5467350"/>
              <a:gd name="T5" fmla="*/ 19050 h 1524000"/>
              <a:gd name="T6" fmla="*/ 0 w 5467350"/>
              <a:gd name="T7" fmla="*/ 0 h 1524000"/>
              <a:gd name="T8" fmla="*/ 0 w 5467350"/>
              <a:gd name="T9" fmla="*/ 828675 h 1524000"/>
              <a:gd name="T10" fmla="*/ 657225 w 5467350"/>
              <a:gd name="T11" fmla="*/ 1343025 h 152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1524000"/>
              <a:gd name="T20" fmla="*/ 5467350 w 5467350"/>
              <a:gd name="T21" fmla="*/ 1524000 h 1524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1524000">
                <a:moveTo>
                  <a:pt x="5038725" y="1524000"/>
                </a:moveTo>
                <a:lnTo>
                  <a:pt x="5467350" y="1524000"/>
                </a:lnTo>
                <a:lnTo>
                  <a:pt x="5467350" y="19050"/>
                </a:lnTo>
                <a:lnTo>
                  <a:pt x="0" y="0"/>
                </a:lnTo>
                <a:lnTo>
                  <a:pt x="0" y="828675"/>
                </a:lnTo>
                <a:lnTo>
                  <a:pt x="657225" y="1343025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4357" name="Freeform 32"/>
          <p:cNvSpPr>
            <a:spLocks noChangeArrowheads="1"/>
          </p:cNvSpPr>
          <p:nvPr/>
        </p:nvSpPr>
        <p:spPr bwMode="auto">
          <a:xfrm>
            <a:off x="1847850" y="3448050"/>
            <a:ext cx="5467350" cy="2724150"/>
          </a:xfrm>
          <a:custGeom>
            <a:avLst/>
            <a:gdLst>
              <a:gd name="T0" fmla="*/ 5048250 w 5467350"/>
              <a:gd name="T1" fmla="*/ 1905000 h 2724150"/>
              <a:gd name="T2" fmla="*/ 5467350 w 5467350"/>
              <a:gd name="T3" fmla="*/ 1905000 h 2724150"/>
              <a:gd name="T4" fmla="*/ 5467350 w 5467350"/>
              <a:gd name="T5" fmla="*/ 2724150 h 2724150"/>
              <a:gd name="T6" fmla="*/ 0 w 5467350"/>
              <a:gd name="T7" fmla="*/ 2714624 h 2724150"/>
              <a:gd name="T8" fmla="*/ 0 w 5467350"/>
              <a:gd name="T9" fmla="*/ 485775 h 2724150"/>
              <a:gd name="T10" fmla="*/ 666750 w 5467350"/>
              <a:gd name="T11" fmla="*/ 0 h 2724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2724150"/>
              <a:gd name="T20" fmla="*/ 5467350 w 5467350"/>
              <a:gd name="T21" fmla="*/ 2724150 h 2724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2724150">
                <a:moveTo>
                  <a:pt x="5048250" y="1905000"/>
                </a:moveTo>
                <a:lnTo>
                  <a:pt x="5467350" y="1905000"/>
                </a:lnTo>
                <a:lnTo>
                  <a:pt x="5467350" y="2724150"/>
                </a:lnTo>
                <a:lnTo>
                  <a:pt x="0" y="2714625"/>
                </a:lnTo>
                <a:lnTo>
                  <a:pt x="0" y="485775"/>
                </a:lnTo>
                <a:lnTo>
                  <a:pt x="666750" y="0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124200" y="272415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514850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685925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Marked Graph model</a:t>
            </a:r>
            <a:endParaRPr lang="en-US" dirty="0" smtClean="0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533650" y="2935288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9052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2768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6648450" y="29337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52768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9052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52768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66484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cxnSp>
        <p:nvCxnSpPr>
          <p:cNvPr id="15372" name="Straight Arrow Connector 14"/>
          <p:cNvCxnSpPr>
            <a:cxnSpLocks noChangeShapeType="1"/>
            <a:endCxn id="15365" idx="1"/>
          </p:cNvCxnSpPr>
          <p:nvPr/>
        </p:nvCxnSpPr>
        <p:spPr bwMode="auto">
          <a:xfrm flipV="1">
            <a:off x="2771775" y="2590800"/>
            <a:ext cx="1133475" cy="514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3" name="Straight Arrow Connector 16"/>
          <p:cNvCxnSpPr>
            <a:cxnSpLocks noChangeShapeType="1"/>
            <a:stCxn id="15365" idx="3"/>
            <a:endCxn id="15366" idx="1"/>
          </p:cNvCxnSpPr>
          <p:nvPr/>
        </p:nvCxnSpPr>
        <p:spPr bwMode="auto">
          <a:xfrm>
            <a:off x="4133850" y="25908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4" name="Straight Arrow Connector 18"/>
          <p:cNvCxnSpPr>
            <a:cxnSpLocks noChangeShapeType="1"/>
            <a:stCxn id="15366" idx="3"/>
          </p:cNvCxnSpPr>
          <p:nvPr/>
        </p:nvCxnSpPr>
        <p:spPr bwMode="auto">
          <a:xfrm>
            <a:off x="5505450" y="2590800"/>
            <a:ext cx="1123950" cy="542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5" name="Straight Arrow Connector 20"/>
          <p:cNvCxnSpPr>
            <a:cxnSpLocks noChangeShapeType="1"/>
            <a:stCxn id="15369" idx="3"/>
            <a:endCxn id="15368" idx="1"/>
          </p:cNvCxnSpPr>
          <p:nvPr/>
        </p:nvCxnSpPr>
        <p:spPr bwMode="auto">
          <a:xfrm>
            <a:off x="4133850" y="39624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Straight Arrow Connector 24"/>
          <p:cNvCxnSpPr>
            <a:cxnSpLocks noChangeShapeType="1"/>
            <a:stCxn id="15368" idx="3"/>
          </p:cNvCxnSpPr>
          <p:nvPr/>
        </p:nvCxnSpPr>
        <p:spPr bwMode="auto">
          <a:xfrm flipV="1">
            <a:off x="5505450" y="3409950"/>
            <a:ext cx="1133475" cy="5524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7" name="Straight Arrow Connector 26"/>
          <p:cNvCxnSpPr>
            <a:cxnSpLocks noChangeShapeType="1"/>
            <a:endCxn id="15369" idx="1"/>
          </p:cNvCxnSpPr>
          <p:nvPr/>
        </p:nvCxnSpPr>
        <p:spPr bwMode="auto">
          <a:xfrm>
            <a:off x="2771775" y="3467100"/>
            <a:ext cx="1133475" cy="495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8" name="Straight Arrow Connector 28"/>
          <p:cNvCxnSpPr>
            <a:cxnSpLocks noChangeShapeType="1"/>
            <a:stCxn id="15370" idx="3"/>
            <a:endCxn id="15371" idx="1"/>
          </p:cNvCxnSpPr>
          <p:nvPr/>
        </p:nvCxnSpPr>
        <p:spPr bwMode="auto">
          <a:xfrm>
            <a:off x="5505450" y="53340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9" name="Straight Arrow Connector 30"/>
          <p:cNvCxnSpPr>
            <a:cxnSpLocks noChangeShapeType="1"/>
            <a:endCxn id="15370" idx="1"/>
          </p:cNvCxnSpPr>
          <p:nvPr/>
        </p:nvCxnSpPr>
        <p:spPr bwMode="auto">
          <a:xfrm rot="16200000" flipH="1">
            <a:off x="4124325" y="4181475"/>
            <a:ext cx="1171575" cy="1133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380" name="Freeform 31"/>
          <p:cNvSpPr>
            <a:spLocks noChangeArrowheads="1"/>
          </p:cNvSpPr>
          <p:nvPr/>
        </p:nvSpPr>
        <p:spPr bwMode="auto">
          <a:xfrm>
            <a:off x="1847850" y="1762125"/>
            <a:ext cx="5467350" cy="1524000"/>
          </a:xfrm>
          <a:custGeom>
            <a:avLst/>
            <a:gdLst>
              <a:gd name="T0" fmla="*/ 5038726 w 5467350"/>
              <a:gd name="T1" fmla="*/ 1524000 h 1524000"/>
              <a:gd name="T2" fmla="*/ 5467350 w 5467350"/>
              <a:gd name="T3" fmla="*/ 1524000 h 1524000"/>
              <a:gd name="T4" fmla="*/ 5467350 w 5467350"/>
              <a:gd name="T5" fmla="*/ 19050 h 1524000"/>
              <a:gd name="T6" fmla="*/ 0 w 5467350"/>
              <a:gd name="T7" fmla="*/ 0 h 1524000"/>
              <a:gd name="T8" fmla="*/ 0 w 5467350"/>
              <a:gd name="T9" fmla="*/ 828675 h 1524000"/>
              <a:gd name="T10" fmla="*/ 657225 w 5467350"/>
              <a:gd name="T11" fmla="*/ 1343025 h 152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1524000"/>
              <a:gd name="T20" fmla="*/ 5467350 w 5467350"/>
              <a:gd name="T21" fmla="*/ 1524000 h 1524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1524000">
                <a:moveTo>
                  <a:pt x="5038725" y="1524000"/>
                </a:moveTo>
                <a:lnTo>
                  <a:pt x="5467350" y="1524000"/>
                </a:lnTo>
                <a:lnTo>
                  <a:pt x="5467350" y="19050"/>
                </a:lnTo>
                <a:lnTo>
                  <a:pt x="0" y="0"/>
                </a:lnTo>
                <a:lnTo>
                  <a:pt x="0" y="828675"/>
                </a:lnTo>
                <a:lnTo>
                  <a:pt x="657225" y="1343025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5381" name="Freeform 32"/>
          <p:cNvSpPr>
            <a:spLocks noChangeArrowheads="1"/>
          </p:cNvSpPr>
          <p:nvPr/>
        </p:nvSpPr>
        <p:spPr bwMode="auto">
          <a:xfrm>
            <a:off x="1847850" y="3448050"/>
            <a:ext cx="5467350" cy="2724150"/>
          </a:xfrm>
          <a:custGeom>
            <a:avLst/>
            <a:gdLst>
              <a:gd name="T0" fmla="*/ 5048250 w 5467350"/>
              <a:gd name="T1" fmla="*/ 1905000 h 2724150"/>
              <a:gd name="T2" fmla="*/ 5467350 w 5467350"/>
              <a:gd name="T3" fmla="*/ 1905000 h 2724150"/>
              <a:gd name="T4" fmla="*/ 5467350 w 5467350"/>
              <a:gd name="T5" fmla="*/ 2724150 h 2724150"/>
              <a:gd name="T6" fmla="*/ 0 w 5467350"/>
              <a:gd name="T7" fmla="*/ 2714624 h 2724150"/>
              <a:gd name="T8" fmla="*/ 0 w 5467350"/>
              <a:gd name="T9" fmla="*/ 485775 h 2724150"/>
              <a:gd name="T10" fmla="*/ 666750 w 5467350"/>
              <a:gd name="T11" fmla="*/ 0 h 2724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2724150"/>
              <a:gd name="T20" fmla="*/ 5467350 w 5467350"/>
              <a:gd name="T21" fmla="*/ 2724150 h 2724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2724150">
                <a:moveTo>
                  <a:pt x="5048250" y="1905000"/>
                </a:moveTo>
                <a:lnTo>
                  <a:pt x="5467350" y="1905000"/>
                </a:lnTo>
                <a:lnTo>
                  <a:pt x="5467350" y="2724150"/>
                </a:lnTo>
                <a:lnTo>
                  <a:pt x="0" y="2714625"/>
                </a:lnTo>
                <a:lnTo>
                  <a:pt x="0" y="485775"/>
                </a:lnTo>
                <a:lnTo>
                  <a:pt x="666750" y="0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124200" y="272415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514850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5384" name="Oval 35"/>
          <p:cNvSpPr>
            <a:spLocks noChangeArrowheads="1"/>
          </p:cNvSpPr>
          <p:nvPr/>
        </p:nvSpPr>
        <p:spPr bwMode="auto">
          <a:xfrm>
            <a:off x="1685925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476750" y="243840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886450" y="354330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867400" y="267652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6667 -0.04166 L 0.14896 -0.04166 " pathEditMode="fixed" ptsTypes="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00243 -1.11111E-6 0.00486 -1.11111E-6 0.00729 -1.11111E-6 L 0.09167 0.00139 L 0.15104 -0.0375 " pathEditMode="relative" ptsTypes="fA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584 0 L 0.15313 0.03611 " pathEditMode="relative" ptsTypes="A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6" grpId="0" animBg="1"/>
      <p:bldP spid="26" grpId="1" animBg="1"/>
      <p:bldP spid="28" grpId="0" animBg="1"/>
      <p:bldP spid="30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Marked Graph model</a:t>
            </a:r>
            <a:endParaRPr lang="en-US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533650" y="2935288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052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2768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648450" y="29337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52768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39052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52768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66484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cxnSp>
        <p:nvCxnSpPr>
          <p:cNvPr id="16396" name="Straight Arrow Connector 14"/>
          <p:cNvCxnSpPr>
            <a:cxnSpLocks noChangeShapeType="1"/>
            <a:endCxn id="16389" idx="1"/>
          </p:cNvCxnSpPr>
          <p:nvPr/>
        </p:nvCxnSpPr>
        <p:spPr bwMode="auto">
          <a:xfrm flipV="1">
            <a:off x="2771775" y="2590800"/>
            <a:ext cx="1133475" cy="514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7" name="Straight Arrow Connector 16"/>
          <p:cNvCxnSpPr>
            <a:cxnSpLocks noChangeShapeType="1"/>
            <a:stCxn id="16389" idx="3"/>
            <a:endCxn id="16390" idx="1"/>
          </p:cNvCxnSpPr>
          <p:nvPr/>
        </p:nvCxnSpPr>
        <p:spPr bwMode="auto">
          <a:xfrm>
            <a:off x="4133850" y="25908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8" name="Straight Arrow Connector 18"/>
          <p:cNvCxnSpPr>
            <a:cxnSpLocks noChangeShapeType="1"/>
            <a:stCxn id="16390" idx="3"/>
          </p:cNvCxnSpPr>
          <p:nvPr/>
        </p:nvCxnSpPr>
        <p:spPr bwMode="auto">
          <a:xfrm>
            <a:off x="5505450" y="2590800"/>
            <a:ext cx="1123950" cy="542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9" name="Straight Arrow Connector 20"/>
          <p:cNvCxnSpPr>
            <a:cxnSpLocks noChangeShapeType="1"/>
            <a:stCxn id="16393" idx="3"/>
            <a:endCxn id="16392" idx="1"/>
          </p:cNvCxnSpPr>
          <p:nvPr/>
        </p:nvCxnSpPr>
        <p:spPr bwMode="auto">
          <a:xfrm>
            <a:off x="4133850" y="39624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0" name="Straight Arrow Connector 24"/>
          <p:cNvCxnSpPr>
            <a:cxnSpLocks noChangeShapeType="1"/>
            <a:stCxn id="16392" idx="3"/>
          </p:cNvCxnSpPr>
          <p:nvPr/>
        </p:nvCxnSpPr>
        <p:spPr bwMode="auto">
          <a:xfrm flipV="1">
            <a:off x="5505450" y="3409950"/>
            <a:ext cx="1133475" cy="5524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1" name="Straight Arrow Connector 26"/>
          <p:cNvCxnSpPr>
            <a:cxnSpLocks noChangeShapeType="1"/>
            <a:endCxn id="16393" idx="1"/>
          </p:cNvCxnSpPr>
          <p:nvPr/>
        </p:nvCxnSpPr>
        <p:spPr bwMode="auto">
          <a:xfrm>
            <a:off x="2771775" y="3467100"/>
            <a:ext cx="1133475" cy="495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2" name="Straight Arrow Connector 28"/>
          <p:cNvCxnSpPr>
            <a:cxnSpLocks noChangeShapeType="1"/>
            <a:stCxn id="16394" idx="3"/>
            <a:endCxn id="16395" idx="1"/>
          </p:cNvCxnSpPr>
          <p:nvPr/>
        </p:nvCxnSpPr>
        <p:spPr bwMode="auto">
          <a:xfrm>
            <a:off x="5505450" y="53340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403" name="Straight Arrow Connector 30"/>
          <p:cNvCxnSpPr>
            <a:cxnSpLocks noChangeShapeType="1"/>
            <a:endCxn id="16394" idx="1"/>
          </p:cNvCxnSpPr>
          <p:nvPr/>
        </p:nvCxnSpPr>
        <p:spPr bwMode="auto">
          <a:xfrm rot="16200000" flipH="1">
            <a:off x="4124325" y="4181475"/>
            <a:ext cx="1171575" cy="1133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404" name="Freeform 31"/>
          <p:cNvSpPr>
            <a:spLocks noChangeArrowheads="1"/>
          </p:cNvSpPr>
          <p:nvPr/>
        </p:nvSpPr>
        <p:spPr bwMode="auto">
          <a:xfrm>
            <a:off x="1847850" y="1762125"/>
            <a:ext cx="5467350" cy="1524000"/>
          </a:xfrm>
          <a:custGeom>
            <a:avLst/>
            <a:gdLst>
              <a:gd name="T0" fmla="*/ 5038726 w 5467350"/>
              <a:gd name="T1" fmla="*/ 1524000 h 1524000"/>
              <a:gd name="T2" fmla="*/ 5467350 w 5467350"/>
              <a:gd name="T3" fmla="*/ 1524000 h 1524000"/>
              <a:gd name="T4" fmla="*/ 5467350 w 5467350"/>
              <a:gd name="T5" fmla="*/ 19050 h 1524000"/>
              <a:gd name="T6" fmla="*/ 0 w 5467350"/>
              <a:gd name="T7" fmla="*/ 0 h 1524000"/>
              <a:gd name="T8" fmla="*/ 0 w 5467350"/>
              <a:gd name="T9" fmla="*/ 828675 h 1524000"/>
              <a:gd name="T10" fmla="*/ 657225 w 5467350"/>
              <a:gd name="T11" fmla="*/ 1343025 h 152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1524000"/>
              <a:gd name="T20" fmla="*/ 5467350 w 5467350"/>
              <a:gd name="T21" fmla="*/ 1524000 h 1524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1524000">
                <a:moveTo>
                  <a:pt x="5038725" y="1524000"/>
                </a:moveTo>
                <a:lnTo>
                  <a:pt x="5467350" y="1524000"/>
                </a:lnTo>
                <a:lnTo>
                  <a:pt x="5467350" y="19050"/>
                </a:lnTo>
                <a:lnTo>
                  <a:pt x="0" y="0"/>
                </a:lnTo>
                <a:lnTo>
                  <a:pt x="0" y="828675"/>
                </a:lnTo>
                <a:lnTo>
                  <a:pt x="657225" y="1343025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6405" name="Freeform 32"/>
          <p:cNvSpPr>
            <a:spLocks noChangeArrowheads="1"/>
          </p:cNvSpPr>
          <p:nvPr/>
        </p:nvSpPr>
        <p:spPr bwMode="auto">
          <a:xfrm>
            <a:off x="1847850" y="3448050"/>
            <a:ext cx="5467350" cy="2724150"/>
          </a:xfrm>
          <a:custGeom>
            <a:avLst/>
            <a:gdLst>
              <a:gd name="T0" fmla="*/ 5048250 w 5467350"/>
              <a:gd name="T1" fmla="*/ 1905000 h 2724150"/>
              <a:gd name="T2" fmla="*/ 5467350 w 5467350"/>
              <a:gd name="T3" fmla="*/ 1905000 h 2724150"/>
              <a:gd name="T4" fmla="*/ 5467350 w 5467350"/>
              <a:gd name="T5" fmla="*/ 2724150 h 2724150"/>
              <a:gd name="T6" fmla="*/ 0 w 5467350"/>
              <a:gd name="T7" fmla="*/ 2714624 h 2724150"/>
              <a:gd name="T8" fmla="*/ 0 w 5467350"/>
              <a:gd name="T9" fmla="*/ 485775 h 2724150"/>
              <a:gd name="T10" fmla="*/ 666750 w 5467350"/>
              <a:gd name="T11" fmla="*/ 0 h 2724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2724150"/>
              <a:gd name="T20" fmla="*/ 5467350 w 5467350"/>
              <a:gd name="T21" fmla="*/ 2724150 h 2724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2724150">
                <a:moveTo>
                  <a:pt x="5048250" y="1905000"/>
                </a:moveTo>
                <a:lnTo>
                  <a:pt x="5467350" y="1905000"/>
                </a:lnTo>
                <a:lnTo>
                  <a:pt x="5467350" y="2724150"/>
                </a:lnTo>
                <a:lnTo>
                  <a:pt x="0" y="2714625"/>
                </a:lnTo>
                <a:lnTo>
                  <a:pt x="0" y="485775"/>
                </a:lnTo>
                <a:lnTo>
                  <a:pt x="666750" y="0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685925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895975" y="35337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876925" y="268605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715125" y="31146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676400" y="240030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132 -0.0594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9375 0.06389 " pathEditMode="relative" ptsTypes="AA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687 0 L 0.04687 -0.21945 L -0.55105 -0.22084 L -0.55105 -0.10278 " pathEditMode="relative" ptsTypes="AAAAA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7396 -0.075 L 0.10209 -0.07361 L 0.15625 -0.04028 " pathEditMode="relative" ptsTypes="AA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5 0.08195 L 0.10209 0.08056 L 0.15938 0.04445 " pathEditMode="relative" ptsTypes="AA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8" grpId="0" animBg="1"/>
      <p:bldP spid="30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Many systems are already elastic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324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51015" y="5064355"/>
            <a:ext cx="2834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AMBA AXI bus protocol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4038600"/>
            <a:ext cx="762000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1866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Handshake signals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60067" y="5121533"/>
            <a:ext cx="794266" cy="15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Dual Marked Graph model</a:t>
            </a:r>
            <a:endParaRPr lang="en-US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533650" y="2935288"/>
            <a:ext cx="228600" cy="685800"/>
          </a:xfrm>
          <a:prstGeom prst="rect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9052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276850" y="22479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648450" y="29337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52768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3905250" y="36195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52768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6648450" y="4991100"/>
            <a:ext cx="228600" cy="685800"/>
          </a:xfrm>
          <a:prstGeom prst="rect">
            <a:avLst/>
          </a:prstGeom>
          <a:solidFill>
            <a:srgbClr val="00FFFF"/>
          </a:solidFill>
          <a:ln w="38100" algn="ctr">
            <a:solidFill>
              <a:srgbClr val="00FFFF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cxnSp>
        <p:nvCxnSpPr>
          <p:cNvPr id="17420" name="Straight Arrow Connector 14"/>
          <p:cNvCxnSpPr>
            <a:cxnSpLocks noChangeShapeType="1"/>
            <a:endCxn id="17413" idx="1"/>
          </p:cNvCxnSpPr>
          <p:nvPr/>
        </p:nvCxnSpPr>
        <p:spPr bwMode="auto">
          <a:xfrm flipV="1">
            <a:off x="2771775" y="2590800"/>
            <a:ext cx="1133475" cy="514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1" name="Straight Arrow Connector 16"/>
          <p:cNvCxnSpPr>
            <a:cxnSpLocks noChangeShapeType="1"/>
            <a:stCxn id="17413" idx="3"/>
            <a:endCxn id="17414" idx="1"/>
          </p:cNvCxnSpPr>
          <p:nvPr/>
        </p:nvCxnSpPr>
        <p:spPr bwMode="auto">
          <a:xfrm>
            <a:off x="4133850" y="25908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2" name="Straight Arrow Connector 18"/>
          <p:cNvCxnSpPr>
            <a:cxnSpLocks noChangeShapeType="1"/>
            <a:stCxn id="17414" idx="3"/>
          </p:cNvCxnSpPr>
          <p:nvPr/>
        </p:nvCxnSpPr>
        <p:spPr bwMode="auto">
          <a:xfrm>
            <a:off x="5505450" y="2590800"/>
            <a:ext cx="1123950" cy="5429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3" name="Straight Arrow Connector 20"/>
          <p:cNvCxnSpPr>
            <a:cxnSpLocks noChangeShapeType="1"/>
            <a:stCxn id="17417" idx="3"/>
            <a:endCxn id="17416" idx="1"/>
          </p:cNvCxnSpPr>
          <p:nvPr/>
        </p:nvCxnSpPr>
        <p:spPr bwMode="auto">
          <a:xfrm>
            <a:off x="4133850" y="39624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4" name="Straight Arrow Connector 24"/>
          <p:cNvCxnSpPr>
            <a:cxnSpLocks noChangeShapeType="1"/>
            <a:stCxn id="17416" idx="3"/>
          </p:cNvCxnSpPr>
          <p:nvPr/>
        </p:nvCxnSpPr>
        <p:spPr bwMode="auto">
          <a:xfrm flipV="1">
            <a:off x="5505450" y="3409950"/>
            <a:ext cx="1133475" cy="5524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5" name="Straight Arrow Connector 26"/>
          <p:cNvCxnSpPr>
            <a:cxnSpLocks noChangeShapeType="1"/>
            <a:endCxn id="17417" idx="1"/>
          </p:cNvCxnSpPr>
          <p:nvPr/>
        </p:nvCxnSpPr>
        <p:spPr bwMode="auto">
          <a:xfrm>
            <a:off x="2771775" y="3467100"/>
            <a:ext cx="1133475" cy="4953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6" name="Straight Arrow Connector 28"/>
          <p:cNvCxnSpPr>
            <a:cxnSpLocks noChangeShapeType="1"/>
            <a:stCxn id="17418" idx="3"/>
            <a:endCxn id="17419" idx="1"/>
          </p:cNvCxnSpPr>
          <p:nvPr/>
        </p:nvCxnSpPr>
        <p:spPr bwMode="auto">
          <a:xfrm>
            <a:off x="5505450" y="5334000"/>
            <a:ext cx="1143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27" name="Straight Arrow Connector 30"/>
          <p:cNvCxnSpPr>
            <a:cxnSpLocks noChangeShapeType="1"/>
            <a:endCxn id="17418" idx="1"/>
          </p:cNvCxnSpPr>
          <p:nvPr/>
        </p:nvCxnSpPr>
        <p:spPr bwMode="auto">
          <a:xfrm rot="16200000" flipH="1">
            <a:off x="4124325" y="4181475"/>
            <a:ext cx="1171575" cy="11334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28" name="Freeform 31"/>
          <p:cNvSpPr>
            <a:spLocks noChangeArrowheads="1"/>
          </p:cNvSpPr>
          <p:nvPr/>
        </p:nvSpPr>
        <p:spPr bwMode="auto">
          <a:xfrm>
            <a:off x="1847850" y="1762125"/>
            <a:ext cx="5467350" cy="1524000"/>
          </a:xfrm>
          <a:custGeom>
            <a:avLst/>
            <a:gdLst>
              <a:gd name="T0" fmla="*/ 5038726 w 5467350"/>
              <a:gd name="T1" fmla="*/ 1524000 h 1524000"/>
              <a:gd name="T2" fmla="*/ 5467350 w 5467350"/>
              <a:gd name="T3" fmla="*/ 1524000 h 1524000"/>
              <a:gd name="T4" fmla="*/ 5467350 w 5467350"/>
              <a:gd name="T5" fmla="*/ 19050 h 1524000"/>
              <a:gd name="T6" fmla="*/ 0 w 5467350"/>
              <a:gd name="T7" fmla="*/ 0 h 1524000"/>
              <a:gd name="T8" fmla="*/ 0 w 5467350"/>
              <a:gd name="T9" fmla="*/ 828675 h 1524000"/>
              <a:gd name="T10" fmla="*/ 657225 w 5467350"/>
              <a:gd name="T11" fmla="*/ 1343025 h 152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1524000"/>
              <a:gd name="T20" fmla="*/ 5467350 w 5467350"/>
              <a:gd name="T21" fmla="*/ 1524000 h 1524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1524000">
                <a:moveTo>
                  <a:pt x="5038725" y="1524000"/>
                </a:moveTo>
                <a:lnTo>
                  <a:pt x="5467350" y="1524000"/>
                </a:lnTo>
                <a:lnTo>
                  <a:pt x="5467350" y="19050"/>
                </a:lnTo>
                <a:lnTo>
                  <a:pt x="0" y="0"/>
                </a:lnTo>
                <a:lnTo>
                  <a:pt x="0" y="828675"/>
                </a:lnTo>
                <a:lnTo>
                  <a:pt x="657225" y="1343025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17429" name="Freeform 32"/>
          <p:cNvSpPr>
            <a:spLocks noChangeArrowheads="1"/>
          </p:cNvSpPr>
          <p:nvPr/>
        </p:nvSpPr>
        <p:spPr bwMode="auto">
          <a:xfrm>
            <a:off x="1847850" y="3448050"/>
            <a:ext cx="5467350" cy="2724150"/>
          </a:xfrm>
          <a:custGeom>
            <a:avLst/>
            <a:gdLst>
              <a:gd name="T0" fmla="*/ 5048250 w 5467350"/>
              <a:gd name="T1" fmla="*/ 1905000 h 2724150"/>
              <a:gd name="T2" fmla="*/ 5467350 w 5467350"/>
              <a:gd name="T3" fmla="*/ 1905000 h 2724150"/>
              <a:gd name="T4" fmla="*/ 5467350 w 5467350"/>
              <a:gd name="T5" fmla="*/ 2724150 h 2724150"/>
              <a:gd name="T6" fmla="*/ 0 w 5467350"/>
              <a:gd name="T7" fmla="*/ 2714624 h 2724150"/>
              <a:gd name="T8" fmla="*/ 0 w 5467350"/>
              <a:gd name="T9" fmla="*/ 485775 h 2724150"/>
              <a:gd name="T10" fmla="*/ 666750 w 5467350"/>
              <a:gd name="T11" fmla="*/ 0 h 2724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67350"/>
              <a:gd name="T19" fmla="*/ 0 h 2724150"/>
              <a:gd name="T20" fmla="*/ 5467350 w 5467350"/>
              <a:gd name="T21" fmla="*/ 2724150 h 2724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67350" h="2724150">
                <a:moveTo>
                  <a:pt x="5048250" y="1905000"/>
                </a:moveTo>
                <a:lnTo>
                  <a:pt x="5467350" y="1905000"/>
                </a:lnTo>
                <a:lnTo>
                  <a:pt x="5467350" y="2724150"/>
                </a:lnTo>
                <a:lnTo>
                  <a:pt x="0" y="2714625"/>
                </a:lnTo>
                <a:lnTo>
                  <a:pt x="0" y="485775"/>
                </a:lnTo>
                <a:lnTo>
                  <a:pt x="666750" y="0"/>
                </a:lnTo>
              </a:path>
            </a:pathLst>
          </a:custGeom>
          <a:noFill/>
          <a:ln w="38100" algn="ctr">
            <a:solidFill>
              <a:schemeClr val="tx1"/>
            </a:solidFill>
            <a:round/>
            <a:headEnd/>
            <a:tailEnd type="arrow" w="lg" len="med"/>
          </a:ln>
        </p:spPr>
        <p:txBody>
          <a:bodyPr anchor="ctr"/>
          <a:lstStyle/>
          <a:p>
            <a:pPr algn="ctr" eaLnBrk="0" hangingPunct="0"/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4514850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1685925" y="38004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619375" y="2933700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362200" y="2924175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117725" y="3733800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>
                <a:solidFill>
                  <a:srgbClr val="FF0000"/>
                </a:solidFill>
              </a:rPr>
              <a:t>Enabled !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524375" y="2428875"/>
            <a:ext cx="323850" cy="323850"/>
          </a:xfrm>
          <a:prstGeom prst="ellipse">
            <a:avLst/>
          </a:prstGeom>
          <a:solidFill>
            <a:srgbClr val="92D05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1685925" y="2419350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734175" y="3119438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6734175" y="3124200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815013" y="3562350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5815013" y="2667000"/>
            <a:ext cx="323850" cy="323850"/>
          </a:xfrm>
          <a:prstGeom prst="ellipse">
            <a:avLst/>
          </a:prstGeom>
          <a:solidFill>
            <a:srgbClr val="FF000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7292 -0.075 L 0.10209 -0.07361 L 0.15729 -0.0402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5955 -0.03773 " pathEditMode="relative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7396 -0.0736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7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-0.11945 L 0.59792 -0.11667 L 0.59792 0.10278 L 0.55209 0.10278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157 0.06527 " pathEditMode="relative" ptsTypes="AA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10104 -0.0680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-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03264 L -0.14063 -0.03333 " pathEditMode="relative" ptsTypes="AAA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7 L 0.09219 -0.0007 L 0.14114 -0.03334 " pathEditMode="relative" ptsTypes="AAA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6" grpId="0" animBg="1"/>
      <p:bldP spid="26" grpId="1" animBg="1"/>
      <p:bldP spid="28" grpId="0" animBg="1"/>
      <p:bldP spid="28" grpId="1" animBg="1"/>
      <p:bldP spid="30" grpId="0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implement anti-tokens ?</a:t>
            </a:r>
            <a:endParaRPr lang="en-US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57288" y="1911350"/>
            <a:ext cx="6373812" cy="1366838"/>
            <a:chOff x="729" y="869"/>
            <a:chExt cx="4015" cy="861"/>
          </a:xfrm>
        </p:grpSpPr>
        <p:sp>
          <p:nvSpPr>
            <p:cNvPr id="18458" name="Rectangle 5"/>
            <p:cNvSpPr>
              <a:spLocks noChangeArrowheads="1"/>
            </p:cNvSpPr>
            <p:nvPr/>
          </p:nvSpPr>
          <p:spPr bwMode="auto">
            <a:xfrm>
              <a:off x="729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59" name="Oval 6"/>
            <p:cNvSpPr>
              <a:spLocks noChangeArrowheads="1"/>
            </p:cNvSpPr>
            <p:nvPr/>
          </p:nvSpPr>
          <p:spPr bwMode="auto">
            <a:xfrm>
              <a:off x="1320" y="1371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60" name="Rectangle 9"/>
            <p:cNvSpPr>
              <a:spLocks noChangeArrowheads="1"/>
            </p:cNvSpPr>
            <p:nvPr/>
          </p:nvSpPr>
          <p:spPr bwMode="auto">
            <a:xfrm>
              <a:off x="3311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61" name="Rectangle 10"/>
            <p:cNvSpPr>
              <a:spLocks noChangeArrowheads="1"/>
            </p:cNvSpPr>
            <p:nvPr/>
          </p:nvSpPr>
          <p:spPr bwMode="auto">
            <a:xfrm>
              <a:off x="4601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62" name="Oval 11"/>
            <p:cNvSpPr>
              <a:spLocks noChangeArrowheads="1"/>
            </p:cNvSpPr>
            <p:nvPr/>
          </p:nvSpPr>
          <p:spPr bwMode="auto">
            <a:xfrm>
              <a:off x="2635" y="1371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63" name="Oval 12"/>
            <p:cNvSpPr>
              <a:spLocks noChangeArrowheads="1"/>
            </p:cNvSpPr>
            <p:nvPr/>
          </p:nvSpPr>
          <p:spPr bwMode="auto">
            <a:xfrm>
              <a:off x="3890" y="1370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8464" name="AutoShape 13"/>
            <p:cNvCxnSpPr>
              <a:cxnSpLocks noChangeShapeType="1"/>
              <a:stCxn id="18458" idx="3"/>
              <a:endCxn id="18459" idx="2"/>
            </p:cNvCxnSpPr>
            <p:nvPr/>
          </p:nvCxnSpPr>
          <p:spPr bwMode="auto">
            <a:xfrm flipV="1">
              <a:off x="884" y="1514"/>
              <a:ext cx="424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8465" name="AutoShape 16"/>
            <p:cNvCxnSpPr>
              <a:cxnSpLocks noChangeShapeType="1"/>
              <a:stCxn id="18462" idx="6"/>
              <a:endCxn id="18460" idx="1"/>
            </p:cNvCxnSpPr>
            <p:nvPr/>
          </p:nvCxnSpPr>
          <p:spPr bwMode="auto">
            <a:xfrm>
              <a:off x="2934" y="1514"/>
              <a:ext cx="365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8466" name="AutoShape 17"/>
            <p:cNvCxnSpPr>
              <a:cxnSpLocks noChangeShapeType="1"/>
              <a:stCxn id="18460" idx="3"/>
              <a:endCxn id="18463" idx="2"/>
            </p:cNvCxnSpPr>
            <p:nvPr/>
          </p:nvCxnSpPr>
          <p:spPr bwMode="auto">
            <a:xfrm flipV="1">
              <a:off x="3466" y="1513"/>
              <a:ext cx="412" cy="2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8467" name="AutoShape 18"/>
            <p:cNvCxnSpPr>
              <a:cxnSpLocks noChangeShapeType="1"/>
              <a:stCxn id="18463" idx="6"/>
              <a:endCxn id="18461" idx="1"/>
            </p:cNvCxnSpPr>
            <p:nvPr/>
          </p:nvCxnSpPr>
          <p:spPr bwMode="auto">
            <a:xfrm>
              <a:off x="4189" y="1513"/>
              <a:ext cx="400" cy="2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sp>
          <p:nvSpPr>
            <p:cNvPr id="18468" name="Rectangle 19"/>
            <p:cNvSpPr>
              <a:spLocks noChangeArrowheads="1"/>
            </p:cNvSpPr>
            <p:nvPr/>
          </p:nvSpPr>
          <p:spPr bwMode="auto">
            <a:xfrm>
              <a:off x="2019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8469" name="AutoShape 20"/>
            <p:cNvCxnSpPr>
              <a:cxnSpLocks noChangeShapeType="1"/>
              <a:stCxn id="18459" idx="6"/>
              <a:endCxn id="18468" idx="1"/>
            </p:cNvCxnSpPr>
            <p:nvPr/>
          </p:nvCxnSpPr>
          <p:spPr bwMode="auto">
            <a:xfrm>
              <a:off x="1619" y="1514"/>
              <a:ext cx="388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8470" name="AutoShape 21"/>
            <p:cNvCxnSpPr>
              <a:cxnSpLocks noChangeShapeType="1"/>
              <a:stCxn id="18468" idx="3"/>
              <a:endCxn id="18462" idx="2"/>
            </p:cNvCxnSpPr>
            <p:nvPr/>
          </p:nvCxnSpPr>
          <p:spPr bwMode="auto">
            <a:xfrm flipV="1">
              <a:off x="2174" y="1514"/>
              <a:ext cx="449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sp>
          <p:nvSpPr>
            <p:cNvPr id="18471" name="Oval 22"/>
            <p:cNvSpPr>
              <a:spLocks noChangeArrowheads="1"/>
            </p:cNvSpPr>
            <p:nvPr/>
          </p:nvSpPr>
          <p:spPr bwMode="auto">
            <a:xfrm>
              <a:off x="2641" y="869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72" name="Line 24"/>
            <p:cNvSpPr>
              <a:spLocks noChangeShapeType="1"/>
            </p:cNvSpPr>
            <p:nvPr/>
          </p:nvSpPr>
          <p:spPr bwMode="auto">
            <a:xfrm>
              <a:off x="2832" y="1013"/>
              <a:ext cx="478" cy="38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157288" y="4111625"/>
            <a:ext cx="6373812" cy="1366838"/>
            <a:chOff x="729" y="2590"/>
            <a:chExt cx="4015" cy="861"/>
          </a:xfrm>
        </p:grpSpPr>
        <p:sp>
          <p:nvSpPr>
            <p:cNvPr id="18443" name="Rectangle 27"/>
            <p:cNvSpPr>
              <a:spLocks noChangeArrowheads="1"/>
            </p:cNvSpPr>
            <p:nvPr/>
          </p:nvSpPr>
          <p:spPr bwMode="auto">
            <a:xfrm flipV="1">
              <a:off x="729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44" name="Oval 28"/>
            <p:cNvSpPr>
              <a:spLocks noChangeArrowheads="1"/>
            </p:cNvSpPr>
            <p:nvPr/>
          </p:nvSpPr>
          <p:spPr bwMode="auto">
            <a:xfrm flipV="1">
              <a:off x="1320" y="2663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45" name="Rectangle 29"/>
            <p:cNvSpPr>
              <a:spLocks noChangeArrowheads="1"/>
            </p:cNvSpPr>
            <p:nvPr/>
          </p:nvSpPr>
          <p:spPr bwMode="auto">
            <a:xfrm flipV="1">
              <a:off x="3311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46" name="Rectangle 30"/>
            <p:cNvSpPr>
              <a:spLocks noChangeArrowheads="1"/>
            </p:cNvSpPr>
            <p:nvPr/>
          </p:nvSpPr>
          <p:spPr bwMode="auto">
            <a:xfrm flipV="1">
              <a:off x="4601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47" name="Oval 31"/>
            <p:cNvSpPr>
              <a:spLocks noChangeArrowheads="1"/>
            </p:cNvSpPr>
            <p:nvPr/>
          </p:nvSpPr>
          <p:spPr bwMode="auto">
            <a:xfrm flipV="1">
              <a:off x="2635" y="2663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48" name="Oval 32"/>
            <p:cNvSpPr>
              <a:spLocks noChangeArrowheads="1"/>
            </p:cNvSpPr>
            <p:nvPr/>
          </p:nvSpPr>
          <p:spPr bwMode="auto">
            <a:xfrm flipV="1">
              <a:off x="3890" y="2664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8449" name="AutoShape 33"/>
            <p:cNvCxnSpPr>
              <a:cxnSpLocks noChangeShapeType="1"/>
              <a:stCxn id="18443" idx="3"/>
              <a:endCxn id="18444" idx="2"/>
            </p:cNvCxnSpPr>
            <p:nvPr/>
          </p:nvCxnSpPr>
          <p:spPr bwMode="auto">
            <a:xfrm>
              <a:off x="884" y="2806"/>
              <a:ext cx="424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8450" name="AutoShape 34"/>
            <p:cNvCxnSpPr>
              <a:cxnSpLocks noChangeShapeType="1"/>
              <a:stCxn id="18447" idx="6"/>
              <a:endCxn id="18445" idx="1"/>
            </p:cNvCxnSpPr>
            <p:nvPr/>
          </p:nvCxnSpPr>
          <p:spPr bwMode="auto">
            <a:xfrm>
              <a:off x="2934" y="2806"/>
              <a:ext cx="365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8451" name="AutoShape 35"/>
            <p:cNvCxnSpPr>
              <a:cxnSpLocks noChangeShapeType="1"/>
              <a:stCxn id="18445" idx="3"/>
              <a:endCxn id="18448" idx="2"/>
            </p:cNvCxnSpPr>
            <p:nvPr/>
          </p:nvCxnSpPr>
          <p:spPr bwMode="auto">
            <a:xfrm>
              <a:off x="3466" y="2806"/>
              <a:ext cx="412" cy="1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8452" name="AutoShape 36"/>
            <p:cNvCxnSpPr>
              <a:cxnSpLocks noChangeShapeType="1"/>
              <a:stCxn id="18448" idx="6"/>
              <a:endCxn id="18446" idx="1"/>
            </p:cNvCxnSpPr>
            <p:nvPr/>
          </p:nvCxnSpPr>
          <p:spPr bwMode="auto">
            <a:xfrm flipV="1">
              <a:off x="4189" y="2806"/>
              <a:ext cx="400" cy="1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18453" name="Rectangle 37"/>
            <p:cNvSpPr>
              <a:spLocks noChangeArrowheads="1"/>
            </p:cNvSpPr>
            <p:nvPr/>
          </p:nvSpPr>
          <p:spPr bwMode="auto">
            <a:xfrm flipV="1">
              <a:off x="2019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8454" name="AutoShape 38"/>
            <p:cNvCxnSpPr>
              <a:cxnSpLocks noChangeShapeType="1"/>
              <a:stCxn id="18444" idx="6"/>
              <a:endCxn id="18453" idx="1"/>
            </p:cNvCxnSpPr>
            <p:nvPr/>
          </p:nvCxnSpPr>
          <p:spPr bwMode="auto">
            <a:xfrm>
              <a:off x="1619" y="2806"/>
              <a:ext cx="388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8455" name="AutoShape 39"/>
            <p:cNvCxnSpPr>
              <a:cxnSpLocks noChangeShapeType="1"/>
              <a:stCxn id="18453" idx="3"/>
              <a:endCxn id="18447" idx="2"/>
            </p:cNvCxnSpPr>
            <p:nvPr/>
          </p:nvCxnSpPr>
          <p:spPr bwMode="auto">
            <a:xfrm>
              <a:off x="2174" y="2806"/>
              <a:ext cx="449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18456" name="Oval 40"/>
            <p:cNvSpPr>
              <a:spLocks noChangeArrowheads="1"/>
            </p:cNvSpPr>
            <p:nvPr/>
          </p:nvSpPr>
          <p:spPr bwMode="auto">
            <a:xfrm flipV="1">
              <a:off x="2641" y="3165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8457" name="Line 41"/>
            <p:cNvSpPr>
              <a:spLocks noChangeShapeType="1"/>
            </p:cNvSpPr>
            <p:nvPr/>
          </p:nvSpPr>
          <p:spPr bwMode="auto">
            <a:xfrm flipV="1">
              <a:off x="2928" y="2925"/>
              <a:ext cx="382" cy="335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49707" name="Oval 43"/>
          <p:cNvSpPr>
            <a:spLocks noChangeArrowheads="1"/>
          </p:cNvSpPr>
          <p:nvPr/>
        </p:nvSpPr>
        <p:spPr bwMode="auto">
          <a:xfrm>
            <a:off x="4306888" y="2033588"/>
            <a:ext cx="227012" cy="2270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1092200" y="1954213"/>
            <a:ext cx="2371725" cy="3505200"/>
            <a:chOff x="688" y="1231"/>
            <a:chExt cx="1494" cy="2208"/>
          </a:xfrm>
        </p:grpSpPr>
        <p:sp>
          <p:nvSpPr>
            <p:cNvPr id="18441" name="Text Box 44"/>
            <p:cNvSpPr txBox="1">
              <a:spLocks noChangeArrowheads="1"/>
            </p:cNvSpPr>
            <p:nvPr/>
          </p:nvSpPr>
          <p:spPr bwMode="auto">
            <a:xfrm>
              <a:off x="730" y="1231"/>
              <a:ext cx="140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/>
                <a:t>Positive tokens</a:t>
              </a:r>
              <a:endParaRPr lang="en-US" sz="2400"/>
            </a:p>
          </p:txBody>
        </p:sp>
        <p:sp>
          <p:nvSpPr>
            <p:cNvPr id="18442" name="Text Box 45"/>
            <p:cNvSpPr txBox="1">
              <a:spLocks noChangeArrowheads="1"/>
            </p:cNvSpPr>
            <p:nvPr/>
          </p:nvSpPr>
          <p:spPr bwMode="auto">
            <a:xfrm>
              <a:off x="688" y="3151"/>
              <a:ext cx="149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/>
                <a:t>Negative tokens</a:t>
              </a:r>
              <a:endParaRPr lang="en-US" sz="2400"/>
            </a:p>
          </p:txBody>
        </p:sp>
      </p:grpSp>
      <p:sp>
        <p:nvSpPr>
          <p:cNvPr id="1649711" name="Oval 47"/>
          <p:cNvSpPr>
            <a:spLocks noChangeArrowheads="1"/>
          </p:cNvSpPr>
          <p:nvPr/>
        </p:nvSpPr>
        <p:spPr bwMode="auto">
          <a:xfrm>
            <a:off x="5249863" y="2814638"/>
            <a:ext cx="227012" cy="22701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93 L 0.10521 0.11621 L 0.21667 0.11482 " pathEditMode="relative" ptsTypes="AAA">
                                      <p:cBhvr>
                                        <p:cTn id="20" dur="2000" fill="hold"/>
                                        <p:tgtEl>
                                          <p:spTgt spid="1649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0.00093 L 1.66667E-6 0.22176 L -0.10417 0.22176 " pathEditMode="relative" ptsTypes="AAA">
                                      <p:cBhvr>
                                        <p:cTn id="24" dur="2000" fill="hold"/>
                                        <p:tgtEl>
                                          <p:spTgt spid="1649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707" grpId="0" animBg="1"/>
      <p:bldP spid="1649707" grpId="1" animBg="1"/>
      <p:bldP spid="1649711" grpId="0" animBg="1"/>
      <p:bldP spid="1649711" grpId="1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implement anti-tokens ?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57288" y="1911350"/>
            <a:ext cx="6373812" cy="1366838"/>
            <a:chOff x="729" y="869"/>
            <a:chExt cx="4015" cy="861"/>
          </a:xfrm>
        </p:grpSpPr>
        <p:sp>
          <p:nvSpPr>
            <p:cNvPr id="19484" name="Rectangle 4"/>
            <p:cNvSpPr>
              <a:spLocks noChangeArrowheads="1"/>
            </p:cNvSpPr>
            <p:nvPr/>
          </p:nvSpPr>
          <p:spPr bwMode="auto">
            <a:xfrm>
              <a:off x="729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1320" y="1371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6" name="Rectangle 6"/>
            <p:cNvSpPr>
              <a:spLocks noChangeArrowheads="1"/>
            </p:cNvSpPr>
            <p:nvPr/>
          </p:nvSpPr>
          <p:spPr bwMode="auto">
            <a:xfrm>
              <a:off x="3311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7" name="Rectangle 7"/>
            <p:cNvSpPr>
              <a:spLocks noChangeArrowheads="1"/>
            </p:cNvSpPr>
            <p:nvPr/>
          </p:nvSpPr>
          <p:spPr bwMode="auto">
            <a:xfrm>
              <a:off x="4601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8" name="Oval 8"/>
            <p:cNvSpPr>
              <a:spLocks noChangeArrowheads="1"/>
            </p:cNvSpPr>
            <p:nvPr/>
          </p:nvSpPr>
          <p:spPr bwMode="auto">
            <a:xfrm>
              <a:off x="2635" y="1371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9" name="Oval 9"/>
            <p:cNvSpPr>
              <a:spLocks noChangeArrowheads="1"/>
            </p:cNvSpPr>
            <p:nvPr/>
          </p:nvSpPr>
          <p:spPr bwMode="auto">
            <a:xfrm>
              <a:off x="3890" y="1370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9490" name="AutoShape 10"/>
            <p:cNvCxnSpPr>
              <a:cxnSpLocks noChangeShapeType="1"/>
              <a:stCxn id="19484" idx="3"/>
              <a:endCxn id="19485" idx="2"/>
            </p:cNvCxnSpPr>
            <p:nvPr/>
          </p:nvCxnSpPr>
          <p:spPr bwMode="auto">
            <a:xfrm flipV="1">
              <a:off x="884" y="1514"/>
              <a:ext cx="424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9491" name="AutoShape 11"/>
            <p:cNvCxnSpPr>
              <a:cxnSpLocks noChangeShapeType="1"/>
              <a:stCxn id="19488" idx="6"/>
              <a:endCxn id="19486" idx="1"/>
            </p:cNvCxnSpPr>
            <p:nvPr/>
          </p:nvCxnSpPr>
          <p:spPr bwMode="auto">
            <a:xfrm>
              <a:off x="2934" y="1514"/>
              <a:ext cx="365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9492" name="AutoShape 12"/>
            <p:cNvCxnSpPr>
              <a:cxnSpLocks noChangeShapeType="1"/>
              <a:stCxn id="19486" idx="3"/>
              <a:endCxn id="19489" idx="2"/>
            </p:cNvCxnSpPr>
            <p:nvPr/>
          </p:nvCxnSpPr>
          <p:spPr bwMode="auto">
            <a:xfrm flipV="1">
              <a:off x="3466" y="1513"/>
              <a:ext cx="412" cy="2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9493" name="AutoShape 13"/>
            <p:cNvCxnSpPr>
              <a:cxnSpLocks noChangeShapeType="1"/>
              <a:stCxn id="19489" idx="6"/>
              <a:endCxn id="19487" idx="1"/>
            </p:cNvCxnSpPr>
            <p:nvPr/>
          </p:nvCxnSpPr>
          <p:spPr bwMode="auto">
            <a:xfrm>
              <a:off x="4189" y="1513"/>
              <a:ext cx="400" cy="2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sp>
          <p:nvSpPr>
            <p:cNvPr id="19494" name="Rectangle 14"/>
            <p:cNvSpPr>
              <a:spLocks noChangeArrowheads="1"/>
            </p:cNvSpPr>
            <p:nvPr/>
          </p:nvSpPr>
          <p:spPr bwMode="auto">
            <a:xfrm>
              <a:off x="2019" y="1299"/>
              <a:ext cx="143" cy="431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9495" name="AutoShape 15"/>
            <p:cNvCxnSpPr>
              <a:cxnSpLocks noChangeShapeType="1"/>
              <a:stCxn id="19485" idx="6"/>
              <a:endCxn id="19494" idx="1"/>
            </p:cNvCxnSpPr>
            <p:nvPr/>
          </p:nvCxnSpPr>
          <p:spPr bwMode="auto">
            <a:xfrm>
              <a:off x="1619" y="1514"/>
              <a:ext cx="388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cxnSp>
          <p:nvCxnSpPr>
            <p:cNvPr id="19496" name="AutoShape 16"/>
            <p:cNvCxnSpPr>
              <a:cxnSpLocks noChangeShapeType="1"/>
              <a:stCxn id="19494" idx="3"/>
              <a:endCxn id="19488" idx="2"/>
            </p:cNvCxnSpPr>
            <p:nvPr/>
          </p:nvCxnSpPr>
          <p:spPr bwMode="auto">
            <a:xfrm flipV="1">
              <a:off x="2174" y="1514"/>
              <a:ext cx="449" cy="1"/>
            </a:xfrm>
            <a:prstGeom prst="straightConnector1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</p:cxnSp>
        <p:sp>
          <p:nvSpPr>
            <p:cNvPr id="19497" name="Oval 17"/>
            <p:cNvSpPr>
              <a:spLocks noChangeArrowheads="1"/>
            </p:cNvSpPr>
            <p:nvPr/>
          </p:nvSpPr>
          <p:spPr bwMode="auto">
            <a:xfrm>
              <a:off x="2641" y="869"/>
              <a:ext cx="287" cy="286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rgbClr val="00FFFF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98" name="Line 18"/>
            <p:cNvSpPr>
              <a:spLocks noChangeShapeType="1"/>
            </p:cNvSpPr>
            <p:nvPr/>
          </p:nvSpPr>
          <p:spPr bwMode="auto">
            <a:xfrm>
              <a:off x="2832" y="1013"/>
              <a:ext cx="478" cy="382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 type="triangle" w="lg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157288" y="4111625"/>
            <a:ext cx="6373812" cy="1366838"/>
            <a:chOff x="729" y="2590"/>
            <a:chExt cx="4015" cy="861"/>
          </a:xfrm>
        </p:grpSpPr>
        <p:sp>
          <p:nvSpPr>
            <p:cNvPr id="19469" name="Rectangle 20"/>
            <p:cNvSpPr>
              <a:spLocks noChangeArrowheads="1"/>
            </p:cNvSpPr>
            <p:nvPr/>
          </p:nvSpPr>
          <p:spPr bwMode="auto">
            <a:xfrm flipV="1">
              <a:off x="729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70" name="Oval 21"/>
            <p:cNvSpPr>
              <a:spLocks noChangeArrowheads="1"/>
            </p:cNvSpPr>
            <p:nvPr/>
          </p:nvSpPr>
          <p:spPr bwMode="auto">
            <a:xfrm flipV="1">
              <a:off x="1320" y="2663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71" name="Rectangle 22"/>
            <p:cNvSpPr>
              <a:spLocks noChangeArrowheads="1"/>
            </p:cNvSpPr>
            <p:nvPr/>
          </p:nvSpPr>
          <p:spPr bwMode="auto">
            <a:xfrm flipV="1">
              <a:off x="3311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 flipV="1">
              <a:off x="4601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73" name="Oval 24"/>
            <p:cNvSpPr>
              <a:spLocks noChangeArrowheads="1"/>
            </p:cNvSpPr>
            <p:nvPr/>
          </p:nvSpPr>
          <p:spPr bwMode="auto">
            <a:xfrm flipV="1">
              <a:off x="2635" y="2663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74" name="Oval 25"/>
            <p:cNvSpPr>
              <a:spLocks noChangeArrowheads="1"/>
            </p:cNvSpPr>
            <p:nvPr/>
          </p:nvSpPr>
          <p:spPr bwMode="auto">
            <a:xfrm flipV="1">
              <a:off x="3890" y="2664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9475" name="AutoShape 26"/>
            <p:cNvCxnSpPr>
              <a:cxnSpLocks noChangeShapeType="1"/>
              <a:stCxn id="19469" idx="3"/>
              <a:endCxn id="19470" idx="2"/>
            </p:cNvCxnSpPr>
            <p:nvPr/>
          </p:nvCxnSpPr>
          <p:spPr bwMode="auto">
            <a:xfrm>
              <a:off x="884" y="2806"/>
              <a:ext cx="424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9476" name="AutoShape 27"/>
            <p:cNvCxnSpPr>
              <a:cxnSpLocks noChangeShapeType="1"/>
              <a:stCxn id="19473" idx="6"/>
              <a:endCxn id="19471" idx="1"/>
            </p:cNvCxnSpPr>
            <p:nvPr/>
          </p:nvCxnSpPr>
          <p:spPr bwMode="auto">
            <a:xfrm>
              <a:off x="2934" y="2806"/>
              <a:ext cx="365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9477" name="AutoShape 28"/>
            <p:cNvCxnSpPr>
              <a:cxnSpLocks noChangeShapeType="1"/>
              <a:stCxn id="19471" idx="3"/>
              <a:endCxn id="19474" idx="2"/>
            </p:cNvCxnSpPr>
            <p:nvPr/>
          </p:nvCxnSpPr>
          <p:spPr bwMode="auto">
            <a:xfrm>
              <a:off x="3466" y="2806"/>
              <a:ext cx="412" cy="1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9478" name="AutoShape 29"/>
            <p:cNvCxnSpPr>
              <a:cxnSpLocks noChangeShapeType="1"/>
              <a:stCxn id="19474" idx="6"/>
              <a:endCxn id="19472" idx="1"/>
            </p:cNvCxnSpPr>
            <p:nvPr/>
          </p:nvCxnSpPr>
          <p:spPr bwMode="auto">
            <a:xfrm flipV="1">
              <a:off x="4189" y="2806"/>
              <a:ext cx="400" cy="1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19479" name="Rectangle 30"/>
            <p:cNvSpPr>
              <a:spLocks noChangeArrowheads="1"/>
            </p:cNvSpPr>
            <p:nvPr/>
          </p:nvSpPr>
          <p:spPr bwMode="auto">
            <a:xfrm flipV="1">
              <a:off x="2019" y="2590"/>
              <a:ext cx="143" cy="431"/>
            </a:xfrm>
            <a:prstGeom prst="rect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cxnSp>
          <p:nvCxnSpPr>
            <p:cNvPr id="19480" name="AutoShape 31"/>
            <p:cNvCxnSpPr>
              <a:cxnSpLocks noChangeShapeType="1"/>
              <a:stCxn id="19470" idx="6"/>
              <a:endCxn id="19479" idx="1"/>
            </p:cNvCxnSpPr>
            <p:nvPr/>
          </p:nvCxnSpPr>
          <p:spPr bwMode="auto">
            <a:xfrm>
              <a:off x="1619" y="2806"/>
              <a:ext cx="388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cxnSp>
          <p:nvCxnSpPr>
            <p:cNvPr id="19481" name="AutoShape 32"/>
            <p:cNvCxnSpPr>
              <a:cxnSpLocks noChangeShapeType="1"/>
              <a:stCxn id="19479" idx="3"/>
              <a:endCxn id="19473" idx="2"/>
            </p:cNvCxnSpPr>
            <p:nvPr/>
          </p:nvCxnSpPr>
          <p:spPr bwMode="auto">
            <a:xfrm>
              <a:off x="2174" y="2806"/>
              <a:ext cx="449" cy="0"/>
            </a:xfrm>
            <a:prstGeom prst="straightConnector1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</p:cxnSp>
        <p:sp>
          <p:nvSpPr>
            <p:cNvPr id="19482" name="Oval 33"/>
            <p:cNvSpPr>
              <a:spLocks noChangeArrowheads="1"/>
            </p:cNvSpPr>
            <p:nvPr/>
          </p:nvSpPr>
          <p:spPr bwMode="auto">
            <a:xfrm flipV="1">
              <a:off x="2641" y="3165"/>
              <a:ext cx="287" cy="286"/>
            </a:xfrm>
            <a:prstGeom prst="ellipse">
              <a:avLst/>
            </a:prstGeom>
            <a:solidFill>
              <a:srgbClr val="A50021"/>
            </a:solidFill>
            <a:ln w="38100" algn="ctr">
              <a:solidFill>
                <a:srgbClr val="A50021"/>
              </a:solidFill>
              <a:round/>
              <a:headEnd/>
              <a:tailEnd type="none" w="lg" len="med"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9483" name="Line 34"/>
            <p:cNvSpPr>
              <a:spLocks noChangeShapeType="1"/>
            </p:cNvSpPr>
            <p:nvPr/>
          </p:nvSpPr>
          <p:spPr bwMode="auto">
            <a:xfrm flipV="1">
              <a:off x="2928" y="2925"/>
              <a:ext cx="382" cy="335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 type="triangle" w="lg" len="med"/>
              <a:tailEnd type="none" w="lg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62" name="Oval 35"/>
          <p:cNvSpPr>
            <a:spLocks noChangeArrowheads="1"/>
          </p:cNvSpPr>
          <p:nvPr/>
        </p:nvSpPr>
        <p:spPr bwMode="auto">
          <a:xfrm>
            <a:off x="6288088" y="2814638"/>
            <a:ext cx="227012" cy="2270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92200" y="1954213"/>
            <a:ext cx="2371725" cy="3505200"/>
            <a:chOff x="688" y="1231"/>
            <a:chExt cx="1494" cy="2208"/>
          </a:xfrm>
        </p:grpSpPr>
        <p:sp>
          <p:nvSpPr>
            <p:cNvPr id="19467" name="Text Box 37"/>
            <p:cNvSpPr txBox="1">
              <a:spLocks noChangeArrowheads="1"/>
            </p:cNvSpPr>
            <p:nvPr/>
          </p:nvSpPr>
          <p:spPr bwMode="auto">
            <a:xfrm>
              <a:off x="730" y="1231"/>
              <a:ext cx="1408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/>
                <a:t>Positive tokens</a:t>
              </a:r>
              <a:endParaRPr lang="en-US" sz="2400"/>
            </a:p>
          </p:txBody>
        </p:sp>
        <p:sp>
          <p:nvSpPr>
            <p:cNvPr id="19468" name="Text Box 38"/>
            <p:cNvSpPr txBox="1">
              <a:spLocks noChangeArrowheads="1"/>
            </p:cNvSpPr>
            <p:nvPr/>
          </p:nvSpPr>
          <p:spPr bwMode="auto">
            <a:xfrm>
              <a:off x="688" y="3151"/>
              <a:ext cx="1494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med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/>
                <a:t>Negative tokens</a:t>
              </a:r>
              <a:endParaRPr lang="en-US" sz="2400"/>
            </a:p>
          </p:txBody>
        </p:sp>
      </p:grpSp>
      <p:sp>
        <p:nvSpPr>
          <p:cNvPr id="1651751" name="Oval 39"/>
          <p:cNvSpPr>
            <a:spLocks noChangeArrowheads="1"/>
          </p:cNvSpPr>
          <p:nvPr/>
        </p:nvSpPr>
        <p:spPr bwMode="auto">
          <a:xfrm>
            <a:off x="4297363" y="4338638"/>
            <a:ext cx="227012" cy="227012"/>
          </a:xfrm>
          <a:prstGeom prst="ellipse">
            <a:avLst/>
          </a:prstGeom>
          <a:solidFill>
            <a:srgbClr val="FFFF00"/>
          </a:solidFill>
          <a:ln w="38100" algn="ctr">
            <a:solidFill>
              <a:srgbClr val="FFFF00"/>
            </a:solidFill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51752" name="Oval 40"/>
          <p:cNvSpPr>
            <a:spLocks noChangeArrowheads="1"/>
          </p:cNvSpPr>
          <p:nvPr/>
        </p:nvSpPr>
        <p:spPr bwMode="auto">
          <a:xfrm>
            <a:off x="2211388" y="2824163"/>
            <a:ext cx="227012" cy="227012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FF0000"/>
            </a:solidFill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51753" name="Oval 41"/>
          <p:cNvSpPr>
            <a:spLocks noChangeArrowheads="1"/>
          </p:cNvSpPr>
          <p:nvPr/>
        </p:nvSpPr>
        <p:spPr bwMode="auto">
          <a:xfrm>
            <a:off x="1905000" y="2533650"/>
            <a:ext cx="847725" cy="2381250"/>
          </a:xfrm>
          <a:prstGeom prst="ellipse">
            <a:avLst/>
          </a:prstGeom>
          <a:noFill/>
          <a:ln w="38100" algn="ctr">
            <a:solidFill>
              <a:schemeClr val="tx1"/>
            </a:solidFill>
            <a:prstDash val="sysDot"/>
            <a:round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0.22916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5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5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5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5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5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65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1751" grpId="0" animBg="1"/>
      <p:bldP spid="1651751" grpId="1" animBg="1"/>
      <p:bldP spid="1651752" grpId="0" animBg="1"/>
      <p:bldP spid="1651752" grpId="1" animBg="1"/>
      <p:bldP spid="1651753" grpId="0" animBg="1"/>
      <p:bldP spid="1651753" grpId="1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94"/>
          <p:cNvSpPr>
            <a:spLocks noChangeArrowheads="1"/>
          </p:cNvSpPr>
          <p:nvPr/>
        </p:nvSpPr>
        <p:spPr bwMode="auto">
          <a:xfrm>
            <a:off x="4868863" y="3302000"/>
            <a:ext cx="2563812" cy="203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algn="ctr">
            <a:noFill/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Elastic controllers</a:t>
            </a:r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049463" y="2057400"/>
            <a:ext cx="5788025" cy="3276600"/>
            <a:chOff x="1291" y="1296"/>
            <a:chExt cx="3646" cy="2064"/>
          </a:xfrm>
        </p:grpSpPr>
        <p:sp>
          <p:nvSpPr>
            <p:cNvPr id="215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91" y="1440"/>
              <a:ext cx="3617" cy="19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18"/>
            <p:cNvSpPr>
              <a:spLocks noChangeShapeType="1"/>
            </p:cNvSpPr>
            <p:nvPr/>
          </p:nvSpPr>
          <p:spPr bwMode="auto">
            <a:xfrm flipH="1">
              <a:off x="3151" y="2507"/>
              <a:ext cx="41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19"/>
            <p:cNvSpPr>
              <a:spLocks noChangeShapeType="1"/>
            </p:cNvSpPr>
            <p:nvPr/>
          </p:nvSpPr>
          <p:spPr bwMode="auto">
            <a:xfrm flipH="1">
              <a:off x="1536" y="2507"/>
              <a:ext cx="41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0"/>
            <p:cNvSpPr>
              <a:spLocks/>
            </p:cNvSpPr>
            <p:nvPr/>
          </p:nvSpPr>
          <p:spPr bwMode="auto">
            <a:xfrm>
              <a:off x="4341" y="2905"/>
              <a:ext cx="170" cy="319"/>
            </a:xfrm>
            <a:custGeom>
              <a:avLst/>
              <a:gdLst>
                <a:gd name="T0" fmla="*/ 164 w 170"/>
                <a:gd name="T1" fmla="*/ 0 h 319"/>
                <a:gd name="T2" fmla="*/ 156 w 170"/>
                <a:gd name="T3" fmla="*/ 1 h 319"/>
                <a:gd name="T4" fmla="*/ 147 w 170"/>
                <a:gd name="T5" fmla="*/ 2 h 319"/>
                <a:gd name="T6" fmla="*/ 138 w 170"/>
                <a:gd name="T7" fmla="*/ 3 h 319"/>
                <a:gd name="T8" fmla="*/ 129 w 170"/>
                <a:gd name="T9" fmla="*/ 5 h 319"/>
                <a:gd name="T10" fmla="*/ 121 w 170"/>
                <a:gd name="T11" fmla="*/ 7 h 319"/>
                <a:gd name="T12" fmla="*/ 112 w 170"/>
                <a:gd name="T13" fmla="*/ 10 h 319"/>
                <a:gd name="T14" fmla="*/ 104 w 170"/>
                <a:gd name="T15" fmla="*/ 13 h 319"/>
                <a:gd name="T16" fmla="*/ 96 w 170"/>
                <a:gd name="T17" fmla="*/ 16 h 319"/>
                <a:gd name="T18" fmla="*/ 88 w 170"/>
                <a:gd name="T19" fmla="*/ 20 h 319"/>
                <a:gd name="T20" fmla="*/ 80 w 170"/>
                <a:gd name="T21" fmla="*/ 24 h 319"/>
                <a:gd name="T22" fmla="*/ 73 w 170"/>
                <a:gd name="T23" fmla="*/ 29 h 319"/>
                <a:gd name="T24" fmla="*/ 66 w 170"/>
                <a:gd name="T25" fmla="*/ 34 h 319"/>
                <a:gd name="T26" fmla="*/ 59 w 170"/>
                <a:gd name="T27" fmla="*/ 39 h 319"/>
                <a:gd name="T28" fmla="*/ 52 w 170"/>
                <a:gd name="T29" fmla="*/ 45 h 319"/>
                <a:gd name="T30" fmla="*/ 46 w 170"/>
                <a:gd name="T31" fmla="*/ 51 h 319"/>
                <a:gd name="T32" fmla="*/ 40 w 170"/>
                <a:gd name="T33" fmla="*/ 57 h 319"/>
                <a:gd name="T34" fmla="*/ 35 w 170"/>
                <a:gd name="T35" fmla="*/ 63 h 319"/>
                <a:gd name="T36" fmla="*/ 30 w 170"/>
                <a:gd name="T37" fmla="*/ 70 h 319"/>
                <a:gd name="T38" fmla="*/ 25 w 170"/>
                <a:gd name="T39" fmla="*/ 77 h 319"/>
                <a:gd name="T40" fmla="*/ 20 w 170"/>
                <a:gd name="T41" fmla="*/ 85 h 319"/>
                <a:gd name="T42" fmla="*/ 16 w 170"/>
                <a:gd name="T43" fmla="*/ 92 h 319"/>
                <a:gd name="T44" fmla="*/ 13 w 170"/>
                <a:gd name="T45" fmla="*/ 100 h 319"/>
                <a:gd name="T46" fmla="*/ 10 w 170"/>
                <a:gd name="T47" fmla="*/ 108 h 319"/>
                <a:gd name="T48" fmla="*/ 7 w 170"/>
                <a:gd name="T49" fmla="*/ 115 h 319"/>
                <a:gd name="T50" fmla="*/ 5 w 170"/>
                <a:gd name="T51" fmla="*/ 124 h 319"/>
                <a:gd name="T52" fmla="*/ 3 w 170"/>
                <a:gd name="T53" fmla="*/ 132 h 319"/>
                <a:gd name="T54" fmla="*/ 2 w 170"/>
                <a:gd name="T55" fmla="*/ 140 h 319"/>
                <a:gd name="T56" fmla="*/ 1 w 170"/>
                <a:gd name="T57" fmla="*/ 148 h 319"/>
                <a:gd name="T58" fmla="*/ 0 w 170"/>
                <a:gd name="T59" fmla="*/ 157 h 319"/>
                <a:gd name="T60" fmla="*/ 1 w 170"/>
                <a:gd name="T61" fmla="*/ 165 h 319"/>
                <a:gd name="T62" fmla="*/ 1 w 170"/>
                <a:gd name="T63" fmla="*/ 173 h 319"/>
                <a:gd name="T64" fmla="*/ 2 w 170"/>
                <a:gd name="T65" fmla="*/ 182 h 319"/>
                <a:gd name="T66" fmla="*/ 4 w 170"/>
                <a:gd name="T67" fmla="*/ 190 h 319"/>
                <a:gd name="T68" fmla="*/ 6 w 170"/>
                <a:gd name="T69" fmla="*/ 198 h 319"/>
                <a:gd name="T70" fmla="*/ 8 w 170"/>
                <a:gd name="T71" fmla="*/ 206 h 319"/>
                <a:gd name="T72" fmla="*/ 11 w 170"/>
                <a:gd name="T73" fmla="*/ 214 h 319"/>
                <a:gd name="T74" fmla="*/ 14 w 170"/>
                <a:gd name="T75" fmla="*/ 222 h 319"/>
                <a:gd name="T76" fmla="*/ 18 w 170"/>
                <a:gd name="T77" fmla="*/ 229 h 319"/>
                <a:gd name="T78" fmla="*/ 22 w 170"/>
                <a:gd name="T79" fmla="*/ 237 h 319"/>
                <a:gd name="T80" fmla="*/ 26 w 170"/>
                <a:gd name="T81" fmla="*/ 244 h 319"/>
                <a:gd name="T82" fmla="*/ 31 w 170"/>
                <a:gd name="T83" fmla="*/ 251 h 319"/>
                <a:gd name="T84" fmla="*/ 36 w 170"/>
                <a:gd name="T85" fmla="*/ 257 h 319"/>
                <a:gd name="T86" fmla="*/ 42 w 170"/>
                <a:gd name="T87" fmla="*/ 264 h 319"/>
                <a:gd name="T88" fmla="*/ 48 w 170"/>
                <a:gd name="T89" fmla="*/ 270 h 319"/>
                <a:gd name="T90" fmla="*/ 55 w 170"/>
                <a:gd name="T91" fmla="*/ 276 h 319"/>
                <a:gd name="T92" fmla="*/ 61 w 170"/>
                <a:gd name="T93" fmla="*/ 282 h 319"/>
                <a:gd name="T94" fmla="*/ 68 w 170"/>
                <a:gd name="T95" fmla="*/ 287 h 319"/>
                <a:gd name="T96" fmla="*/ 76 w 170"/>
                <a:gd name="T97" fmla="*/ 292 h 319"/>
                <a:gd name="T98" fmla="*/ 83 w 170"/>
                <a:gd name="T99" fmla="*/ 296 h 319"/>
                <a:gd name="T100" fmla="*/ 91 w 170"/>
                <a:gd name="T101" fmla="*/ 300 h 319"/>
                <a:gd name="T102" fmla="*/ 99 w 170"/>
                <a:gd name="T103" fmla="*/ 304 h 319"/>
                <a:gd name="T104" fmla="*/ 107 w 170"/>
                <a:gd name="T105" fmla="*/ 307 h 319"/>
                <a:gd name="T106" fmla="*/ 115 w 170"/>
                <a:gd name="T107" fmla="*/ 310 h 319"/>
                <a:gd name="T108" fmla="*/ 124 w 170"/>
                <a:gd name="T109" fmla="*/ 313 h 319"/>
                <a:gd name="T110" fmla="*/ 132 w 170"/>
                <a:gd name="T111" fmla="*/ 315 h 319"/>
                <a:gd name="T112" fmla="*/ 141 w 170"/>
                <a:gd name="T113" fmla="*/ 316 h 319"/>
                <a:gd name="T114" fmla="*/ 150 w 170"/>
                <a:gd name="T115" fmla="*/ 318 h 319"/>
                <a:gd name="T116" fmla="*/ 159 w 170"/>
                <a:gd name="T117" fmla="*/ 318 h 319"/>
                <a:gd name="T118" fmla="*/ 168 w 170"/>
                <a:gd name="T119" fmla="*/ 319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319"/>
                <a:gd name="T182" fmla="*/ 170 w 170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319">
                  <a:moveTo>
                    <a:pt x="170" y="0"/>
                  </a:moveTo>
                  <a:lnTo>
                    <a:pt x="168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1"/>
                  </a:lnTo>
                  <a:lnTo>
                    <a:pt x="153" y="1"/>
                  </a:lnTo>
                  <a:lnTo>
                    <a:pt x="150" y="1"/>
                  </a:lnTo>
                  <a:lnTo>
                    <a:pt x="147" y="2"/>
                  </a:lnTo>
                  <a:lnTo>
                    <a:pt x="144" y="2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2" y="4"/>
                  </a:lnTo>
                  <a:lnTo>
                    <a:pt x="129" y="5"/>
                  </a:lnTo>
                  <a:lnTo>
                    <a:pt x="127" y="6"/>
                  </a:lnTo>
                  <a:lnTo>
                    <a:pt x="124" y="6"/>
                  </a:lnTo>
                  <a:lnTo>
                    <a:pt x="121" y="7"/>
                  </a:lnTo>
                  <a:lnTo>
                    <a:pt x="118" y="8"/>
                  </a:lnTo>
                  <a:lnTo>
                    <a:pt x="115" y="9"/>
                  </a:lnTo>
                  <a:lnTo>
                    <a:pt x="112" y="10"/>
                  </a:lnTo>
                  <a:lnTo>
                    <a:pt x="110" y="11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1" y="14"/>
                  </a:lnTo>
                  <a:lnTo>
                    <a:pt x="99" y="15"/>
                  </a:lnTo>
                  <a:lnTo>
                    <a:pt x="96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88" y="20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6" y="27"/>
                  </a:lnTo>
                  <a:lnTo>
                    <a:pt x="73" y="29"/>
                  </a:lnTo>
                  <a:lnTo>
                    <a:pt x="71" y="31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4" y="36"/>
                  </a:lnTo>
                  <a:lnTo>
                    <a:pt x="61" y="37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6" y="61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31" y="68"/>
                  </a:lnTo>
                  <a:lnTo>
                    <a:pt x="30" y="70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23" y="80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5" y="95"/>
                  </a:lnTo>
                  <a:lnTo>
                    <a:pt x="14" y="97"/>
                  </a:lnTo>
                  <a:lnTo>
                    <a:pt x="13" y="100"/>
                  </a:lnTo>
                  <a:lnTo>
                    <a:pt x="12" y="102"/>
                  </a:lnTo>
                  <a:lnTo>
                    <a:pt x="11" y="105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5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5" y="124"/>
                  </a:lnTo>
                  <a:lnTo>
                    <a:pt x="4" y="126"/>
                  </a:lnTo>
                  <a:lnTo>
                    <a:pt x="4" y="129"/>
                  </a:lnTo>
                  <a:lnTo>
                    <a:pt x="3" y="132"/>
                  </a:lnTo>
                  <a:lnTo>
                    <a:pt x="3" y="134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1" y="143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1"/>
                  </a:lnTo>
                  <a:lnTo>
                    <a:pt x="1" y="154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68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3" y="184"/>
                  </a:lnTo>
                  <a:lnTo>
                    <a:pt x="3" y="187"/>
                  </a:lnTo>
                  <a:lnTo>
                    <a:pt x="4" y="190"/>
                  </a:lnTo>
                  <a:lnTo>
                    <a:pt x="4" y="192"/>
                  </a:lnTo>
                  <a:lnTo>
                    <a:pt x="5" y="195"/>
                  </a:lnTo>
                  <a:lnTo>
                    <a:pt x="6" y="198"/>
                  </a:lnTo>
                  <a:lnTo>
                    <a:pt x="6" y="201"/>
                  </a:lnTo>
                  <a:lnTo>
                    <a:pt x="7" y="203"/>
                  </a:lnTo>
                  <a:lnTo>
                    <a:pt x="8" y="206"/>
                  </a:lnTo>
                  <a:lnTo>
                    <a:pt x="9" y="209"/>
                  </a:lnTo>
                  <a:lnTo>
                    <a:pt x="10" y="211"/>
                  </a:lnTo>
                  <a:lnTo>
                    <a:pt x="11" y="214"/>
                  </a:lnTo>
                  <a:lnTo>
                    <a:pt x="12" y="216"/>
                  </a:lnTo>
                  <a:lnTo>
                    <a:pt x="13" y="219"/>
                  </a:lnTo>
                  <a:lnTo>
                    <a:pt x="14" y="222"/>
                  </a:lnTo>
                  <a:lnTo>
                    <a:pt x="15" y="224"/>
                  </a:lnTo>
                  <a:lnTo>
                    <a:pt x="16" y="227"/>
                  </a:lnTo>
                  <a:lnTo>
                    <a:pt x="18" y="229"/>
                  </a:lnTo>
                  <a:lnTo>
                    <a:pt x="19" y="232"/>
                  </a:lnTo>
                  <a:lnTo>
                    <a:pt x="20" y="234"/>
                  </a:lnTo>
                  <a:lnTo>
                    <a:pt x="22" y="237"/>
                  </a:lnTo>
                  <a:lnTo>
                    <a:pt x="23" y="239"/>
                  </a:lnTo>
                  <a:lnTo>
                    <a:pt x="25" y="242"/>
                  </a:lnTo>
                  <a:lnTo>
                    <a:pt x="26" y="244"/>
                  </a:lnTo>
                  <a:lnTo>
                    <a:pt x="28" y="246"/>
                  </a:lnTo>
                  <a:lnTo>
                    <a:pt x="30" y="249"/>
                  </a:lnTo>
                  <a:lnTo>
                    <a:pt x="31" y="251"/>
                  </a:lnTo>
                  <a:lnTo>
                    <a:pt x="33" y="253"/>
                  </a:lnTo>
                  <a:lnTo>
                    <a:pt x="35" y="255"/>
                  </a:lnTo>
                  <a:lnTo>
                    <a:pt x="36" y="257"/>
                  </a:lnTo>
                  <a:lnTo>
                    <a:pt x="38" y="260"/>
                  </a:lnTo>
                  <a:lnTo>
                    <a:pt x="40" y="262"/>
                  </a:lnTo>
                  <a:lnTo>
                    <a:pt x="42" y="264"/>
                  </a:lnTo>
                  <a:lnTo>
                    <a:pt x="44" y="266"/>
                  </a:lnTo>
                  <a:lnTo>
                    <a:pt x="46" y="268"/>
                  </a:lnTo>
                  <a:lnTo>
                    <a:pt x="48" y="270"/>
                  </a:lnTo>
                  <a:lnTo>
                    <a:pt x="50" y="272"/>
                  </a:lnTo>
                  <a:lnTo>
                    <a:pt x="52" y="274"/>
                  </a:lnTo>
                  <a:lnTo>
                    <a:pt x="55" y="276"/>
                  </a:lnTo>
                  <a:lnTo>
                    <a:pt x="57" y="278"/>
                  </a:lnTo>
                  <a:lnTo>
                    <a:pt x="59" y="280"/>
                  </a:lnTo>
                  <a:lnTo>
                    <a:pt x="61" y="282"/>
                  </a:lnTo>
                  <a:lnTo>
                    <a:pt x="64" y="283"/>
                  </a:lnTo>
                  <a:lnTo>
                    <a:pt x="66" y="285"/>
                  </a:lnTo>
                  <a:lnTo>
                    <a:pt x="68" y="287"/>
                  </a:lnTo>
                  <a:lnTo>
                    <a:pt x="71" y="288"/>
                  </a:lnTo>
                  <a:lnTo>
                    <a:pt x="73" y="290"/>
                  </a:lnTo>
                  <a:lnTo>
                    <a:pt x="76" y="292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3" y="296"/>
                  </a:lnTo>
                  <a:lnTo>
                    <a:pt x="85" y="297"/>
                  </a:lnTo>
                  <a:lnTo>
                    <a:pt x="88" y="299"/>
                  </a:lnTo>
                  <a:lnTo>
                    <a:pt x="91" y="300"/>
                  </a:lnTo>
                  <a:lnTo>
                    <a:pt x="93" y="301"/>
                  </a:lnTo>
                  <a:lnTo>
                    <a:pt x="96" y="303"/>
                  </a:lnTo>
                  <a:lnTo>
                    <a:pt x="99" y="304"/>
                  </a:lnTo>
                  <a:lnTo>
                    <a:pt x="101" y="305"/>
                  </a:lnTo>
                  <a:lnTo>
                    <a:pt x="104" y="306"/>
                  </a:lnTo>
                  <a:lnTo>
                    <a:pt x="107" y="307"/>
                  </a:lnTo>
                  <a:lnTo>
                    <a:pt x="110" y="308"/>
                  </a:lnTo>
                  <a:lnTo>
                    <a:pt x="112" y="309"/>
                  </a:lnTo>
                  <a:lnTo>
                    <a:pt x="115" y="310"/>
                  </a:lnTo>
                  <a:lnTo>
                    <a:pt x="118" y="311"/>
                  </a:lnTo>
                  <a:lnTo>
                    <a:pt x="121" y="312"/>
                  </a:lnTo>
                  <a:lnTo>
                    <a:pt x="124" y="313"/>
                  </a:lnTo>
                  <a:lnTo>
                    <a:pt x="127" y="313"/>
                  </a:lnTo>
                  <a:lnTo>
                    <a:pt x="129" y="314"/>
                  </a:lnTo>
                  <a:lnTo>
                    <a:pt x="132" y="315"/>
                  </a:lnTo>
                  <a:lnTo>
                    <a:pt x="135" y="315"/>
                  </a:lnTo>
                  <a:lnTo>
                    <a:pt x="138" y="316"/>
                  </a:lnTo>
                  <a:lnTo>
                    <a:pt x="141" y="316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50" y="318"/>
                  </a:lnTo>
                  <a:lnTo>
                    <a:pt x="153" y="318"/>
                  </a:lnTo>
                  <a:lnTo>
                    <a:pt x="156" y="318"/>
                  </a:lnTo>
                  <a:lnTo>
                    <a:pt x="159" y="318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8" y="319"/>
                  </a:lnTo>
                  <a:lnTo>
                    <a:pt x="170" y="31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4" name="Freeform 21"/>
            <p:cNvSpPr>
              <a:spLocks/>
            </p:cNvSpPr>
            <p:nvPr/>
          </p:nvSpPr>
          <p:spPr bwMode="auto">
            <a:xfrm>
              <a:off x="4511" y="2905"/>
              <a:ext cx="85" cy="319"/>
            </a:xfrm>
            <a:custGeom>
              <a:avLst/>
              <a:gdLst>
                <a:gd name="T0" fmla="*/ 0 w 85"/>
                <a:gd name="T1" fmla="*/ 0 h 319"/>
                <a:gd name="T2" fmla="*/ 85 w 85"/>
                <a:gd name="T3" fmla="*/ 0 h 319"/>
                <a:gd name="T4" fmla="*/ 85 w 85"/>
                <a:gd name="T5" fmla="*/ 319 h 319"/>
                <a:gd name="T6" fmla="*/ 0 w 85"/>
                <a:gd name="T7" fmla="*/ 319 h 3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319"/>
                <a:gd name="T14" fmla="*/ 85 w 85"/>
                <a:gd name="T15" fmla="*/ 319 h 3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319">
                  <a:moveTo>
                    <a:pt x="0" y="0"/>
                  </a:moveTo>
                  <a:lnTo>
                    <a:pt x="85" y="0"/>
                  </a:lnTo>
                  <a:lnTo>
                    <a:pt x="85" y="319"/>
                  </a:lnTo>
                  <a:lnTo>
                    <a:pt x="0" y="31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5" name="Freeform 22"/>
            <p:cNvSpPr>
              <a:spLocks/>
            </p:cNvSpPr>
            <p:nvPr/>
          </p:nvSpPr>
          <p:spPr bwMode="auto">
            <a:xfrm>
              <a:off x="3492" y="2586"/>
              <a:ext cx="340" cy="160"/>
            </a:xfrm>
            <a:custGeom>
              <a:avLst/>
              <a:gdLst>
                <a:gd name="T0" fmla="*/ 0 w 340"/>
                <a:gd name="T1" fmla="*/ 160 h 160"/>
                <a:gd name="T2" fmla="*/ 8 w 340"/>
                <a:gd name="T3" fmla="*/ 159 h 160"/>
                <a:gd name="T4" fmla="*/ 16 w 340"/>
                <a:gd name="T5" fmla="*/ 158 h 160"/>
                <a:gd name="T6" fmla="*/ 25 w 340"/>
                <a:gd name="T7" fmla="*/ 157 h 160"/>
                <a:gd name="T8" fmla="*/ 33 w 340"/>
                <a:gd name="T9" fmla="*/ 156 h 160"/>
                <a:gd name="T10" fmla="*/ 42 w 340"/>
                <a:gd name="T11" fmla="*/ 155 h 160"/>
                <a:gd name="T12" fmla="*/ 50 w 340"/>
                <a:gd name="T13" fmla="*/ 154 h 160"/>
                <a:gd name="T14" fmla="*/ 58 w 340"/>
                <a:gd name="T15" fmla="*/ 153 h 160"/>
                <a:gd name="T16" fmla="*/ 67 w 340"/>
                <a:gd name="T17" fmla="*/ 151 h 160"/>
                <a:gd name="T18" fmla="*/ 75 w 340"/>
                <a:gd name="T19" fmla="*/ 149 h 160"/>
                <a:gd name="T20" fmla="*/ 83 w 340"/>
                <a:gd name="T21" fmla="*/ 148 h 160"/>
                <a:gd name="T22" fmla="*/ 91 w 340"/>
                <a:gd name="T23" fmla="*/ 146 h 160"/>
                <a:gd name="T24" fmla="*/ 100 w 340"/>
                <a:gd name="T25" fmla="*/ 144 h 160"/>
                <a:gd name="T26" fmla="*/ 108 w 340"/>
                <a:gd name="T27" fmla="*/ 141 h 160"/>
                <a:gd name="T28" fmla="*/ 116 w 340"/>
                <a:gd name="T29" fmla="*/ 139 h 160"/>
                <a:gd name="T30" fmla="*/ 124 w 340"/>
                <a:gd name="T31" fmla="*/ 137 h 160"/>
                <a:gd name="T32" fmla="*/ 132 w 340"/>
                <a:gd name="T33" fmla="*/ 134 h 160"/>
                <a:gd name="T34" fmla="*/ 140 w 340"/>
                <a:gd name="T35" fmla="*/ 131 h 160"/>
                <a:gd name="T36" fmla="*/ 148 w 340"/>
                <a:gd name="T37" fmla="*/ 128 h 160"/>
                <a:gd name="T38" fmla="*/ 156 w 340"/>
                <a:gd name="T39" fmla="*/ 125 h 160"/>
                <a:gd name="T40" fmla="*/ 164 w 340"/>
                <a:gd name="T41" fmla="*/ 122 h 160"/>
                <a:gd name="T42" fmla="*/ 171 w 340"/>
                <a:gd name="T43" fmla="*/ 119 h 160"/>
                <a:gd name="T44" fmla="*/ 179 w 340"/>
                <a:gd name="T45" fmla="*/ 116 h 160"/>
                <a:gd name="T46" fmla="*/ 187 w 340"/>
                <a:gd name="T47" fmla="*/ 112 h 160"/>
                <a:gd name="T48" fmla="*/ 194 w 340"/>
                <a:gd name="T49" fmla="*/ 109 h 160"/>
                <a:gd name="T50" fmla="*/ 202 w 340"/>
                <a:gd name="T51" fmla="*/ 105 h 160"/>
                <a:gd name="T52" fmla="*/ 209 w 340"/>
                <a:gd name="T53" fmla="*/ 101 h 160"/>
                <a:gd name="T54" fmla="*/ 216 w 340"/>
                <a:gd name="T55" fmla="*/ 97 h 160"/>
                <a:gd name="T56" fmla="*/ 224 w 340"/>
                <a:gd name="T57" fmla="*/ 93 h 160"/>
                <a:gd name="T58" fmla="*/ 231 w 340"/>
                <a:gd name="T59" fmla="*/ 88 h 160"/>
                <a:gd name="T60" fmla="*/ 238 w 340"/>
                <a:gd name="T61" fmla="*/ 84 h 160"/>
                <a:gd name="T62" fmla="*/ 245 w 340"/>
                <a:gd name="T63" fmla="*/ 80 h 160"/>
                <a:gd name="T64" fmla="*/ 252 w 340"/>
                <a:gd name="T65" fmla="*/ 75 h 160"/>
                <a:gd name="T66" fmla="*/ 259 w 340"/>
                <a:gd name="T67" fmla="*/ 70 h 160"/>
                <a:gd name="T68" fmla="*/ 266 w 340"/>
                <a:gd name="T69" fmla="*/ 66 h 160"/>
                <a:gd name="T70" fmla="*/ 272 w 340"/>
                <a:gd name="T71" fmla="*/ 61 h 160"/>
                <a:gd name="T72" fmla="*/ 279 w 340"/>
                <a:gd name="T73" fmla="*/ 56 h 160"/>
                <a:gd name="T74" fmla="*/ 285 w 340"/>
                <a:gd name="T75" fmla="*/ 51 h 160"/>
                <a:gd name="T76" fmla="*/ 292 w 340"/>
                <a:gd name="T77" fmla="*/ 46 h 160"/>
                <a:gd name="T78" fmla="*/ 298 w 340"/>
                <a:gd name="T79" fmla="*/ 40 h 160"/>
                <a:gd name="T80" fmla="*/ 304 w 340"/>
                <a:gd name="T81" fmla="*/ 35 h 160"/>
                <a:gd name="T82" fmla="*/ 310 w 340"/>
                <a:gd name="T83" fmla="*/ 29 h 160"/>
                <a:gd name="T84" fmla="*/ 317 w 340"/>
                <a:gd name="T85" fmla="*/ 24 h 160"/>
                <a:gd name="T86" fmla="*/ 322 w 340"/>
                <a:gd name="T87" fmla="*/ 18 h 160"/>
                <a:gd name="T88" fmla="*/ 328 w 340"/>
                <a:gd name="T89" fmla="*/ 12 h 160"/>
                <a:gd name="T90" fmla="*/ 334 w 340"/>
                <a:gd name="T91" fmla="*/ 6 h 160"/>
                <a:gd name="T92" fmla="*/ 340 w 340"/>
                <a:gd name="T93" fmla="*/ 0 h 1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160"/>
                <a:gd name="T143" fmla="*/ 340 w 340"/>
                <a:gd name="T144" fmla="*/ 160 h 1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160">
                  <a:moveTo>
                    <a:pt x="0" y="160"/>
                  </a:moveTo>
                  <a:lnTo>
                    <a:pt x="8" y="159"/>
                  </a:lnTo>
                  <a:lnTo>
                    <a:pt x="16" y="158"/>
                  </a:lnTo>
                  <a:lnTo>
                    <a:pt x="25" y="157"/>
                  </a:lnTo>
                  <a:lnTo>
                    <a:pt x="33" y="156"/>
                  </a:lnTo>
                  <a:lnTo>
                    <a:pt x="42" y="155"/>
                  </a:lnTo>
                  <a:lnTo>
                    <a:pt x="50" y="154"/>
                  </a:lnTo>
                  <a:lnTo>
                    <a:pt x="58" y="153"/>
                  </a:lnTo>
                  <a:lnTo>
                    <a:pt x="67" y="151"/>
                  </a:lnTo>
                  <a:lnTo>
                    <a:pt x="75" y="149"/>
                  </a:lnTo>
                  <a:lnTo>
                    <a:pt x="83" y="148"/>
                  </a:lnTo>
                  <a:lnTo>
                    <a:pt x="91" y="146"/>
                  </a:lnTo>
                  <a:lnTo>
                    <a:pt x="100" y="144"/>
                  </a:lnTo>
                  <a:lnTo>
                    <a:pt x="108" y="141"/>
                  </a:lnTo>
                  <a:lnTo>
                    <a:pt x="116" y="139"/>
                  </a:lnTo>
                  <a:lnTo>
                    <a:pt x="124" y="137"/>
                  </a:lnTo>
                  <a:lnTo>
                    <a:pt x="132" y="134"/>
                  </a:lnTo>
                  <a:lnTo>
                    <a:pt x="140" y="131"/>
                  </a:lnTo>
                  <a:lnTo>
                    <a:pt x="148" y="128"/>
                  </a:lnTo>
                  <a:lnTo>
                    <a:pt x="156" y="125"/>
                  </a:lnTo>
                  <a:lnTo>
                    <a:pt x="164" y="122"/>
                  </a:lnTo>
                  <a:lnTo>
                    <a:pt x="171" y="119"/>
                  </a:lnTo>
                  <a:lnTo>
                    <a:pt x="179" y="116"/>
                  </a:lnTo>
                  <a:lnTo>
                    <a:pt x="187" y="112"/>
                  </a:lnTo>
                  <a:lnTo>
                    <a:pt x="194" y="109"/>
                  </a:lnTo>
                  <a:lnTo>
                    <a:pt x="202" y="105"/>
                  </a:lnTo>
                  <a:lnTo>
                    <a:pt x="209" y="101"/>
                  </a:lnTo>
                  <a:lnTo>
                    <a:pt x="216" y="97"/>
                  </a:lnTo>
                  <a:lnTo>
                    <a:pt x="224" y="93"/>
                  </a:lnTo>
                  <a:lnTo>
                    <a:pt x="231" y="88"/>
                  </a:lnTo>
                  <a:lnTo>
                    <a:pt x="238" y="84"/>
                  </a:lnTo>
                  <a:lnTo>
                    <a:pt x="245" y="80"/>
                  </a:lnTo>
                  <a:lnTo>
                    <a:pt x="252" y="75"/>
                  </a:lnTo>
                  <a:lnTo>
                    <a:pt x="259" y="70"/>
                  </a:lnTo>
                  <a:lnTo>
                    <a:pt x="266" y="66"/>
                  </a:lnTo>
                  <a:lnTo>
                    <a:pt x="272" y="61"/>
                  </a:lnTo>
                  <a:lnTo>
                    <a:pt x="279" y="56"/>
                  </a:lnTo>
                  <a:lnTo>
                    <a:pt x="285" y="51"/>
                  </a:lnTo>
                  <a:lnTo>
                    <a:pt x="292" y="46"/>
                  </a:lnTo>
                  <a:lnTo>
                    <a:pt x="298" y="40"/>
                  </a:lnTo>
                  <a:lnTo>
                    <a:pt x="304" y="35"/>
                  </a:lnTo>
                  <a:lnTo>
                    <a:pt x="310" y="29"/>
                  </a:lnTo>
                  <a:lnTo>
                    <a:pt x="317" y="24"/>
                  </a:lnTo>
                  <a:lnTo>
                    <a:pt x="322" y="18"/>
                  </a:lnTo>
                  <a:lnTo>
                    <a:pt x="328" y="12"/>
                  </a:lnTo>
                  <a:lnTo>
                    <a:pt x="334" y="6"/>
                  </a:lnTo>
                  <a:lnTo>
                    <a:pt x="34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6" name="Freeform 23"/>
            <p:cNvSpPr>
              <a:spLocks/>
            </p:cNvSpPr>
            <p:nvPr/>
          </p:nvSpPr>
          <p:spPr bwMode="auto">
            <a:xfrm>
              <a:off x="3492" y="2427"/>
              <a:ext cx="340" cy="159"/>
            </a:xfrm>
            <a:custGeom>
              <a:avLst/>
              <a:gdLst>
                <a:gd name="T0" fmla="*/ 340 w 340"/>
                <a:gd name="T1" fmla="*/ 159 h 159"/>
                <a:gd name="T2" fmla="*/ 334 w 340"/>
                <a:gd name="T3" fmla="*/ 153 h 159"/>
                <a:gd name="T4" fmla="*/ 328 w 340"/>
                <a:gd name="T5" fmla="*/ 147 h 159"/>
                <a:gd name="T6" fmla="*/ 322 w 340"/>
                <a:gd name="T7" fmla="*/ 141 h 159"/>
                <a:gd name="T8" fmla="*/ 317 w 340"/>
                <a:gd name="T9" fmla="*/ 136 h 159"/>
                <a:gd name="T10" fmla="*/ 310 w 340"/>
                <a:gd name="T11" fmla="*/ 130 h 159"/>
                <a:gd name="T12" fmla="*/ 304 w 340"/>
                <a:gd name="T13" fmla="*/ 125 h 159"/>
                <a:gd name="T14" fmla="*/ 298 w 340"/>
                <a:gd name="T15" fmla="*/ 119 h 159"/>
                <a:gd name="T16" fmla="*/ 292 w 340"/>
                <a:gd name="T17" fmla="*/ 114 h 159"/>
                <a:gd name="T18" fmla="*/ 285 w 340"/>
                <a:gd name="T19" fmla="*/ 109 h 159"/>
                <a:gd name="T20" fmla="*/ 279 w 340"/>
                <a:gd name="T21" fmla="*/ 104 h 159"/>
                <a:gd name="T22" fmla="*/ 272 w 340"/>
                <a:gd name="T23" fmla="*/ 99 h 159"/>
                <a:gd name="T24" fmla="*/ 266 w 340"/>
                <a:gd name="T25" fmla="*/ 94 h 159"/>
                <a:gd name="T26" fmla="*/ 259 w 340"/>
                <a:gd name="T27" fmla="*/ 89 h 159"/>
                <a:gd name="T28" fmla="*/ 252 w 340"/>
                <a:gd name="T29" fmla="*/ 84 h 159"/>
                <a:gd name="T30" fmla="*/ 245 w 340"/>
                <a:gd name="T31" fmla="*/ 80 h 159"/>
                <a:gd name="T32" fmla="*/ 238 w 340"/>
                <a:gd name="T33" fmla="*/ 75 h 159"/>
                <a:gd name="T34" fmla="*/ 231 w 340"/>
                <a:gd name="T35" fmla="*/ 71 h 159"/>
                <a:gd name="T36" fmla="*/ 224 w 340"/>
                <a:gd name="T37" fmla="*/ 67 h 159"/>
                <a:gd name="T38" fmla="*/ 216 w 340"/>
                <a:gd name="T39" fmla="*/ 63 h 159"/>
                <a:gd name="T40" fmla="*/ 209 w 340"/>
                <a:gd name="T41" fmla="*/ 58 h 159"/>
                <a:gd name="T42" fmla="*/ 202 w 340"/>
                <a:gd name="T43" fmla="*/ 55 h 159"/>
                <a:gd name="T44" fmla="*/ 194 w 340"/>
                <a:gd name="T45" fmla="*/ 51 h 159"/>
                <a:gd name="T46" fmla="*/ 187 w 340"/>
                <a:gd name="T47" fmla="*/ 47 h 159"/>
                <a:gd name="T48" fmla="*/ 179 w 340"/>
                <a:gd name="T49" fmla="*/ 44 h 159"/>
                <a:gd name="T50" fmla="*/ 171 w 340"/>
                <a:gd name="T51" fmla="*/ 40 h 159"/>
                <a:gd name="T52" fmla="*/ 164 w 340"/>
                <a:gd name="T53" fmla="*/ 37 h 159"/>
                <a:gd name="T54" fmla="*/ 156 w 340"/>
                <a:gd name="T55" fmla="*/ 34 h 159"/>
                <a:gd name="T56" fmla="*/ 148 w 340"/>
                <a:gd name="T57" fmla="*/ 31 h 159"/>
                <a:gd name="T58" fmla="*/ 140 w 340"/>
                <a:gd name="T59" fmla="*/ 28 h 159"/>
                <a:gd name="T60" fmla="*/ 132 w 340"/>
                <a:gd name="T61" fmla="*/ 26 h 159"/>
                <a:gd name="T62" fmla="*/ 124 w 340"/>
                <a:gd name="T63" fmla="*/ 23 h 159"/>
                <a:gd name="T64" fmla="*/ 116 w 340"/>
                <a:gd name="T65" fmla="*/ 20 h 159"/>
                <a:gd name="T66" fmla="*/ 108 w 340"/>
                <a:gd name="T67" fmla="*/ 18 h 159"/>
                <a:gd name="T68" fmla="*/ 100 w 340"/>
                <a:gd name="T69" fmla="*/ 16 h 159"/>
                <a:gd name="T70" fmla="*/ 91 w 340"/>
                <a:gd name="T71" fmla="*/ 14 h 159"/>
                <a:gd name="T72" fmla="*/ 83 w 340"/>
                <a:gd name="T73" fmla="*/ 12 h 159"/>
                <a:gd name="T74" fmla="*/ 75 w 340"/>
                <a:gd name="T75" fmla="*/ 10 h 159"/>
                <a:gd name="T76" fmla="*/ 67 w 340"/>
                <a:gd name="T77" fmla="*/ 8 h 159"/>
                <a:gd name="T78" fmla="*/ 58 w 340"/>
                <a:gd name="T79" fmla="*/ 7 h 159"/>
                <a:gd name="T80" fmla="*/ 50 w 340"/>
                <a:gd name="T81" fmla="*/ 5 h 159"/>
                <a:gd name="T82" fmla="*/ 42 w 340"/>
                <a:gd name="T83" fmla="*/ 4 h 159"/>
                <a:gd name="T84" fmla="*/ 33 w 340"/>
                <a:gd name="T85" fmla="*/ 3 h 159"/>
                <a:gd name="T86" fmla="*/ 25 w 340"/>
                <a:gd name="T87" fmla="*/ 2 h 159"/>
                <a:gd name="T88" fmla="*/ 16 w 340"/>
                <a:gd name="T89" fmla="*/ 1 h 159"/>
                <a:gd name="T90" fmla="*/ 8 w 340"/>
                <a:gd name="T91" fmla="*/ 0 h 159"/>
                <a:gd name="T92" fmla="*/ 0 w 340"/>
                <a:gd name="T93" fmla="*/ 0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159"/>
                <a:gd name="T143" fmla="*/ 340 w 340"/>
                <a:gd name="T144" fmla="*/ 159 h 1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159">
                  <a:moveTo>
                    <a:pt x="340" y="159"/>
                  </a:moveTo>
                  <a:lnTo>
                    <a:pt x="334" y="153"/>
                  </a:lnTo>
                  <a:lnTo>
                    <a:pt x="328" y="147"/>
                  </a:lnTo>
                  <a:lnTo>
                    <a:pt x="322" y="141"/>
                  </a:lnTo>
                  <a:lnTo>
                    <a:pt x="317" y="136"/>
                  </a:lnTo>
                  <a:lnTo>
                    <a:pt x="310" y="130"/>
                  </a:lnTo>
                  <a:lnTo>
                    <a:pt x="304" y="125"/>
                  </a:lnTo>
                  <a:lnTo>
                    <a:pt x="298" y="119"/>
                  </a:lnTo>
                  <a:lnTo>
                    <a:pt x="292" y="114"/>
                  </a:lnTo>
                  <a:lnTo>
                    <a:pt x="285" y="109"/>
                  </a:lnTo>
                  <a:lnTo>
                    <a:pt x="279" y="104"/>
                  </a:lnTo>
                  <a:lnTo>
                    <a:pt x="272" y="99"/>
                  </a:lnTo>
                  <a:lnTo>
                    <a:pt x="266" y="94"/>
                  </a:lnTo>
                  <a:lnTo>
                    <a:pt x="259" y="89"/>
                  </a:lnTo>
                  <a:lnTo>
                    <a:pt x="252" y="84"/>
                  </a:lnTo>
                  <a:lnTo>
                    <a:pt x="245" y="80"/>
                  </a:lnTo>
                  <a:lnTo>
                    <a:pt x="238" y="75"/>
                  </a:lnTo>
                  <a:lnTo>
                    <a:pt x="231" y="71"/>
                  </a:lnTo>
                  <a:lnTo>
                    <a:pt x="224" y="67"/>
                  </a:lnTo>
                  <a:lnTo>
                    <a:pt x="216" y="63"/>
                  </a:lnTo>
                  <a:lnTo>
                    <a:pt x="209" y="58"/>
                  </a:lnTo>
                  <a:lnTo>
                    <a:pt x="202" y="55"/>
                  </a:lnTo>
                  <a:lnTo>
                    <a:pt x="194" y="51"/>
                  </a:lnTo>
                  <a:lnTo>
                    <a:pt x="187" y="47"/>
                  </a:lnTo>
                  <a:lnTo>
                    <a:pt x="179" y="44"/>
                  </a:lnTo>
                  <a:lnTo>
                    <a:pt x="171" y="40"/>
                  </a:lnTo>
                  <a:lnTo>
                    <a:pt x="164" y="37"/>
                  </a:lnTo>
                  <a:lnTo>
                    <a:pt x="156" y="34"/>
                  </a:lnTo>
                  <a:lnTo>
                    <a:pt x="148" y="31"/>
                  </a:lnTo>
                  <a:lnTo>
                    <a:pt x="140" y="28"/>
                  </a:lnTo>
                  <a:lnTo>
                    <a:pt x="132" y="26"/>
                  </a:lnTo>
                  <a:lnTo>
                    <a:pt x="124" y="23"/>
                  </a:lnTo>
                  <a:lnTo>
                    <a:pt x="116" y="20"/>
                  </a:lnTo>
                  <a:lnTo>
                    <a:pt x="108" y="18"/>
                  </a:lnTo>
                  <a:lnTo>
                    <a:pt x="100" y="16"/>
                  </a:lnTo>
                  <a:lnTo>
                    <a:pt x="91" y="14"/>
                  </a:lnTo>
                  <a:lnTo>
                    <a:pt x="83" y="12"/>
                  </a:lnTo>
                  <a:lnTo>
                    <a:pt x="75" y="10"/>
                  </a:lnTo>
                  <a:lnTo>
                    <a:pt x="67" y="8"/>
                  </a:lnTo>
                  <a:lnTo>
                    <a:pt x="58" y="7"/>
                  </a:lnTo>
                  <a:lnTo>
                    <a:pt x="50" y="5"/>
                  </a:lnTo>
                  <a:lnTo>
                    <a:pt x="42" y="4"/>
                  </a:lnTo>
                  <a:lnTo>
                    <a:pt x="33" y="3"/>
                  </a:lnTo>
                  <a:lnTo>
                    <a:pt x="25" y="2"/>
                  </a:lnTo>
                  <a:lnTo>
                    <a:pt x="16" y="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7" name="Freeform 24"/>
            <p:cNvSpPr>
              <a:spLocks/>
            </p:cNvSpPr>
            <p:nvPr/>
          </p:nvSpPr>
          <p:spPr bwMode="auto">
            <a:xfrm>
              <a:off x="3492" y="2427"/>
              <a:ext cx="85" cy="319"/>
            </a:xfrm>
            <a:custGeom>
              <a:avLst/>
              <a:gdLst>
                <a:gd name="T0" fmla="*/ 2 w 85"/>
                <a:gd name="T1" fmla="*/ 316 h 319"/>
                <a:gd name="T2" fmla="*/ 8 w 85"/>
                <a:gd name="T3" fmla="*/ 312 h 319"/>
                <a:gd name="T4" fmla="*/ 14 w 85"/>
                <a:gd name="T5" fmla="*/ 308 h 319"/>
                <a:gd name="T6" fmla="*/ 19 w 85"/>
                <a:gd name="T7" fmla="*/ 303 h 319"/>
                <a:gd name="T8" fmla="*/ 24 w 85"/>
                <a:gd name="T9" fmla="*/ 298 h 319"/>
                <a:gd name="T10" fmla="*/ 30 w 85"/>
                <a:gd name="T11" fmla="*/ 293 h 319"/>
                <a:gd name="T12" fmla="*/ 34 w 85"/>
                <a:gd name="T13" fmla="*/ 288 h 319"/>
                <a:gd name="T14" fmla="*/ 39 w 85"/>
                <a:gd name="T15" fmla="*/ 282 h 319"/>
                <a:gd name="T16" fmla="*/ 44 w 85"/>
                <a:gd name="T17" fmla="*/ 277 h 319"/>
                <a:gd name="T18" fmla="*/ 48 w 85"/>
                <a:gd name="T19" fmla="*/ 271 h 319"/>
                <a:gd name="T20" fmla="*/ 52 w 85"/>
                <a:gd name="T21" fmla="*/ 265 h 319"/>
                <a:gd name="T22" fmla="*/ 56 w 85"/>
                <a:gd name="T23" fmla="*/ 259 h 319"/>
                <a:gd name="T24" fmla="*/ 59 w 85"/>
                <a:gd name="T25" fmla="*/ 253 h 319"/>
                <a:gd name="T26" fmla="*/ 63 w 85"/>
                <a:gd name="T27" fmla="*/ 247 h 319"/>
                <a:gd name="T28" fmla="*/ 66 w 85"/>
                <a:gd name="T29" fmla="*/ 240 h 319"/>
                <a:gd name="T30" fmla="*/ 69 w 85"/>
                <a:gd name="T31" fmla="*/ 234 h 319"/>
                <a:gd name="T32" fmla="*/ 72 w 85"/>
                <a:gd name="T33" fmla="*/ 228 h 319"/>
                <a:gd name="T34" fmla="*/ 74 w 85"/>
                <a:gd name="T35" fmla="*/ 221 h 319"/>
                <a:gd name="T36" fmla="*/ 76 w 85"/>
                <a:gd name="T37" fmla="*/ 214 h 319"/>
                <a:gd name="T38" fmla="*/ 78 w 85"/>
                <a:gd name="T39" fmla="*/ 208 h 319"/>
                <a:gd name="T40" fmla="*/ 80 w 85"/>
                <a:gd name="T41" fmla="*/ 201 h 319"/>
                <a:gd name="T42" fmla="*/ 81 w 85"/>
                <a:gd name="T43" fmla="*/ 194 h 319"/>
                <a:gd name="T44" fmla="*/ 82 w 85"/>
                <a:gd name="T45" fmla="*/ 187 h 319"/>
                <a:gd name="T46" fmla="*/ 83 w 85"/>
                <a:gd name="T47" fmla="*/ 180 h 319"/>
                <a:gd name="T48" fmla="*/ 84 w 85"/>
                <a:gd name="T49" fmla="*/ 173 h 319"/>
                <a:gd name="T50" fmla="*/ 84 w 85"/>
                <a:gd name="T51" fmla="*/ 166 h 319"/>
                <a:gd name="T52" fmla="*/ 85 w 85"/>
                <a:gd name="T53" fmla="*/ 159 h 319"/>
                <a:gd name="T54" fmla="*/ 84 w 85"/>
                <a:gd name="T55" fmla="*/ 152 h 319"/>
                <a:gd name="T56" fmla="*/ 84 w 85"/>
                <a:gd name="T57" fmla="*/ 145 h 319"/>
                <a:gd name="T58" fmla="*/ 83 w 85"/>
                <a:gd name="T59" fmla="*/ 138 h 319"/>
                <a:gd name="T60" fmla="*/ 82 w 85"/>
                <a:gd name="T61" fmla="*/ 131 h 319"/>
                <a:gd name="T62" fmla="*/ 81 w 85"/>
                <a:gd name="T63" fmla="*/ 124 h 319"/>
                <a:gd name="T64" fmla="*/ 80 w 85"/>
                <a:gd name="T65" fmla="*/ 118 h 319"/>
                <a:gd name="T66" fmla="*/ 78 w 85"/>
                <a:gd name="T67" fmla="*/ 111 h 319"/>
                <a:gd name="T68" fmla="*/ 76 w 85"/>
                <a:gd name="T69" fmla="*/ 104 h 319"/>
                <a:gd name="T70" fmla="*/ 74 w 85"/>
                <a:gd name="T71" fmla="*/ 98 h 319"/>
                <a:gd name="T72" fmla="*/ 72 w 85"/>
                <a:gd name="T73" fmla="*/ 91 h 319"/>
                <a:gd name="T74" fmla="*/ 69 w 85"/>
                <a:gd name="T75" fmla="*/ 84 h 319"/>
                <a:gd name="T76" fmla="*/ 66 w 85"/>
                <a:gd name="T77" fmla="*/ 78 h 319"/>
                <a:gd name="T78" fmla="*/ 63 w 85"/>
                <a:gd name="T79" fmla="*/ 72 h 319"/>
                <a:gd name="T80" fmla="*/ 59 w 85"/>
                <a:gd name="T81" fmla="*/ 65 h 319"/>
                <a:gd name="T82" fmla="*/ 56 w 85"/>
                <a:gd name="T83" fmla="*/ 59 h 319"/>
                <a:gd name="T84" fmla="*/ 52 w 85"/>
                <a:gd name="T85" fmla="*/ 53 h 319"/>
                <a:gd name="T86" fmla="*/ 48 w 85"/>
                <a:gd name="T87" fmla="*/ 47 h 319"/>
                <a:gd name="T88" fmla="*/ 44 w 85"/>
                <a:gd name="T89" fmla="*/ 42 h 319"/>
                <a:gd name="T90" fmla="*/ 39 w 85"/>
                <a:gd name="T91" fmla="*/ 36 h 319"/>
                <a:gd name="T92" fmla="*/ 34 w 85"/>
                <a:gd name="T93" fmla="*/ 31 h 319"/>
                <a:gd name="T94" fmla="*/ 30 w 85"/>
                <a:gd name="T95" fmla="*/ 26 h 319"/>
                <a:gd name="T96" fmla="*/ 24 w 85"/>
                <a:gd name="T97" fmla="*/ 21 h 319"/>
                <a:gd name="T98" fmla="*/ 19 w 85"/>
                <a:gd name="T99" fmla="*/ 16 h 319"/>
                <a:gd name="T100" fmla="*/ 14 w 85"/>
                <a:gd name="T101" fmla="*/ 11 h 319"/>
                <a:gd name="T102" fmla="*/ 8 w 85"/>
                <a:gd name="T103" fmla="*/ 6 h 319"/>
                <a:gd name="T104" fmla="*/ 2 w 85"/>
                <a:gd name="T105" fmla="*/ 2 h 3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5"/>
                <a:gd name="T160" fmla="*/ 0 h 319"/>
                <a:gd name="T161" fmla="*/ 85 w 85"/>
                <a:gd name="T162" fmla="*/ 319 h 3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5" h="319">
                  <a:moveTo>
                    <a:pt x="0" y="319"/>
                  </a:moveTo>
                  <a:lnTo>
                    <a:pt x="2" y="316"/>
                  </a:lnTo>
                  <a:lnTo>
                    <a:pt x="5" y="314"/>
                  </a:lnTo>
                  <a:lnTo>
                    <a:pt x="8" y="312"/>
                  </a:lnTo>
                  <a:lnTo>
                    <a:pt x="11" y="310"/>
                  </a:lnTo>
                  <a:lnTo>
                    <a:pt x="14" y="308"/>
                  </a:lnTo>
                  <a:lnTo>
                    <a:pt x="17" y="305"/>
                  </a:lnTo>
                  <a:lnTo>
                    <a:pt x="19" y="303"/>
                  </a:lnTo>
                  <a:lnTo>
                    <a:pt x="22" y="300"/>
                  </a:lnTo>
                  <a:lnTo>
                    <a:pt x="24" y="298"/>
                  </a:lnTo>
                  <a:lnTo>
                    <a:pt x="27" y="295"/>
                  </a:lnTo>
                  <a:lnTo>
                    <a:pt x="30" y="293"/>
                  </a:lnTo>
                  <a:lnTo>
                    <a:pt x="32" y="290"/>
                  </a:lnTo>
                  <a:lnTo>
                    <a:pt x="34" y="288"/>
                  </a:lnTo>
                  <a:lnTo>
                    <a:pt x="37" y="285"/>
                  </a:lnTo>
                  <a:lnTo>
                    <a:pt x="39" y="282"/>
                  </a:lnTo>
                  <a:lnTo>
                    <a:pt x="41" y="279"/>
                  </a:lnTo>
                  <a:lnTo>
                    <a:pt x="44" y="277"/>
                  </a:lnTo>
                  <a:lnTo>
                    <a:pt x="46" y="274"/>
                  </a:lnTo>
                  <a:lnTo>
                    <a:pt x="48" y="271"/>
                  </a:lnTo>
                  <a:lnTo>
                    <a:pt x="50" y="268"/>
                  </a:lnTo>
                  <a:lnTo>
                    <a:pt x="52" y="265"/>
                  </a:lnTo>
                  <a:lnTo>
                    <a:pt x="54" y="262"/>
                  </a:lnTo>
                  <a:lnTo>
                    <a:pt x="56" y="259"/>
                  </a:lnTo>
                  <a:lnTo>
                    <a:pt x="58" y="256"/>
                  </a:lnTo>
                  <a:lnTo>
                    <a:pt x="59" y="253"/>
                  </a:lnTo>
                  <a:lnTo>
                    <a:pt x="61" y="250"/>
                  </a:lnTo>
                  <a:lnTo>
                    <a:pt x="63" y="247"/>
                  </a:lnTo>
                  <a:lnTo>
                    <a:pt x="64" y="244"/>
                  </a:lnTo>
                  <a:lnTo>
                    <a:pt x="66" y="240"/>
                  </a:lnTo>
                  <a:lnTo>
                    <a:pt x="68" y="237"/>
                  </a:lnTo>
                  <a:lnTo>
                    <a:pt x="69" y="234"/>
                  </a:lnTo>
                  <a:lnTo>
                    <a:pt x="70" y="231"/>
                  </a:lnTo>
                  <a:lnTo>
                    <a:pt x="72" y="228"/>
                  </a:lnTo>
                  <a:lnTo>
                    <a:pt x="73" y="224"/>
                  </a:lnTo>
                  <a:lnTo>
                    <a:pt x="74" y="221"/>
                  </a:lnTo>
                  <a:lnTo>
                    <a:pt x="75" y="218"/>
                  </a:lnTo>
                  <a:lnTo>
                    <a:pt x="76" y="214"/>
                  </a:lnTo>
                  <a:lnTo>
                    <a:pt x="77" y="211"/>
                  </a:lnTo>
                  <a:lnTo>
                    <a:pt x="78" y="208"/>
                  </a:lnTo>
                  <a:lnTo>
                    <a:pt x="79" y="204"/>
                  </a:lnTo>
                  <a:lnTo>
                    <a:pt x="80" y="201"/>
                  </a:lnTo>
                  <a:lnTo>
                    <a:pt x="81" y="197"/>
                  </a:lnTo>
                  <a:lnTo>
                    <a:pt x="81" y="194"/>
                  </a:lnTo>
                  <a:lnTo>
                    <a:pt x="82" y="191"/>
                  </a:lnTo>
                  <a:lnTo>
                    <a:pt x="82" y="187"/>
                  </a:lnTo>
                  <a:lnTo>
                    <a:pt x="83" y="183"/>
                  </a:lnTo>
                  <a:lnTo>
                    <a:pt x="83" y="180"/>
                  </a:lnTo>
                  <a:lnTo>
                    <a:pt x="84" y="177"/>
                  </a:lnTo>
                  <a:lnTo>
                    <a:pt x="84" y="173"/>
                  </a:lnTo>
                  <a:lnTo>
                    <a:pt x="84" y="170"/>
                  </a:lnTo>
                  <a:lnTo>
                    <a:pt x="84" y="166"/>
                  </a:lnTo>
                  <a:lnTo>
                    <a:pt x="85" y="163"/>
                  </a:lnTo>
                  <a:lnTo>
                    <a:pt x="85" y="159"/>
                  </a:lnTo>
                  <a:lnTo>
                    <a:pt x="85" y="156"/>
                  </a:lnTo>
                  <a:lnTo>
                    <a:pt x="84" y="152"/>
                  </a:lnTo>
                  <a:lnTo>
                    <a:pt x="84" y="149"/>
                  </a:lnTo>
                  <a:lnTo>
                    <a:pt x="84" y="145"/>
                  </a:lnTo>
                  <a:lnTo>
                    <a:pt x="84" y="142"/>
                  </a:lnTo>
                  <a:lnTo>
                    <a:pt x="83" y="138"/>
                  </a:lnTo>
                  <a:lnTo>
                    <a:pt x="83" y="135"/>
                  </a:lnTo>
                  <a:lnTo>
                    <a:pt x="82" y="131"/>
                  </a:lnTo>
                  <a:lnTo>
                    <a:pt x="82" y="128"/>
                  </a:lnTo>
                  <a:lnTo>
                    <a:pt x="81" y="124"/>
                  </a:lnTo>
                  <a:lnTo>
                    <a:pt x="81" y="121"/>
                  </a:lnTo>
                  <a:lnTo>
                    <a:pt x="80" y="118"/>
                  </a:lnTo>
                  <a:lnTo>
                    <a:pt x="79" y="114"/>
                  </a:lnTo>
                  <a:lnTo>
                    <a:pt x="78" y="111"/>
                  </a:lnTo>
                  <a:lnTo>
                    <a:pt x="77" y="108"/>
                  </a:lnTo>
                  <a:lnTo>
                    <a:pt x="76" y="104"/>
                  </a:lnTo>
                  <a:lnTo>
                    <a:pt x="75" y="101"/>
                  </a:lnTo>
                  <a:lnTo>
                    <a:pt x="74" y="98"/>
                  </a:lnTo>
                  <a:lnTo>
                    <a:pt x="73" y="94"/>
                  </a:lnTo>
                  <a:lnTo>
                    <a:pt x="72" y="91"/>
                  </a:lnTo>
                  <a:lnTo>
                    <a:pt x="70" y="88"/>
                  </a:lnTo>
                  <a:lnTo>
                    <a:pt x="69" y="84"/>
                  </a:lnTo>
                  <a:lnTo>
                    <a:pt x="68" y="81"/>
                  </a:lnTo>
                  <a:lnTo>
                    <a:pt x="66" y="78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1" y="69"/>
                  </a:lnTo>
                  <a:lnTo>
                    <a:pt x="59" y="65"/>
                  </a:lnTo>
                  <a:lnTo>
                    <a:pt x="58" y="62"/>
                  </a:lnTo>
                  <a:lnTo>
                    <a:pt x="56" y="59"/>
                  </a:lnTo>
                  <a:lnTo>
                    <a:pt x="54" y="56"/>
                  </a:lnTo>
                  <a:lnTo>
                    <a:pt x="52" y="53"/>
                  </a:lnTo>
                  <a:lnTo>
                    <a:pt x="50" y="50"/>
                  </a:lnTo>
                  <a:lnTo>
                    <a:pt x="48" y="47"/>
                  </a:lnTo>
                  <a:lnTo>
                    <a:pt x="46" y="45"/>
                  </a:lnTo>
                  <a:lnTo>
                    <a:pt x="44" y="42"/>
                  </a:lnTo>
                  <a:lnTo>
                    <a:pt x="41" y="39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0" y="26"/>
                  </a:lnTo>
                  <a:lnTo>
                    <a:pt x="27" y="23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19" y="16"/>
                  </a:lnTo>
                  <a:lnTo>
                    <a:pt x="17" y="13"/>
                  </a:lnTo>
                  <a:lnTo>
                    <a:pt x="14" y="11"/>
                  </a:lnTo>
                  <a:lnTo>
                    <a:pt x="11" y="9"/>
                  </a:lnTo>
                  <a:lnTo>
                    <a:pt x="8" y="6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8" name="Freeform 25"/>
            <p:cNvSpPr>
              <a:spLocks/>
            </p:cNvSpPr>
            <p:nvPr/>
          </p:nvSpPr>
          <p:spPr bwMode="auto">
            <a:xfrm>
              <a:off x="3151" y="2108"/>
              <a:ext cx="341" cy="159"/>
            </a:xfrm>
            <a:custGeom>
              <a:avLst/>
              <a:gdLst>
                <a:gd name="T0" fmla="*/ 340 w 341"/>
                <a:gd name="T1" fmla="*/ 154 h 159"/>
                <a:gd name="T2" fmla="*/ 340 w 341"/>
                <a:gd name="T3" fmla="*/ 146 h 159"/>
                <a:gd name="T4" fmla="*/ 339 w 341"/>
                <a:gd name="T5" fmla="*/ 137 h 159"/>
                <a:gd name="T6" fmla="*/ 337 w 341"/>
                <a:gd name="T7" fmla="*/ 129 h 159"/>
                <a:gd name="T8" fmla="*/ 335 w 341"/>
                <a:gd name="T9" fmla="*/ 121 h 159"/>
                <a:gd name="T10" fmla="*/ 333 w 341"/>
                <a:gd name="T11" fmla="*/ 113 h 159"/>
                <a:gd name="T12" fmla="*/ 330 w 341"/>
                <a:gd name="T13" fmla="*/ 105 h 159"/>
                <a:gd name="T14" fmla="*/ 327 w 341"/>
                <a:gd name="T15" fmla="*/ 97 h 159"/>
                <a:gd name="T16" fmla="*/ 323 w 341"/>
                <a:gd name="T17" fmla="*/ 89 h 159"/>
                <a:gd name="T18" fmla="*/ 319 w 341"/>
                <a:gd name="T19" fmla="*/ 82 h 159"/>
                <a:gd name="T20" fmla="*/ 315 w 341"/>
                <a:gd name="T21" fmla="*/ 75 h 159"/>
                <a:gd name="T22" fmla="*/ 310 w 341"/>
                <a:gd name="T23" fmla="*/ 68 h 159"/>
                <a:gd name="T24" fmla="*/ 304 w 341"/>
                <a:gd name="T25" fmla="*/ 61 h 159"/>
                <a:gd name="T26" fmla="*/ 299 w 341"/>
                <a:gd name="T27" fmla="*/ 55 h 159"/>
                <a:gd name="T28" fmla="*/ 293 w 341"/>
                <a:gd name="T29" fmla="*/ 49 h 159"/>
                <a:gd name="T30" fmla="*/ 286 w 341"/>
                <a:gd name="T31" fmla="*/ 43 h 159"/>
                <a:gd name="T32" fmla="*/ 280 w 341"/>
                <a:gd name="T33" fmla="*/ 37 h 159"/>
                <a:gd name="T34" fmla="*/ 273 w 341"/>
                <a:gd name="T35" fmla="*/ 32 h 159"/>
                <a:gd name="T36" fmla="*/ 265 w 341"/>
                <a:gd name="T37" fmla="*/ 27 h 159"/>
                <a:gd name="T38" fmla="*/ 258 w 341"/>
                <a:gd name="T39" fmla="*/ 23 h 159"/>
                <a:gd name="T40" fmla="*/ 250 w 341"/>
                <a:gd name="T41" fmla="*/ 19 h 159"/>
                <a:gd name="T42" fmla="*/ 242 w 341"/>
                <a:gd name="T43" fmla="*/ 15 h 159"/>
                <a:gd name="T44" fmla="*/ 234 w 341"/>
                <a:gd name="T45" fmla="*/ 12 h 159"/>
                <a:gd name="T46" fmla="*/ 226 w 341"/>
                <a:gd name="T47" fmla="*/ 9 h 159"/>
                <a:gd name="T48" fmla="*/ 217 w 341"/>
                <a:gd name="T49" fmla="*/ 6 h 159"/>
                <a:gd name="T50" fmla="*/ 209 w 341"/>
                <a:gd name="T51" fmla="*/ 4 h 159"/>
                <a:gd name="T52" fmla="*/ 200 w 341"/>
                <a:gd name="T53" fmla="*/ 2 h 159"/>
                <a:gd name="T54" fmla="*/ 191 w 341"/>
                <a:gd name="T55" fmla="*/ 1 h 159"/>
                <a:gd name="T56" fmla="*/ 182 w 341"/>
                <a:gd name="T57" fmla="*/ 0 h 159"/>
                <a:gd name="T58" fmla="*/ 173 w 341"/>
                <a:gd name="T59" fmla="*/ 0 h 159"/>
                <a:gd name="T60" fmla="*/ 165 w 341"/>
                <a:gd name="T61" fmla="*/ 0 h 159"/>
                <a:gd name="T62" fmla="*/ 156 w 341"/>
                <a:gd name="T63" fmla="*/ 1 h 159"/>
                <a:gd name="T64" fmla="*/ 147 w 341"/>
                <a:gd name="T65" fmla="*/ 1 h 159"/>
                <a:gd name="T66" fmla="*/ 138 w 341"/>
                <a:gd name="T67" fmla="*/ 3 h 159"/>
                <a:gd name="T68" fmla="*/ 129 w 341"/>
                <a:gd name="T69" fmla="*/ 5 h 159"/>
                <a:gd name="T70" fmla="*/ 121 w 341"/>
                <a:gd name="T71" fmla="*/ 7 h 159"/>
                <a:gd name="T72" fmla="*/ 112 w 341"/>
                <a:gd name="T73" fmla="*/ 10 h 159"/>
                <a:gd name="T74" fmla="*/ 104 w 341"/>
                <a:gd name="T75" fmla="*/ 13 h 159"/>
                <a:gd name="T76" fmla="*/ 96 w 341"/>
                <a:gd name="T77" fmla="*/ 16 h 159"/>
                <a:gd name="T78" fmla="*/ 88 w 341"/>
                <a:gd name="T79" fmla="*/ 20 h 159"/>
                <a:gd name="T80" fmla="*/ 80 w 341"/>
                <a:gd name="T81" fmla="*/ 24 h 159"/>
                <a:gd name="T82" fmla="*/ 73 w 341"/>
                <a:gd name="T83" fmla="*/ 29 h 159"/>
                <a:gd name="T84" fmla="*/ 66 w 341"/>
                <a:gd name="T85" fmla="*/ 34 h 159"/>
                <a:gd name="T86" fmla="*/ 59 w 341"/>
                <a:gd name="T87" fmla="*/ 39 h 159"/>
                <a:gd name="T88" fmla="*/ 52 w 341"/>
                <a:gd name="T89" fmla="*/ 45 h 159"/>
                <a:gd name="T90" fmla="*/ 46 w 341"/>
                <a:gd name="T91" fmla="*/ 51 h 159"/>
                <a:gd name="T92" fmla="*/ 40 w 341"/>
                <a:gd name="T93" fmla="*/ 57 h 159"/>
                <a:gd name="T94" fmla="*/ 35 w 341"/>
                <a:gd name="T95" fmla="*/ 64 h 159"/>
                <a:gd name="T96" fmla="*/ 30 w 341"/>
                <a:gd name="T97" fmla="*/ 70 h 159"/>
                <a:gd name="T98" fmla="*/ 25 w 341"/>
                <a:gd name="T99" fmla="*/ 77 h 159"/>
                <a:gd name="T100" fmla="*/ 20 w 341"/>
                <a:gd name="T101" fmla="*/ 84 h 159"/>
                <a:gd name="T102" fmla="*/ 16 w 341"/>
                <a:gd name="T103" fmla="*/ 92 h 159"/>
                <a:gd name="T104" fmla="*/ 13 w 341"/>
                <a:gd name="T105" fmla="*/ 100 h 159"/>
                <a:gd name="T106" fmla="*/ 10 w 341"/>
                <a:gd name="T107" fmla="*/ 107 h 159"/>
                <a:gd name="T108" fmla="*/ 7 w 341"/>
                <a:gd name="T109" fmla="*/ 116 h 159"/>
                <a:gd name="T110" fmla="*/ 5 w 341"/>
                <a:gd name="T111" fmla="*/ 124 h 159"/>
                <a:gd name="T112" fmla="*/ 3 w 341"/>
                <a:gd name="T113" fmla="*/ 132 h 159"/>
                <a:gd name="T114" fmla="*/ 2 w 341"/>
                <a:gd name="T115" fmla="*/ 140 h 159"/>
                <a:gd name="T116" fmla="*/ 1 w 341"/>
                <a:gd name="T117" fmla="*/ 148 h 159"/>
                <a:gd name="T118" fmla="*/ 0 w 341"/>
                <a:gd name="T119" fmla="*/ 15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1"/>
                <a:gd name="T181" fmla="*/ 0 h 159"/>
                <a:gd name="T182" fmla="*/ 341 w 341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1" h="159">
                  <a:moveTo>
                    <a:pt x="341" y="159"/>
                  </a:moveTo>
                  <a:lnTo>
                    <a:pt x="341" y="157"/>
                  </a:lnTo>
                  <a:lnTo>
                    <a:pt x="340" y="154"/>
                  </a:lnTo>
                  <a:lnTo>
                    <a:pt x="340" y="151"/>
                  </a:lnTo>
                  <a:lnTo>
                    <a:pt x="340" y="148"/>
                  </a:lnTo>
                  <a:lnTo>
                    <a:pt x="340" y="146"/>
                  </a:lnTo>
                  <a:lnTo>
                    <a:pt x="339" y="143"/>
                  </a:lnTo>
                  <a:lnTo>
                    <a:pt x="339" y="140"/>
                  </a:lnTo>
                  <a:lnTo>
                    <a:pt x="339" y="137"/>
                  </a:lnTo>
                  <a:lnTo>
                    <a:pt x="338" y="134"/>
                  </a:lnTo>
                  <a:lnTo>
                    <a:pt x="338" y="132"/>
                  </a:lnTo>
                  <a:lnTo>
                    <a:pt x="337" y="129"/>
                  </a:lnTo>
                  <a:lnTo>
                    <a:pt x="337" y="126"/>
                  </a:lnTo>
                  <a:lnTo>
                    <a:pt x="336" y="124"/>
                  </a:lnTo>
                  <a:lnTo>
                    <a:pt x="335" y="121"/>
                  </a:lnTo>
                  <a:lnTo>
                    <a:pt x="335" y="118"/>
                  </a:lnTo>
                  <a:lnTo>
                    <a:pt x="334" y="116"/>
                  </a:lnTo>
                  <a:lnTo>
                    <a:pt x="333" y="113"/>
                  </a:lnTo>
                  <a:lnTo>
                    <a:pt x="332" y="110"/>
                  </a:lnTo>
                  <a:lnTo>
                    <a:pt x="331" y="107"/>
                  </a:lnTo>
                  <a:lnTo>
                    <a:pt x="330" y="105"/>
                  </a:lnTo>
                  <a:lnTo>
                    <a:pt x="329" y="102"/>
                  </a:lnTo>
                  <a:lnTo>
                    <a:pt x="328" y="100"/>
                  </a:lnTo>
                  <a:lnTo>
                    <a:pt x="327" y="97"/>
                  </a:lnTo>
                  <a:lnTo>
                    <a:pt x="326" y="95"/>
                  </a:lnTo>
                  <a:lnTo>
                    <a:pt x="325" y="92"/>
                  </a:lnTo>
                  <a:lnTo>
                    <a:pt x="323" y="89"/>
                  </a:lnTo>
                  <a:lnTo>
                    <a:pt x="322" y="87"/>
                  </a:lnTo>
                  <a:lnTo>
                    <a:pt x="321" y="84"/>
                  </a:lnTo>
                  <a:lnTo>
                    <a:pt x="319" y="82"/>
                  </a:lnTo>
                  <a:lnTo>
                    <a:pt x="318" y="80"/>
                  </a:lnTo>
                  <a:lnTo>
                    <a:pt x="316" y="77"/>
                  </a:lnTo>
                  <a:lnTo>
                    <a:pt x="315" y="75"/>
                  </a:lnTo>
                  <a:lnTo>
                    <a:pt x="313" y="73"/>
                  </a:lnTo>
                  <a:lnTo>
                    <a:pt x="311" y="70"/>
                  </a:lnTo>
                  <a:lnTo>
                    <a:pt x="310" y="68"/>
                  </a:lnTo>
                  <a:lnTo>
                    <a:pt x="308" y="66"/>
                  </a:lnTo>
                  <a:lnTo>
                    <a:pt x="306" y="64"/>
                  </a:lnTo>
                  <a:lnTo>
                    <a:pt x="304" y="61"/>
                  </a:lnTo>
                  <a:lnTo>
                    <a:pt x="303" y="59"/>
                  </a:lnTo>
                  <a:lnTo>
                    <a:pt x="301" y="57"/>
                  </a:lnTo>
                  <a:lnTo>
                    <a:pt x="299" y="55"/>
                  </a:lnTo>
                  <a:lnTo>
                    <a:pt x="297" y="53"/>
                  </a:lnTo>
                  <a:lnTo>
                    <a:pt x="295" y="51"/>
                  </a:lnTo>
                  <a:lnTo>
                    <a:pt x="293" y="49"/>
                  </a:lnTo>
                  <a:lnTo>
                    <a:pt x="291" y="47"/>
                  </a:lnTo>
                  <a:lnTo>
                    <a:pt x="289" y="45"/>
                  </a:lnTo>
                  <a:lnTo>
                    <a:pt x="286" y="43"/>
                  </a:lnTo>
                  <a:lnTo>
                    <a:pt x="284" y="41"/>
                  </a:lnTo>
                  <a:lnTo>
                    <a:pt x="282" y="39"/>
                  </a:lnTo>
                  <a:lnTo>
                    <a:pt x="280" y="37"/>
                  </a:lnTo>
                  <a:lnTo>
                    <a:pt x="277" y="36"/>
                  </a:lnTo>
                  <a:lnTo>
                    <a:pt x="275" y="34"/>
                  </a:lnTo>
                  <a:lnTo>
                    <a:pt x="273" y="32"/>
                  </a:lnTo>
                  <a:lnTo>
                    <a:pt x="270" y="30"/>
                  </a:lnTo>
                  <a:lnTo>
                    <a:pt x="268" y="29"/>
                  </a:lnTo>
                  <a:lnTo>
                    <a:pt x="265" y="27"/>
                  </a:lnTo>
                  <a:lnTo>
                    <a:pt x="263" y="26"/>
                  </a:lnTo>
                  <a:lnTo>
                    <a:pt x="261" y="24"/>
                  </a:lnTo>
                  <a:lnTo>
                    <a:pt x="258" y="23"/>
                  </a:lnTo>
                  <a:lnTo>
                    <a:pt x="256" y="21"/>
                  </a:lnTo>
                  <a:lnTo>
                    <a:pt x="253" y="20"/>
                  </a:lnTo>
                  <a:lnTo>
                    <a:pt x="250" y="19"/>
                  </a:lnTo>
                  <a:lnTo>
                    <a:pt x="248" y="17"/>
                  </a:lnTo>
                  <a:lnTo>
                    <a:pt x="245" y="16"/>
                  </a:lnTo>
                  <a:lnTo>
                    <a:pt x="242" y="15"/>
                  </a:lnTo>
                  <a:lnTo>
                    <a:pt x="240" y="14"/>
                  </a:lnTo>
                  <a:lnTo>
                    <a:pt x="237" y="13"/>
                  </a:lnTo>
                  <a:lnTo>
                    <a:pt x="234" y="12"/>
                  </a:lnTo>
                  <a:lnTo>
                    <a:pt x="231" y="11"/>
                  </a:lnTo>
                  <a:lnTo>
                    <a:pt x="229" y="10"/>
                  </a:lnTo>
                  <a:lnTo>
                    <a:pt x="226" y="9"/>
                  </a:lnTo>
                  <a:lnTo>
                    <a:pt x="223" y="8"/>
                  </a:lnTo>
                  <a:lnTo>
                    <a:pt x="220" y="7"/>
                  </a:lnTo>
                  <a:lnTo>
                    <a:pt x="217" y="6"/>
                  </a:lnTo>
                  <a:lnTo>
                    <a:pt x="214" y="5"/>
                  </a:lnTo>
                  <a:lnTo>
                    <a:pt x="212" y="5"/>
                  </a:lnTo>
                  <a:lnTo>
                    <a:pt x="209" y="4"/>
                  </a:lnTo>
                  <a:lnTo>
                    <a:pt x="206" y="4"/>
                  </a:lnTo>
                  <a:lnTo>
                    <a:pt x="203" y="3"/>
                  </a:lnTo>
                  <a:lnTo>
                    <a:pt x="200" y="2"/>
                  </a:lnTo>
                  <a:lnTo>
                    <a:pt x="197" y="2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1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1"/>
                  </a:lnTo>
                  <a:lnTo>
                    <a:pt x="153" y="1"/>
                  </a:lnTo>
                  <a:lnTo>
                    <a:pt x="150" y="1"/>
                  </a:lnTo>
                  <a:lnTo>
                    <a:pt x="147" y="1"/>
                  </a:lnTo>
                  <a:lnTo>
                    <a:pt x="144" y="2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5"/>
                  </a:lnTo>
                  <a:lnTo>
                    <a:pt x="127" y="5"/>
                  </a:lnTo>
                  <a:lnTo>
                    <a:pt x="124" y="6"/>
                  </a:lnTo>
                  <a:lnTo>
                    <a:pt x="121" y="7"/>
                  </a:lnTo>
                  <a:lnTo>
                    <a:pt x="118" y="8"/>
                  </a:lnTo>
                  <a:lnTo>
                    <a:pt x="115" y="9"/>
                  </a:lnTo>
                  <a:lnTo>
                    <a:pt x="112" y="10"/>
                  </a:lnTo>
                  <a:lnTo>
                    <a:pt x="110" y="11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1" y="14"/>
                  </a:lnTo>
                  <a:lnTo>
                    <a:pt x="99" y="15"/>
                  </a:lnTo>
                  <a:lnTo>
                    <a:pt x="96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88" y="20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5" y="27"/>
                  </a:lnTo>
                  <a:lnTo>
                    <a:pt x="73" y="29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3" y="36"/>
                  </a:lnTo>
                  <a:lnTo>
                    <a:pt x="61" y="37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6" y="61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1" y="68"/>
                  </a:lnTo>
                  <a:lnTo>
                    <a:pt x="30" y="70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23" y="80"/>
                  </a:lnTo>
                  <a:lnTo>
                    <a:pt x="22" y="82"/>
                  </a:lnTo>
                  <a:lnTo>
                    <a:pt x="20" y="84"/>
                  </a:lnTo>
                  <a:lnTo>
                    <a:pt x="19" y="87"/>
                  </a:lnTo>
                  <a:lnTo>
                    <a:pt x="18" y="89"/>
                  </a:lnTo>
                  <a:lnTo>
                    <a:pt x="16" y="92"/>
                  </a:lnTo>
                  <a:lnTo>
                    <a:pt x="15" y="95"/>
                  </a:lnTo>
                  <a:lnTo>
                    <a:pt x="14" y="97"/>
                  </a:lnTo>
                  <a:lnTo>
                    <a:pt x="13" y="100"/>
                  </a:lnTo>
                  <a:lnTo>
                    <a:pt x="12" y="102"/>
                  </a:lnTo>
                  <a:lnTo>
                    <a:pt x="11" y="105"/>
                  </a:lnTo>
                  <a:lnTo>
                    <a:pt x="10" y="107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6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5" y="124"/>
                  </a:lnTo>
                  <a:lnTo>
                    <a:pt x="4" y="126"/>
                  </a:lnTo>
                  <a:lnTo>
                    <a:pt x="4" y="129"/>
                  </a:lnTo>
                  <a:lnTo>
                    <a:pt x="3" y="132"/>
                  </a:lnTo>
                  <a:lnTo>
                    <a:pt x="2" y="134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1" y="143"/>
                  </a:lnTo>
                  <a:lnTo>
                    <a:pt x="1" y="146"/>
                  </a:lnTo>
                  <a:lnTo>
                    <a:pt x="1" y="148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19" name="Freeform 26"/>
            <p:cNvSpPr>
              <a:spLocks/>
            </p:cNvSpPr>
            <p:nvPr/>
          </p:nvSpPr>
          <p:spPr bwMode="auto">
            <a:xfrm>
              <a:off x="3151" y="2267"/>
              <a:ext cx="341" cy="80"/>
            </a:xfrm>
            <a:custGeom>
              <a:avLst/>
              <a:gdLst>
                <a:gd name="T0" fmla="*/ 0 w 341"/>
                <a:gd name="T1" fmla="*/ 0 h 80"/>
                <a:gd name="T2" fmla="*/ 0 w 341"/>
                <a:gd name="T3" fmla="*/ 80 h 80"/>
                <a:gd name="T4" fmla="*/ 341 w 341"/>
                <a:gd name="T5" fmla="*/ 80 h 80"/>
                <a:gd name="T6" fmla="*/ 341 w 341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1"/>
                <a:gd name="T13" fmla="*/ 0 h 80"/>
                <a:gd name="T14" fmla="*/ 341 w 341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1" h="80">
                  <a:moveTo>
                    <a:pt x="0" y="0"/>
                  </a:moveTo>
                  <a:lnTo>
                    <a:pt x="0" y="80"/>
                  </a:lnTo>
                  <a:lnTo>
                    <a:pt x="341" y="80"/>
                  </a:lnTo>
                  <a:lnTo>
                    <a:pt x="341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0" name="Freeform 27"/>
            <p:cNvSpPr>
              <a:spLocks/>
            </p:cNvSpPr>
            <p:nvPr/>
          </p:nvSpPr>
          <p:spPr bwMode="auto">
            <a:xfrm>
              <a:off x="2726" y="2905"/>
              <a:ext cx="170" cy="319"/>
            </a:xfrm>
            <a:custGeom>
              <a:avLst/>
              <a:gdLst>
                <a:gd name="T0" fmla="*/ 164 w 170"/>
                <a:gd name="T1" fmla="*/ 0 h 319"/>
                <a:gd name="T2" fmla="*/ 156 w 170"/>
                <a:gd name="T3" fmla="*/ 1 h 319"/>
                <a:gd name="T4" fmla="*/ 147 w 170"/>
                <a:gd name="T5" fmla="*/ 2 h 319"/>
                <a:gd name="T6" fmla="*/ 138 w 170"/>
                <a:gd name="T7" fmla="*/ 3 h 319"/>
                <a:gd name="T8" fmla="*/ 129 w 170"/>
                <a:gd name="T9" fmla="*/ 5 h 319"/>
                <a:gd name="T10" fmla="*/ 121 w 170"/>
                <a:gd name="T11" fmla="*/ 7 h 319"/>
                <a:gd name="T12" fmla="*/ 112 w 170"/>
                <a:gd name="T13" fmla="*/ 10 h 319"/>
                <a:gd name="T14" fmla="*/ 104 w 170"/>
                <a:gd name="T15" fmla="*/ 13 h 319"/>
                <a:gd name="T16" fmla="*/ 96 w 170"/>
                <a:gd name="T17" fmla="*/ 16 h 319"/>
                <a:gd name="T18" fmla="*/ 88 w 170"/>
                <a:gd name="T19" fmla="*/ 20 h 319"/>
                <a:gd name="T20" fmla="*/ 80 w 170"/>
                <a:gd name="T21" fmla="*/ 24 h 319"/>
                <a:gd name="T22" fmla="*/ 73 w 170"/>
                <a:gd name="T23" fmla="*/ 29 h 319"/>
                <a:gd name="T24" fmla="*/ 66 w 170"/>
                <a:gd name="T25" fmla="*/ 34 h 319"/>
                <a:gd name="T26" fmla="*/ 59 w 170"/>
                <a:gd name="T27" fmla="*/ 39 h 319"/>
                <a:gd name="T28" fmla="*/ 52 w 170"/>
                <a:gd name="T29" fmla="*/ 45 h 319"/>
                <a:gd name="T30" fmla="*/ 46 w 170"/>
                <a:gd name="T31" fmla="*/ 51 h 319"/>
                <a:gd name="T32" fmla="*/ 40 w 170"/>
                <a:gd name="T33" fmla="*/ 57 h 319"/>
                <a:gd name="T34" fmla="*/ 35 w 170"/>
                <a:gd name="T35" fmla="*/ 63 h 319"/>
                <a:gd name="T36" fmla="*/ 30 w 170"/>
                <a:gd name="T37" fmla="*/ 70 h 319"/>
                <a:gd name="T38" fmla="*/ 25 w 170"/>
                <a:gd name="T39" fmla="*/ 77 h 319"/>
                <a:gd name="T40" fmla="*/ 20 w 170"/>
                <a:gd name="T41" fmla="*/ 85 h 319"/>
                <a:gd name="T42" fmla="*/ 16 w 170"/>
                <a:gd name="T43" fmla="*/ 92 h 319"/>
                <a:gd name="T44" fmla="*/ 13 w 170"/>
                <a:gd name="T45" fmla="*/ 100 h 319"/>
                <a:gd name="T46" fmla="*/ 10 w 170"/>
                <a:gd name="T47" fmla="*/ 108 h 319"/>
                <a:gd name="T48" fmla="*/ 7 w 170"/>
                <a:gd name="T49" fmla="*/ 115 h 319"/>
                <a:gd name="T50" fmla="*/ 5 w 170"/>
                <a:gd name="T51" fmla="*/ 124 h 319"/>
                <a:gd name="T52" fmla="*/ 3 w 170"/>
                <a:gd name="T53" fmla="*/ 132 h 319"/>
                <a:gd name="T54" fmla="*/ 2 w 170"/>
                <a:gd name="T55" fmla="*/ 140 h 319"/>
                <a:gd name="T56" fmla="*/ 1 w 170"/>
                <a:gd name="T57" fmla="*/ 148 h 319"/>
                <a:gd name="T58" fmla="*/ 0 w 170"/>
                <a:gd name="T59" fmla="*/ 157 h 319"/>
                <a:gd name="T60" fmla="*/ 1 w 170"/>
                <a:gd name="T61" fmla="*/ 165 h 319"/>
                <a:gd name="T62" fmla="*/ 1 w 170"/>
                <a:gd name="T63" fmla="*/ 173 h 319"/>
                <a:gd name="T64" fmla="*/ 2 w 170"/>
                <a:gd name="T65" fmla="*/ 182 h 319"/>
                <a:gd name="T66" fmla="*/ 3 w 170"/>
                <a:gd name="T67" fmla="*/ 190 h 319"/>
                <a:gd name="T68" fmla="*/ 5 w 170"/>
                <a:gd name="T69" fmla="*/ 198 h 319"/>
                <a:gd name="T70" fmla="*/ 8 w 170"/>
                <a:gd name="T71" fmla="*/ 206 h 319"/>
                <a:gd name="T72" fmla="*/ 11 w 170"/>
                <a:gd name="T73" fmla="*/ 214 h 319"/>
                <a:gd name="T74" fmla="*/ 14 w 170"/>
                <a:gd name="T75" fmla="*/ 222 h 319"/>
                <a:gd name="T76" fmla="*/ 18 w 170"/>
                <a:gd name="T77" fmla="*/ 229 h 319"/>
                <a:gd name="T78" fmla="*/ 22 w 170"/>
                <a:gd name="T79" fmla="*/ 237 h 319"/>
                <a:gd name="T80" fmla="*/ 26 w 170"/>
                <a:gd name="T81" fmla="*/ 244 h 319"/>
                <a:gd name="T82" fmla="*/ 31 w 170"/>
                <a:gd name="T83" fmla="*/ 251 h 319"/>
                <a:gd name="T84" fmla="*/ 36 w 170"/>
                <a:gd name="T85" fmla="*/ 257 h 319"/>
                <a:gd name="T86" fmla="*/ 42 w 170"/>
                <a:gd name="T87" fmla="*/ 264 h 319"/>
                <a:gd name="T88" fmla="*/ 48 w 170"/>
                <a:gd name="T89" fmla="*/ 270 h 319"/>
                <a:gd name="T90" fmla="*/ 54 w 170"/>
                <a:gd name="T91" fmla="*/ 276 h 319"/>
                <a:gd name="T92" fmla="*/ 61 w 170"/>
                <a:gd name="T93" fmla="*/ 282 h 319"/>
                <a:gd name="T94" fmla="*/ 68 w 170"/>
                <a:gd name="T95" fmla="*/ 287 h 319"/>
                <a:gd name="T96" fmla="*/ 75 w 170"/>
                <a:gd name="T97" fmla="*/ 292 h 319"/>
                <a:gd name="T98" fmla="*/ 83 w 170"/>
                <a:gd name="T99" fmla="*/ 296 h 319"/>
                <a:gd name="T100" fmla="*/ 91 w 170"/>
                <a:gd name="T101" fmla="*/ 300 h 319"/>
                <a:gd name="T102" fmla="*/ 99 w 170"/>
                <a:gd name="T103" fmla="*/ 304 h 319"/>
                <a:gd name="T104" fmla="*/ 107 w 170"/>
                <a:gd name="T105" fmla="*/ 307 h 319"/>
                <a:gd name="T106" fmla="*/ 115 w 170"/>
                <a:gd name="T107" fmla="*/ 310 h 319"/>
                <a:gd name="T108" fmla="*/ 124 w 170"/>
                <a:gd name="T109" fmla="*/ 313 h 319"/>
                <a:gd name="T110" fmla="*/ 132 w 170"/>
                <a:gd name="T111" fmla="*/ 315 h 319"/>
                <a:gd name="T112" fmla="*/ 141 w 170"/>
                <a:gd name="T113" fmla="*/ 316 h 319"/>
                <a:gd name="T114" fmla="*/ 150 w 170"/>
                <a:gd name="T115" fmla="*/ 318 h 319"/>
                <a:gd name="T116" fmla="*/ 159 w 170"/>
                <a:gd name="T117" fmla="*/ 318 h 319"/>
                <a:gd name="T118" fmla="*/ 168 w 170"/>
                <a:gd name="T119" fmla="*/ 319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0"/>
                <a:gd name="T181" fmla="*/ 0 h 319"/>
                <a:gd name="T182" fmla="*/ 170 w 170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0" h="319">
                  <a:moveTo>
                    <a:pt x="170" y="0"/>
                  </a:moveTo>
                  <a:lnTo>
                    <a:pt x="168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6" y="1"/>
                  </a:lnTo>
                  <a:lnTo>
                    <a:pt x="153" y="1"/>
                  </a:lnTo>
                  <a:lnTo>
                    <a:pt x="150" y="1"/>
                  </a:lnTo>
                  <a:lnTo>
                    <a:pt x="147" y="2"/>
                  </a:lnTo>
                  <a:lnTo>
                    <a:pt x="144" y="2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5" y="3"/>
                  </a:lnTo>
                  <a:lnTo>
                    <a:pt x="132" y="4"/>
                  </a:lnTo>
                  <a:lnTo>
                    <a:pt x="129" y="5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1" y="7"/>
                  </a:lnTo>
                  <a:lnTo>
                    <a:pt x="118" y="8"/>
                  </a:lnTo>
                  <a:lnTo>
                    <a:pt x="115" y="9"/>
                  </a:lnTo>
                  <a:lnTo>
                    <a:pt x="112" y="10"/>
                  </a:lnTo>
                  <a:lnTo>
                    <a:pt x="109" y="11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1" y="14"/>
                  </a:lnTo>
                  <a:lnTo>
                    <a:pt x="99" y="15"/>
                  </a:lnTo>
                  <a:lnTo>
                    <a:pt x="96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88" y="20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5" y="27"/>
                  </a:lnTo>
                  <a:lnTo>
                    <a:pt x="73" y="29"/>
                  </a:lnTo>
                  <a:lnTo>
                    <a:pt x="70" y="31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4" y="36"/>
                  </a:lnTo>
                  <a:lnTo>
                    <a:pt x="61" y="37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4" y="43"/>
                  </a:lnTo>
                  <a:lnTo>
                    <a:pt x="52" y="45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6" y="61"/>
                  </a:lnTo>
                  <a:lnTo>
                    <a:pt x="35" y="63"/>
                  </a:lnTo>
                  <a:lnTo>
                    <a:pt x="33" y="66"/>
                  </a:lnTo>
                  <a:lnTo>
                    <a:pt x="31" y="68"/>
                  </a:lnTo>
                  <a:lnTo>
                    <a:pt x="30" y="70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23" y="80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7"/>
                  </a:lnTo>
                  <a:lnTo>
                    <a:pt x="18" y="90"/>
                  </a:lnTo>
                  <a:lnTo>
                    <a:pt x="16" y="92"/>
                  </a:lnTo>
                  <a:lnTo>
                    <a:pt x="15" y="95"/>
                  </a:lnTo>
                  <a:lnTo>
                    <a:pt x="14" y="97"/>
                  </a:lnTo>
                  <a:lnTo>
                    <a:pt x="13" y="100"/>
                  </a:lnTo>
                  <a:lnTo>
                    <a:pt x="12" y="102"/>
                  </a:lnTo>
                  <a:lnTo>
                    <a:pt x="11" y="105"/>
                  </a:lnTo>
                  <a:lnTo>
                    <a:pt x="10" y="108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5"/>
                  </a:lnTo>
                  <a:lnTo>
                    <a:pt x="6" y="118"/>
                  </a:lnTo>
                  <a:lnTo>
                    <a:pt x="5" y="121"/>
                  </a:lnTo>
                  <a:lnTo>
                    <a:pt x="5" y="124"/>
                  </a:lnTo>
                  <a:lnTo>
                    <a:pt x="4" y="126"/>
                  </a:lnTo>
                  <a:lnTo>
                    <a:pt x="3" y="129"/>
                  </a:lnTo>
                  <a:lnTo>
                    <a:pt x="3" y="132"/>
                  </a:lnTo>
                  <a:lnTo>
                    <a:pt x="3" y="134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1" y="143"/>
                  </a:lnTo>
                  <a:lnTo>
                    <a:pt x="1" y="145"/>
                  </a:lnTo>
                  <a:lnTo>
                    <a:pt x="1" y="148"/>
                  </a:lnTo>
                  <a:lnTo>
                    <a:pt x="1" y="151"/>
                  </a:lnTo>
                  <a:lnTo>
                    <a:pt x="1" y="154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5"/>
                  </a:lnTo>
                  <a:lnTo>
                    <a:pt x="1" y="168"/>
                  </a:lnTo>
                  <a:lnTo>
                    <a:pt x="1" y="171"/>
                  </a:lnTo>
                  <a:lnTo>
                    <a:pt x="1" y="173"/>
                  </a:lnTo>
                  <a:lnTo>
                    <a:pt x="1" y="176"/>
                  </a:lnTo>
                  <a:lnTo>
                    <a:pt x="2" y="179"/>
                  </a:lnTo>
                  <a:lnTo>
                    <a:pt x="2" y="182"/>
                  </a:lnTo>
                  <a:lnTo>
                    <a:pt x="3" y="184"/>
                  </a:lnTo>
                  <a:lnTo>
                    <a:pt x="3" y="187"/>
                  </a:lnTo>
                  <a:lnTo>
                    <a:pt x="3" y="190"/>
                  </a:lnTo>
                  <a:lnTo>
                    <a:pt x="4" y="192"/>
                  </a:lnTo>
                  <a:lnTo>
                    <a:pt x="5" y="195"/>
                  </a:lnTo>
                  <a:lnTo>
                    <a:pt x="5" y="198"/>
                  </a:lnTo>
                  <a:lnTo>
                    <a:pt x="6" y="201"/>
                  </a:lnTo>
                  <a:lnTo>
                    <a:pt x="7" y="203"/>
                  </a:lnTo>
                  <a:lnTo>
                    <a:pt x="8" y="206"/>
                  </a:lnTo>
                  <a:lnTo>
                    <a:pt x="9" y="209"/>
                  </a:lnTo>
                  <a:lnTo>
                    <a:pt x="10" y="211"/>
                  </a:lnTo>
                  <a:lnTo>
                    <a:pt x="11" y="214"/>
                  </a:lnTo>
                  <a:lnTo>
                    <a:pt x="12" y="216"/>
                  </a:lnTo>
                  <a:lnTo>
                    <a:pt x="13" y="219"/>
                  </a:lnTo>
                  <a:lnTo>
                    <a:pt x="14" y="222"/>
                  </a:lnTo>
                  <a:lnTo>
                    <a:pt x="15" y="224"/>
                  </a:lnTo>
                  <a:lnTo>
                    <a:pt x="16" y="227"/>
                  </a:lnTo>
                  <a:lnTo>
                    <a:pt x="18" y="229"/>
                  </a:lnTo>
                  <a:lnTo>
                    <a:pt x="19" y="232"/>
                  </a:lnTo>
                  <a:lnTo>
                    <a:pt x="20" y="234"/>
                  </a:lnTo>
                  <a:lnTo>
                    <a:pt x="22" y="237"/>
                  </a:lnTo>
                  <a:lnTo>
                    <a:pt x="23" y="239"/>
                  </a:lnTo>
                  <a:lnTo>
                    <a:pt x="25" y="242"/>
                  </a:lnTo>
                  <a:lnTo>
                    <a:pt x="26" y="244"/>
                  </a:lnTo>
                  <a:lnTo>
                    <a:pt x="28" y="246"/>
                  </a:lnTo>
                  <a:lnTo>
                    <a:pt x="30" y="249"/>
                  </a:lnTo>
                  <a:lnTo>
                    <a:pt x="31" y="251"/>
                  </a:lnTo>
                  <a:lnTo>
                    <a:pt x="33" y="253"/>
                  </a:lnTo>
                  <a:lnTo>
                    <a:pt x="35" y="255"/>
                  </a:lnTo>
                  <a:lnTo>
                    <a:pt x="36" y="257"/>
                  </a:lnTo>
                  <a:lnTo>
                    <a:pt x="38" y="260"/>
                  </a:lnTo>
                  <a:lnTo>
                    <a:pt x="40" y="262"/>
                  </a:lnTo>
                  <a:lnTo>
                    <a:pt x="42" y="264"/>
                  </a:lnTo>
                  <a:lnTo>
                    <a:pt x="44" y="266"/>
                  </a:lnTo>
                  <a:lnTo>
                    <a:pt x="46" y="268"/>
                  </a:lnTo>
                  <a:lnTo>
                    <a:pt x="48" y="270"/>
                  </a:lnTo>
                  <a:lnTo>
                    <a:pt x="50" y="272"/>
                  </a:lnTo>
                  <a:lnTo>
                    <a:pt x="52" y="274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9" y="280"/>
                  </a:lnTo>
                  <a:lnTo>
                    <a:pt x="61" y="282"/>
                  </a:lnTo>
                  <a:lnTo>
                    <a:pt x="64" y="283"/>
                  </a:lnTo>
                  <a:lnTo>
                    <a:pt x="66" y="285"/>
                  </a:lnTo>
                  <a:lnTo>
                    <a:pt x="68" y="287"/>
                  </a:lnTo>
                  <a:lnTo>
                    <a:pt x="70" y="288"/>
                  </a:lnTo>
                  <a:lnTo>
                    <a:pt x="73" y="290"/>
                  </a:lnTo>
                  <a:lnTo>
                    <a:pt x="75" y="292"/>
                  </a:lnTo>
                  <a:lnTo>
                    <a:pt x="78" y="293"/>
                  </a:lnTo>
                  <a:lnTo>
                    <a:pt x="80" y="295"/>
                  </a:lnTo>
                  <a:lnTo>
                    <a:pt x="83" y="296"/>
                  </a:lnTo>
                  <a:lnTo>
                    <a:pt x="85" y="297"/>
                  </a:lnTo>
                  <a:lnTo>
                    <a:pt x="88" y="299"/>
                  </a:lnTo>
                  <a:lnTo>
                    <a:pt x="91" y="300"/>
                  </a:lnTo>
                  <a:lnTo>
                    <a:pt x="93" y="301"/>
                  </a:lnTo>
                  <a:lnTo>
                    <a:pt x="96" y="303"/>
                  </a:lnTo>
                  <a:lnTo>
                    <a:pt x="99" y="304"/>
                  </a:lnTo>
                  <a:lnTo>
                    <a:pt x="101" y="305"/>
                  </a:lnTo>
                  <a:lnTo>
                    <a:pt x="104" y="306"/>
                  </a:lnTo>
                  <a:lnTo>
                    <a:pt x="107" y="307"/>
                  </a:lnTo>
                  <a:lnTo>
                    <a:pt x="109" y="308"/>
                  </a:lnTo>
                  <a:lnTo>
                    <a:pt x="112" y="309"/>
                  </a:lnTo>
                  <a:lnTo>
                    <a:pt x="115" y="310"/>
                  </a:lnTo>
                  <a:lnTo>
                    <a:pt x="118" y="311"/>
                  </a:lnTo>
                  <a:lnTo>
                    <a:pt x="121" y="312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29" y="314"/>
                  </a:lnTo>
                  <a:lnTo>
                    <a:pt x="132" y="315"/>
                  </a:lnTo>
                  <a:lnTo>
                    <a:pt x="135" y="315"/>
                  </a:lnTo>
                  <a:lnTo>
                    <a:pt x="138" y="316"/>
                  </a:lnTo>
                  <a:lnTo>
                    <a:pt x="141" y="316"/>
                  </a:lnTo>
                  <a:lnTo>
                    <a:pt x="144" y="317"/>
                  </a:lnTo>
                  <a:lnTo>
                    <a:pt x="147" y="317"/>
                  </a:lnTo>
                  <a:lnTo>
                    <a:pt x="150" y="318"/>
                  </a:lnTo>
                  <a:lnTo>
                    <a:pt x="153" y="318"/>
                  </a:lnTo>
                  <a:lnTo>
                    <a:pt x="156" y="318"/>
                  </a:lnTo>
                  <a:lnTo>
                    <a:pt x="159" y="318"/>
                  </a:lnTo>
                  <a:lnTo>
                    <a:pt x="162" y="319"/>
                  </a:lnTo>
                  <a:lnTo>
                    <a:pt x="164" y="319"/>
                  </a:lnTo>
                  <a:lnTo>
                    <a:pt x="168" y="319"/>
                  </a:lnTo>
                  <a:lnTo>
                    <a:pt x="170" y="31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1" name="Freeform 28"/>
            <p:cNvSpPr>
              <a:spLocks/>
            </p:cNvSpPr>
            <p:nvPr/>
          </p:nvSpPr>
          <p:spPr bwMode="auto">
            <a:xfrm>
              <a:off x="2896" y="2905"/>
              <a:ext cx="85" cy="319"/>
            </a:xfrm>
            <a:custGeom>
              <a:avLst/>
              <a:gdLst>
                <a:gd name="T0" fmla="*/ 0 w 85"/>
                <a:gd name="T1" fmla="*/ 0 h 319"/>
                <a:gd name="T2" fmla="*/ 85 w 85"/>
                <a:gd name="T3" fmla="*/ 0 h 319"/>
                <a:gd name="T4" fmla="*/ 85 w 85"/>
                <a:gd name="T5" fmla="*/ 319 h 319"/>
                <a:gd name="T6" fmla="*/ 0 w 85"/>
                <a:gd name="T7" fmla="*/ 319 h 3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319"/>
                <a:gd name="T14" fmla="*/ 85 w 85"/>
                <a:gd name="T15" fmla="*/ 319 h 3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319">
                  <a:moveTo>
                    <a:pt x="0" y="0"/>
                  </a:moveTo>
                  <a:lnTo>
                    <a:pt x="85" y="0"/>
                  </a:lnTo>
                  <a:lnTo>
                    <a:pt x="85" y="319"/>
                  </a:lnTo>
                  <a:lnTo>
                    <a:pt x="0" y="31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2" name="Freeform 29"/>
            <p:cNvSpPr>
              <a:spLocks/>
            </p:cNvSpPr>
            <p:nvPr/>
          </p:nvSpPr>
          <p:spPr bwMode="auto">
            <a:xfrm>
              <a:off x="1876" y="2586"/>
              <a:ext cx="340" cy="160"/>
            </a:xfrm>
            <a:custGeom>
              <a:avLst/>
              <a:gdLst>
                <a:gd name="T0" fmla="*/ 0 w 340"/>
                <a:gd name="T1" fmla="*/ 160 h 160"/>
                <a:gd name="T2" fmla="*/ 9 w 340"/>
                <a:gd name="T3" fmla="*/ 159 h 160"/>
                <a:gd name="T4" fmla="*/ 17 w 340"/>
                <a:gd name="T5" fmla="*/ 158 h 160"/>
                <a:gd name="T6" fmla="*/ 26 w 340"/>
                <a:gd name="T7" fmla="*/ 157 h 160"/>
                <a:gd name="T8" fmla="*/ 34 w 340"/>
                <a:gd name="T9" fmla="*/ 156 h 160"/>
                <a:gd name="T10" fmla="*/ 43 w 340"/>
                <a:gd name="T11" fmla="*/ 155 h 160"/>
                <a:gd name="T12" fmla="*/ 51 w 340"/>
                <a:gd name="T13" fmla="*/ 154 h 160"/>
                <a:gd name="T14" fmla="*/ 59 w 340"/>
                <a:gd name="T15" fmla="*/ 153 h 160"/>
                <a:gd name="T16" fmla="*/ 68 w 340"/>
                <a:gd name="T17" fmla="*/ 151 h 160"/>
                <a:gd name="T18" fmla="*/ 76 w 340"/>
                <a:gd name="T19" fmla="*/ 149 h 160"/>
                <a:gd name="T20" fmla="*/ 84 w 340"/>
                <a:gd name="T21" fmla="*/ 148 h 160"/>
                <a:gd name="T22" fmla="*/ 92 w 340"/>
                <a:gd name="T23" fmla="*/ 146 h 160"/>
                <a:gd name="T24" fmla="*/ 101 w 340"/>
                <a:gd name="T25" fmla="*/ 144 h 160"/>
                <a:gd name="T26" fmla="*/ 109 w 340"/>
                <a:gd name="T27" fmla="*/ 141 h 160"/>
                <a:gd name="T28" fmla="*/ 117 w 340"/>
                <a:gd name="T29" fmla="*/ 139 h 160"/>
                <a:gd name="T30" fmla="*/ 125 w 340"/>
                <a:gd name="T31" fmla="*/ 137 h 160"/>
                <a:gd name="T32" fmla="*/ 133 w 340"/>
                <a:gd name="T33" fmla="*/ 134 h 160"/>
                <a:gd name="T34" fmla="*/ 141 w 340"/>
                <a:gd name="T35" fmla="*/ 131 h 160"/>
                <a:gd name="T36" fmla="*/ 149 w 340"/>
                <a:gd name="T37" fmla="*/ 128 h 160"/>
                <a:gd name="T38" fmla="*/ 157 w 340"/>
                <a:gd name="T39" fmla="*/ 125 h 160"/>
                <a:gd name="T40" fmla="*/ 165 w 340"/>
                <a:gd name="T41" fmla="*/ 122 h 160"/>
                <a:gd name="T42" fmla="*/ 172 w 340"/>
                <a:gd name="T43" fmla="*/ 119 h 160"/>
                <a:gd name="T44" fmla="*/ 180 w 340"/>
                <a:gd name="T45" fmla="*/ 116 h 160"/>
                <a:gd name="T46" fmla="*/ 188 w 340"/>
                <a:gd name="T47" fmla="*/ 112 h 160"/>
                <a:gd name="T48" fmla="*/ 195 w 340"/>
                <a:gd name="T49" fmla="*/ 109 h 160"/>
                <a:gd name="T50" fmla="*/ 203 w 340"/>
                <a:gd name="T51" fmla="*/ 105 h 160"/>
                <a:gd name="T52" fmla="*/ 210 w 340"/>
                <a:gd name="T53" fmla="*/ 101 h 160"/>
                <a:gd name="T54" fmla="*/ 217 w 340"/>
                <a:gd name="T55" fmla="*/ 97 h 160"/>
                <a:gd name="T56" fmla="*/ 225 w 340"/>
                <a:gd name="T57" fmla="*/ 93 h 160"/>
                <a:gd name="T58" fmla="*/ 232 w 340"/>
                <a:gd name="T59" fmla="*/ 88 h 160"/>
                <a:gd name="T60" fmla="*/ 239 w 340"/>
                <a:gd name="T61" fmla="*/ 84 h 160"/>
                <a:gd name="T62" fmla="*/ 246 w 340"/>
                <a:gd name="T63" fmla="*/ 80 h 160"/>
                <a:gd name="T64" fmla="*/ 253 w 340"/>
                <a:gd name="T65" fmla="*/ 75 h 160"/>
                <a:gd name="T66" fmla="*/ 260 w 340"/>
                <a:gd name="T67" fmla="*/ 70 h 160"/>
                <a:gd name="T68" fmla="*/ 267 w 340"/>
                <a:gd name="T69" fmla="*/ 66 h 160"/>
                <a:gd name="T70" fmla="*/ 273 w 340"/>
                <a:gd name="T71" fmla="*/ 61 h 160"/>
                <a:gd name="T72" fmla="*/ 280 w 340"/>
                <a:gd name="T73" fmla="*/ 56 h 160"/>
                <a:gd name="T74" fmla="*/ 286 w 340"/>
                <a:gd name="T75" fmla="*/ 51 h 160"/>
                <a:gd name="T76" fmla="*/ 293 w 340"/>
                <a:gd name="T77" fmla="*/ 46 h 160"/>
                <a:gd name="T78" fmla="*/ 299 w 340"/>
                <a:gd name="T79" fmla="*/ 40 h 160"/>
                <a:gd name="T80" fmla="*/ 305 w 340"/>
                <a:gd name="T81" fmla="*/ 35 h 160"/>
                <a:gd name="T82" fmla="*/ 311 w 340"/>
                <a:gd name="T83" fmla="*/ 29 h 160"/>
                <a:gd name="T84" fmla="*/ 317 w 340"/>
                <a:gd name="T85" fmla="*/ 24 h 160"/>
                <a:gd name="T86" fmla="*/ 323 w 340"/>
                <a:gd name="T87" fmla="*/ 18 h 160"/>
                <a:gd name="T88" fmla="*/ 329 w 340"/>
                <a:gd name="T89" fmla="*/ 12 h 160"/>
                <a:gd name="T90" fmla="*/ 335 w 340"/>
                <a:gd name="T91" fmla="*/ 6 h 160"/>
                <a:gd name="T92" fmla="*/ 340 w 340"/>
                <a:gd name="T93" fmla="*/ 0 h 1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160"/>
                <a:gd name="T143" fmla="*/ 340 w 340"/>
                <a:gd name="T144" fmla="*/ 160 h 1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160">
                  <a:moveTo>
                    <a:pt x="0" y="160"/>
                  </a:moveTo>
                  <a:lnTo>
                    <a:pt x="9" y="159"/>
                  </a:lnTo>
                  <a:lnTo>
                    <a:pt x="17" y="158"/>
                  </a:lnTo>
                  <a:lnTo>
                    <a:pt x="26" y="157"/>
                  </a:lnTo>
                  <a:lnTo>
                    <a:pt x="34" y="156"/>
                  </a:lnTo>
                  <a:lnTo>
                    <a:pt x="43" y="155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8" y="151"/>
                  </a:lnTo>
                  <a:lnTo>
                    <a:pt x="76" y="149"/>
                  </a:lnTo>
                  <a:lnTo>
                    <a:pt x="84" y="148"/>
                  </a:lnTo>
                  <a:lnTo>
                    <a:pt x="92" y="146"/>
                  </a:lnTo>
                  <a:lnTo>
                    <a:pt x="101" y="144"/>
                  </a:lnTo>
                  <a:lnTo>
                    <a:pt x="109" y="141"/>
                  </a:lnTo>
                  <a:lnTo>
                    <a:pt x="117" y="139"/>
                  </a:lnTo>
                  <a:lnTo>
                    <a:pt x="125" y="137"/>
                  </a:lnTo>
                  <a:lnTo>
                    <a:pt x="133" y="134"/>
                  </a:lnTo>
                  <a:lnTo>
                    <a:pt x="141" y="131"/>
                  </a:lnTo>
                  <a:lnTo>
                    <a:pt x="149" y="128"/>
                  </a:lnTo>
                  <a:lnTo>
                    <a:pt x="157" y="125"/>
                  </a:lnTo>
                  <a:lnTo>
                    <a:pt x="165" y="122"/>
                  </a:lnTo>
                  <a:lnTo>
                    <a:pt x="172" y="119"/>
                  </a:lnTo>
                  <a:lnTo>
                    <a:pt x="180" y="116"/>
                  </a:lnTo>
                  <a:lnTo>
                    <a:pt x="188" y="112"/>
                  </a:lnTo>
                  <a:lnTo>
                    <a:pt x="195" y="109"/>
                  </a:lnTo>
                  <a:lnTo>
                    <a:pt x="203" y="105"/>
                  </a:lnTo>
                  <a:lnTo>
                    <a:pt x="210" y="101"/>
                  </a:lnTo>
                  <a:lnTo>
                    <a:pt x="217" y="97"/>
                  </a:lnTo>
                  <a:lnTo>
                    <a:pt x="225" y="93"/>
                  </a:lnTo>
                  <a:lnTo>
                    <a:pt x="232" y="88"/>
                  </a:lnTo>
                  <a:lnTo>
                    <a:pt x="239" y="84"/>
                  </a:lnTo>
                  <a:lnTo>
                    <a:pt x="246" y="80"/>
                  </a:lnTo>
                  <a:lnTo>
                    <a:pt x="253" y="75"/>
                  </a:lnTo>
                  <a:lnTo>
                    <a:pt x="260" y="70"/>
                  </a:lnTo>
                  <a:lnTo>
                    <a:pt x="267" y="66"/>
                  </a:lnTo>
                  <a:lnTo>
                    <a:pt x="273" y="61"/>
                  </a:lnTo>
                  <a:lnTo>
                    <a:pt x="280" y="56"/>
                  </a:lnTo>
                  <a:lnTo>
                    <a:pt x="286" y="51"/>
                  </a:lnTo>
                  <a:lnTo>
                    <a:pt x="293" y="46"/>
                  </a:lnTo>
                  <a:lnTo>
                    <a:pt x="299" y="40"/>
                  </a:lnTo>
                  <a:lnTo>
                    <a:pt x="305" y="35"/>
                  </a:lnTo>
                  <a:lnTo>
                    <a:pt x="311" y="29"/>
                  </a:lnTo>
                  <a:lnTo>
                    <a:pt x="317" y="24"/>
                  </a:lnTo>
                  <a:lnTo>
                    <a:pt x="323" y="18"/>
                  </a:lnTo>
                  <a:lnTo>
                    <a:pt x="329" y="12"/>
                  </a:lnTo>
                  <a:lnTo>
                    <a:pt x="335" y="6"/>
                  </a:lnTo>
                  <a:lnTo>
                    <a:pt x="34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3" name="Freeform 30"/>
            <p:cNvSpPr>
              <a:spLocks/>
            </p:cNvSpPr>
            <p:nvPr/>
          </p:nvSpPr>
          <p:spPr bwMode="auto">
            <a:xfrm>
              <a:off x="1876" y="2427"/>
              <a:ext cx="340" cy="159"/>
            </a:xfrm>
            <a:custGeom>
              <a:avLst/>
              <a:gdLst>
                <a:gd name="T0" fmla="*/ 340 w 340"/>
                <a:gd name="T1" fmla="*/ 159 h 159"/>
                <a:gd name="T2" fmla="*/ 335 w 340"/>
                <a:gd name="T3" fmla="*/ 153 h 159"/>
                <a:gd name="T4" fmla="*/ 329 w 340"/>
                <a:gd name="T5" fmla="*/ 147 h 159"/>
                <a:gd name="T6" fmla="*/ 323 w 340"/>
                <a:gd name="T7" fmla="*/ 141 h 159"/>
                <a:gd name="T8" fmla="*/ 317 w 340"/>
                <a:gd name="T9" fmla="*/ 136 h 159"/>
                <a:gd name="T10" fmla="*/ 311 w 340"/>
                <a:gd name="T11" fmla="*/ 130 h 159"/>
                <a:gd name="T12" fmla="*/ 305 w 340"/>
                <a:gd name="T13" fmla="*/ 125 h 159"/>
                <a:gd name="T14" fmla="*/ 299 w 340"/>
                <a:gd name="T15" fmla="*/ 119 h 159"/>
                <a:gd name="T16" fmla="*/ 293 w 340"/>
                <a:gd name="T17" fmla="*/ 114 h 159"/>
                <a:gd name="T18" fmla="*/ 286 w 340"/>
                <a:gd name="T19" fmla="*/ 109 h 159"/>
                <a:gd name="T20" fmla="*/ 280 w 340"/>
                <a:gd name="T21" fmla="*/ 104 h 159"/>
                <a:gd name="T22" fmla="*/ 273 w 340"/>
                <a:gd name="T23" fmla="*/ 99 h 159"/>
                <a:gd name="T24" fmla="*/ 267 w 340"/>
                <a:gd name="T25" fmla="*/ 94 h 159"/>
                <a:gd name="T26" fmla="*/ 260 w 340"/>
                <a:gd name="T27" fmla="*/ 89 h 159"/>
                <a:gd name="T28" fmla="*/ 253 w 340"/>
                <a:gd name="T29" fmla="*/ 84 h 159"/>
                <a:gd name="T30" fmla="*/ 246 w 340"/>
                <a:gd name="T31" fmla="*/ 80 h 159"/>
                <a:gd name="T32" fmla="*/ 239 w 340"/>
                <a:gd name="T33" fmla="*/ 75 h 159"/>
                <a:gd name="T34" fmla="*/ 232 w 340"/>
                <a:gd name="T35" fmla="*/ 71 h 159"/>
                <a:gd name="T36" fmla="*/ 225 w 340"/>
                <a:gd name="T37" fmla="*/ 67 h 159"/>
                <a:gd name="T38" fmla="*/ 217 w 340"/>
                <a:gd name="T39" fmla="*/ 63 h 159"/>
                <a:gd name="T40" fmla="*/ 210 w 340"/>
                <a:gd name="T41" fmla="*/ 58 h 159"/>
                <a:gd name="T42" fmla="*/ 203 w 340"/>
                <a:gd name="T43" fmla="*/ 55 h 159"/>
                <a:gd name="T44" fmla="*/ 195 w 340"/>
                <a:gd name="T45" fmla="*/ 51 h 159"/>
                <a:gd name="T46" fmla="*/ 188 w 340"/>
                <a:gd name="T47" fmla="*/ 47 h 159"/>
                <a:gd name="T48" fmla="*/ 180 w 340"/>
                <a:gd name="T49" fmla="*/ 44 h 159"/>
                <a:gd name="T50" fmla="*/ 172 w 340"/>
                <a:gd name="T51" fmla="*/ 40 h 159"/>
                <a:gd name="T52" fmla="*/ 165 w 340"/>
                <a:gd name="T53" fmla="*/ 37 h 159"/>
                <a:gd name="T54" fmla="*/ 157 w 340"/>
                <a:gd name="T55" fmla="*/ 34 h 159"/>
                <a:gd name="T56" fmla="*/ 149 w 340"/>
                <a:gd name="T57" fmla="*/ 31 h 159"/>
                <a:gd name="T58" fmla="*/ 141 w 340"/>
                <a:gd name="T59" fmla="*/ 28 h 159"/>
                <a:gd name="T60" fmla="*/ 133 w 340"/>
                <a:gd name="T61" fmla="*/ 26 h 159"/>
                <a:gd name="T62" fmla="*/ 125 w 340"/>
                <a:gd name="T63" fmla="*/ 23 h 159"/>
                <a:gd name="T64" fmla="*/ 117 w 340"/>
                <a:gd name="T65" fmla="*/ 20 h 159"/>
                <a:gd name="T66" fmla="*/ 109 w 340"/>
                <a:gd name="T67" fmla="*/ 18 h 159"/>
                <a:gd name="T68" fmla="*/ 101 w 340"/>
                <a:gd name="T69" fmla="*/ 16 h 159"/>
                <a:gd name="T70" fmla="*/ 92 w 340"/>
                <a:gd name="T71" fmla="*/ 14 h 159"/>
                <a:gd name="T72" fmla="*/ 84 w 340"/>
                <a:gd name="T73" fmla="*/ 12 h 159"/>
                <a:gd name="T74" fmla="*/ 76 w 340"/>
                <a:gd name="T75" fmla="*/ 10 h 159"/>
                <a:gd name="T76" fmla="*/ 68 w 340"/>
                <a:gd name="T77" fmla="*/ 8 h 159"/>
                <a:gd name="T78" fmla="*/ 59 w 340"/>
                <a:gd name="T79" fmla="*/ 7 h 159"/>
                <a:gd name="T80" fmla="*/ 51 w 340"/>
                <a:gd name="T81" fmla="*/ 5 h 159"/>
                <a:gd name="T82" fmla="*/ 43 w 340"/>
                <a:gd name="T83" fmla="*/ 4 h 159"/>
                <a:gd name="T84" fmla="*/ 34 w 340"/>
                <a:gd name="T85" fmla="*/ 3 h 159"/>
                <a:gd name="T86" fmla="*/ 26 w 340"/>
                <a:gd name="T87" fmla="*/ 2 h 159"/>
                <a:gd name="T88" fmla="*/ 17 w 340"/>
                <a:gd name="T89" fmla="*/ 1 h 159"/>
                <a:gd name="T90" fmla="*/ 9 w 340"/>
                <a:gd name="T91" fmla="*/ 0 h 159"/>
                <a:gd name="T92" fmla="*/ 0 w 340"/>
                <a:gd name="T93" fmla="*/ 0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0"/>
                <a:gd name="T142" fmla="*/ 0 h 159"/>
                <a:gd name="T143" fmla="*/ 340 w 340"/>
                <a:gd name="T144" fmla="*/ 159 h 1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0" h="159">
                  <a:moveTo>
                    <a:pt x="340" y="159"/>
                  </a:moveTo>
                  <a:lnTo>
                    <a:pt x="335" y="153"/>
                  </a:lnTo>
                  <a:lnTo>
                    <a:pt x="329" y="147"/>
                  </a:lnTo>
                  <a:lnTo>
                    <a:pt x="323" y="141"/>
                  </a:lnTo>
                  <a:lnTo>
                    <a:pt x="317" y="136"/>
                  </a:lnTo>
                  <a:lnTo>
                    <a:pt x="311" y="130"/>
                  </a:lnTo>
                  <a:lnTo>
                    <a:pt x="305" y="125"/>
                  </a:lnTo>
                  <a:lnTo>
                    <a:pt x="299" y="119"/>
                  </a:lnTo>
                  <a:lnTo>
                    <a:pt x="293" y="114"/>
                  </a:lnTo>
                  <a:lnTo>
                    <a:pt x="286" y="109"/>
                  </a:lnTo>
                  <a:lnTo>
                    <a:pt x="280" y="104"/>
                  </a:lnTo>
                  <a:lnTo>
                    <a:pt x="273" y="99"/>
                  </a:lnTo>
                  <a:lnTo>
                    <a:pt x="267" y="94"/>
                  </a:lnTo>
                  <a:lnTo>
                    <a:pt x="260" y="89"/>
                  </a:lnTo>
                  <a:lnTo>
                    <a:pt x="253" y="84"/>
                  </a:lnTo>
                  <a:lnTo>
                    <a:pt x="246" y="80"/>
                  </a:lnTo>
                  <a:lnTo>
                    <a:pt x="239" y="75"/>
                  </a:lnTo>
                  <a:lnTo>
                    <a:pt x="232" y="71"/>
                  </a:lnTo>
                  <a:lnTo>
                    <a:pt x="225" y="67"/>
                  </a:lnTo>
                  <a:lnTo>
                    <a:pt x="217" y="63"/>
                  </a:lnTo>
                  <a:lnTo>
                    <a:pt x="210" y="58"/>
                  </a:lnTo>
                  <a:lnTo>
                    <a:pt x="203" y="55"/>
                  </a:lnTo>
                  <a:lnTo>
                    <a:pt x="195" y="51"/>
                  </a:lnTo>
                  <a:lnTo>
                    <a:pt x="188" y="47"/>
                  </a:lnTo>
                  <a:lnTo>
                    <a:pt x="180" y="44"/>
                  </a:lnTo>
                  <a:lnTo>
                    <a:pt x="172" y="40"/>
                  </a:lnTo>
                  <a:lnTo>
                    <a:pt x="165" y="37"/>
                  </a:lnTo>
                  <a:lnTo>
                    <a:pt x="157" y="34"/>
                  </a:lnTo>
                  <a:lnTo>
                    <a:pt x="149" y="31"/>
                  </a:lnTo>
                  <a:lnTo>
                    <a:pt x="141" y="28"/>
                  </a:lnTo>
                  <a:lnTo>
                    <a:pt x="133" y="26"/>
                  </a:lnTo>
                  <a:lnTo>
                    <a:pt x="125" y="23"/>
                  </a:lnTo>
                  <a:lnTo>
                    <a:pt x="117" y="20"/>
                  </a:lnTo>
                  <a:lnTo>
                    <a:pt x="109" y="18"/>
                  </a:lnTo>
                  <a:lnTo>
                    <a:pt x="101" y="16"/>
                  </a:lnTo>
                  <a:lnTo>
                    <a:pt x="92" y="14"/>
                  </a:lnTo>
                  <a:lnTo>
                    <a:pt x="84" y="12"/>
                  </a:lnTo>
                  <a:lnTo>
                    <a:pt x="76" y="10"/>
                  </a:lnTo>
                  <a:lnTo>
                    <a:pt x="68" y="8"/>
                  </a:lnTo>
                  <a:lnTo>
                    <a:pt x="59" y="7"/>
                  </a:lnTo>
                  <a:lnTo>
                    <a:pt x="51" y="5"/>
                  </a:lnTo>
                  <a:lnTo>
                    <a:pt x="43" y="4"/>
                  </a:lnTo>
                  <a:lnTo>
                    <a:pt x="34" y="3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4" name="Freeform 31"/>
            <p:cNvSpPr>
              <a:spLocks/>
            </p:cNvSpPr>
            <p:nvPr/>
          </p:nvSpPr>
          <p:spPr bwMode="auto">
            <a:xfrm>
              <a:off x="1876" y="2427"/>
              <a:ext cx="86" cy="319"/>
            </a:xfrm>
            <a:custGeom>
              <a:avLst/>
              <a:gdLst>
                <a:gd name="T0" fmla="*/ 3 w 86"/>
                <a:gd name="T1" fmla="*/ 316 h 319"/>
                <a:gd name="T2" fmla="*/ 9 w 86"/>
                <a:gd name="T3" fmla="*/ 312 h 319"/>
                <a:gd name="T4" fmla="*/ 15 w 86"/>
                <a:gd name="T5" fmla="*/ 308 h 319"/>
                <a:gd name="T6" fmla="*/ 20 w 86"/>
                <a:gd name="T7" fmla="*/ 303 h 319"/>
                <a:gd name="T8" fmla="*/ 25 w 86"/>
                <a:gd name="T9" fmla="*/ 298 h 319"/>
                <a:gd name="T10" fmla="*/ 31 w 86"/>
                <a:gd name="T11" fmla="*/ 293 h 319"/>
                <a:gd name="T12" fmla="*/ 35 w 86"/>
                <a:gd name="T13" fmla="*/ 288 h 319"/>
                <a:gd name="T14" fmla="*/ 40 w 86"/>
                <a:gd name="T15" fmla="*/ 282 h 319"/>
                <a:gd name="T16" fmla="*/ 45 w 86"/>
                <a:gd name="T17" fmla="*/ 277 h 319"/>
                <a:gd name="T18" fmla="*/ 49 w 86"/>
                <a:gd name="T19" fmla="*/ 271 h 319"/>
                <a:gd name="T20" fmla="*/ 53 w 86"/>
                <a:gd name="T21" fmla="*/ 265 h 319"/>
                <a:gd name="T22" fmla="*/ 57 w 86"/>
                <a:gd name="T23" fmla="*/ 259 h 319"/>
                <a:gd name="T24" fmla="*/ 60 w 86"/>
                <a:gd name="T25" fmla="*/ 253 h 319"/>
                <a:gd name="T26" fmla="*/ 64 w 86"/>
                <a:gd name="T27" fmla="*/ 247 h 319"/>
                <a:gd name="T28" fmla="*/ 67 w 86"/>
                <a:gd name="T29" fmla="*/ 240 h 319"/>
                <a:gd name="T30" fmla="*/ 70 w 86"/>
                <a:gd name="T31" fmla="*/ 234 h 319"/>
                <a:gd name="T32" fmla="*/ 72 w 86"/>
                <a:gd name="T33" fmla="*/ 228 h 319"/>
                <a:gd name="T34" fmla="*/ 75 w 86"/>
                <a:gd name="T35" fmla="*/ 221 h 319"/>
                <a:gd name="T36" fmla="*/ 77 w 86"/>
                <a:gd name="T37" fmla="*/ 214 h 319"/>
                <a:gd name="T38" fmla="*/ 79 w 86"/>
                <a:gd name="T39" fmla="*/ 208 h 319"/>
                <a:gd name="T40" fmla="*/ 81 w 86"/>
                <a:gd name="T41" fmla="*/ 201 h 319"/>
                <a:gd name="T42" fmla="*/ 82 w 86"/>
                <a:gd name="T43" fmla="*/ 194 h 319"/>
                <a:gd name="T44" fmla="*/ 83 w 86"/>
                <a:gd name="T45" fmla="*/ 187 h 319"/>
                <a:gd name="T46" fmla="*/ 84 w 86"/>
                <a:gd name="T47" fmla="*/ 180 h 319"/>
                <a:gd name="T48" fmla="*/ 85 w 86"/>
                <a:gd name="T49" fmla="*/ 173 h 319"/>
                <a:gd name="T50" fmla="*/ 85 w 86"/>
                <a:gd name="T51" fmla="*/ 166 h 319"/>
                <a:gd name="T52" fmla="*/ 86 w 86"/>
                <a:gd name="T53" fmla="*/ 159 h 319"/>
                <a:gd name="T54" fmla="*/ 85 w 86"/>
                <a:gd name="T55" fmla="*/ 152 h 319"/>
                <a:gd name="T56" fmla="*/ 85 w 86"/>
                <a:gd name="T57" fmla="*/ 145 h 319"/>
                <a:gd name="T58" fmla="*/ 84 w 86"/>
                <a:gd name="T59" fmla="*/ 138 h 319"/>
                <a:gd name="T60" fmla="*/ 83 w 86"/>
                <a:gd name="T61" fmla="*/ 131 h 319"/>
                <a:gd name="T62" fmla="*/ 82 w 86"/>
                <a:gd name="T63" fmla="*/ 124 h 319"/>
                <a:gd name="T64" fmla="*/ 81 w 86"/>
                <a:gd name="T65" fmla="*/ 118 h 319"/>
                <a:gd name="T66" fmla="*/ 79 w 86"/>
                <a:gd name="T67" fmla="*/ 111 h 319"/>
                <a:gd name="T68" fmla="*/ 77 w 86"/>
                <a:gd name="T69" fmla="*/ 104 h 319"/>
                <a:gd name="T70" fmla="*/ 75 w 86"/>
                <a:gd name="T71" fmla="*/ 98 h 319"/>
                <a:gd name="T72" fmla="*/ 72 w 86"/>
                <a:gd name="T73" fmla="*/ 91 h 319"/>
                <a:gd name="T74" fmla="*/ 70 w 86"/>
                <a:gd name="T75" fmla="*/ 84 h 319"/>
                <a:gd name="T76" fmla="*/ 67 w 86"/>
                <a:gd name="T77" fmla="*/ 78 h 319"/>
                <a:gd name="T78" fmla="*/ 64 w 86"/>
                <a:gd name="T79" fmla="*/ 72 h 319"/>
                <a:gd name="T80" fmla="*/ 60 w 86"/>
                <a:gd name="T81" fmla="*/ 65 h 319"/>
                <a:gd name="T82" fmla="*/ 57 w 86"/>
                <a:gd name="T83" fmla="*/ 59 h 319"/>
                <a:gd name="T84" fmla="*/ 53 w 86"/>
                <a:gd name="T85" fmla="*/ 53 h 319"/>
                <a:gd name="T86" fmla="*/ 49 w 86"/>
                <a:gd name="T87" fmla="*/ 47 h 319"/>
                <a:gd name="T88" fmla="*/ 45 w 86"/>
                <a:gd name="T89" fmla="*/ 42 h 319"/>
                <a:gd name="T90" fmla="*/ 40 w 86"/>
                <a:gd name="T91" fmla="*/ 36 h 319"/>
                <a:gd name="T92" fmla="*/ 35 w 86"/>
                <a:gd name="T93" fmla="*/ 31 h 319"/>
                <a:gd name="T94" fmla="*/ 31 w 86"/>
                <a:gd name="T95" fmla="*/ 26 h 319"/>
                <a:gd name="T96" fmla="*/ 25 w 86"/>
                <a:gd name="T97" fmla="*/ 21 h 319"/>
                <a:gd name="T98" fmla="*/ 20 w 86"/>
                <a:gd name="T99" fmla="*/ 16 h 319"/>
                <a:gd name="T100" fmla="*/ 15 w 86"/>
                <a:gd name="T101" fmla="*/ 11 h 319"/>
                <a:gd name="T102" fmla="*/ 9 w 86"/>
                <a:gd name="T103" fmla="*/ 6 h 319"/>
                <a:gd name="T104" fmla="*/ 3 w 86"/>
                <a:gd name="T105" fmla="*/ 2 h 3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"/>
                <a:gd name="T160" fmla="*/ 0 h 319"/>
                <a:gd name="T161" fmla="*/ 86 w 86"/>
                <a:gd name="T162" fmla="*/ 319 h 31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" h="319">
                  <a:moveTo>
                    <a:pt x="0" y="319"/>
                  </a:moveTo>
                  <a:lnTo>
                    <a:pt x="3" y="316"/>
                  </a:lnTo>
                  <a:lnTo>
                    <a:pt x="6" y="314"/>
                  </a:lnTo>
                  <a:lnTo>
                    <a:pt x="9" y="312"/>
                  </a:lnTo>
                  <a:lnTo>
                    <a:pt x="12" y="310"/>
                  </a:lnTo>
                  <a:lnTo>
                    <a:pt x="15" y="308"/>
                  </a:lnTo>
                  <a:lnTo>
                    <a:pt x="17" y="305"/>
                  </a:lnTo>
                  <a:lnTo>
                    <a:pt x="20" y="303"/>
                  </a:lnTo>
                  <a:lnTo>
                    <a:pt x="23" y="300"/>
                  </a:lnTo>
                  <a:lnTo>
                    <a:pt x="25" y="298"/>
                  </a:lnTo>
                  <a:lnTo>
                    <a:pt x="28" y="295"/>
                  </a:lnTo>
                  <a:lnTo>
                    <a:pt x="31" y="293"/>
                  </a:lnTo>
                  <a:lnTo>
                    <a:pt x="33" y="290"/>
                  </a:lnTo>
                  <a:lnTo>
                    <a:pt x="35" y="288"/>
                  </a:lnTo>
                  <a:lnTo>
                    <a:pt x="38" y="285"/>
                  </a:lnTo>
                  <a:lnTo>
                    <a:pt x="40" y="282"/>
                  </a:lnTo>
                  <a:lnTo>
                    <a:pt x="42" y="279"/>
                  </a:lnTo>
                  <a:lnTo>
                    <a:pt x="45" y="277"/>
                  </a:lnTo>
                  <a:lnTo>
                    <a:pt x="47" y="274"/>
                  </a:lnTo>
                  <a:lnTo>
                    <a:pt x="49" y="271"/>
                  </a:lnTo>
                  <a:lnTo>
                    <a:pt x="51" y="268"/>
                  </a:lnTo>
                  <a:lnTo>
                    <a:pt x="53" y="265"/>
                  </a:lnTo>
                  <a:lnTo>
                    <a:pt x="55" y="262"/>
                  </a:lnTo>
                  <a:lnTo>
                    <a:pt x="57" y="259"/>
                  </a:lnTo>
                  <a:lnTo>
                    <a:pt x="59" y="256"/>
                  </a:lnTo>
                  <a:lnTo>
                    <a:pt x="60" y="253"/>
                  </a:lnTo>
                  <a:lnTo>
                    <a:pt x="62" y="250"/>
                  </a:lnTo>
                  <a:lnTo>
                    <a:pt x="64" y="247"/>
                  </a:lnTo>
                  <a:lnTo>
                    <a:pt x="65" y="244"/>
                  </a:lnTo>
                  <a:lnTo>
                    <a:pt x="67" y="240"/>
                  </a:lnTo>
                  <a:lnTo>
                    <a:pt x="68" y="237"/>
                  </a:lnTo>
                  <a:lnTo>
                    <a:pt x="70" y="234"/>
                  </a:lnTo>
                  <a:lnTo>
                    <a:pt x="71" y="231"/>
                  </a:lnTo>
                  <a:lnTo>
                    <a:pt x="72" y="228"/>
                  </a:lnTo>
                  <a:lnTo>
                    <a:pt x="74" y="224"/>
                  </a:lnTo>
                  <a:lnTo>
                    <a:pt x="75" y="221"/>
                  </a:lnTo>
                  <a:lnTo>
                    <a:pt x="76" y="218"/>
                  </a:lnTo>
                  <a:lnTo>
                    <a:pt x="77" y="214"/>
                  </a:lnTo>
                  <a:lnTo>
                    <a:pt x="78" y="211"/>
                  </a:lnTo>
                  <a:lnTo>
                    <a:pt x="79" y="208"/>
                  </a:lnTo>
                  <a:lnTo>
                    <a:pt x="80" y="204"/>
                  </a:lnTo>
                  <a:lnTo>
                    <a:pt x="81" y="201"/>
                  </a:lnTo>
                  <a:lnTo>
                    <a:pt x="82" y="197"/>
                  </a:lnTo>
                  <a:lnTo>
                    <a:pt x="82" y="194"/>
                  </a:lnTo>
                  <a:lnTo>
                    <a:pt x="83" y="191"/>
                  </a:lnTo>
                  <a:lnTo>
                    <a:pt x="83" y="187"/>
                  </a:lnTo>
                  <a:lnTo>
                    <a:pt x="84" y="183"/>
                  </a:lnTo>
                  <a:lnTo>
                    <a:pt x="84" y="180"/>
                  </a:lnTo>
                  <a:lnTo>
                    <a:pt x="85" y="177"/>
                  </a:lnTo>
                  <a:lnTo>
                    <a:pt x="85" y="173"/>
                  </a:lnTo>
                  <a:lnTo>
                    <a:pt x="85" y="170"/>
                  </a:lnTo>
                  <a:lnTo>
                    <a:pt x="85" y="166"/>
                  </a:lnTo>
                  <a:lnTo>
                    <a:pt x="85" y="163"/>
                  </a:lnTo>
                  <a:lnTo>
                    <a:pt x="86" y="159"/>
                  </a:lnTo>
                  <a:lnTo>
                    <a:pt x="85" y="156"/>
                  </a:lnTo>
                  <a:lnTo>
                    <a:pt x="85" y="152"/>
                  </a:lnTo>
                  <a:lnTo>
                    <a:pt x="85" y="149"/>
                  </a:lnTo>
                  <a:lnTo>
                    <a:pt x="85" y="145"/>
                  </a:lnTo>
                  <a:lnTo>
                    <a:pt x="85" y="142"/>
                  </a:lnTo>
                  <a:lnTo>
                    <a:pt x="84" y="138"/>
                  </a:lnTo>
                  <a:lnTo>
                    <a:pt x="84" y="135"/>
                  </a:lnTo>
                  <a:lnTo>
                    <a:pt x="83" y="131"/>
                  </a:lnTo>
                  <a:lnTo>
                    <a:pt x="83" y="128"/>
                  </a:lnTo>
                  <a:lnTo>
                    <a:pt x="82" y="124"/>
                  </a:lnTo>
                  <a:lnTo>
                    <a:pt x="82" y="121"/>
                  </a:lnTo>
                  <a:lnTo>
                    <a:pt x="81" y="118"/>
                  </a:lnTo>
                  <a:lnTo>
                    <a:pt x="80" y="114"/>
                  </a:lnTo>
                  <a:lnTo>
                    <a:pt x="79" y="111"/>
                  </a:lnTo>
                  <a:lnTo>
                    <a:pt x="78" y="108"/>
                  </a:lnTo>
                  <a:lnTo>
                    <a:pt x="77" y="104"/>
                  </a:lnTo>
                  <a:lnTo>
                    <a:pt x="76" y="101"/>
                  </a:lnTo>
                  <a:lnTo>
                    <a:pt x="75" y="98"/>
                  </a:lnTo>
                  <a:lnTo>
                    <a:pt x="74" y="94"/>
                  </a:lnTo>
                  <a:lnTo>
                    <a:pt x="72" y="91"/>
                  </a:lnTo>
                  <a:lnTo>
                    <a:pt x="71" y="88"/>
                  </a:lnTo>
                  <a:lnTo>
                    <a:pt x="70" y="84"/>
                  </a:lnTo>
                  <a:lnTo>
                    <a:pt x="68" y="81"/>
                  </a:lnTo>
                  <a:lnTo>
                    <a:pt x="67" y="78"/>
                  </a:lnTo>
                  <a:lnTo>
                    <a:pt x="65" y="75"/>
                  </a:lnTo>
                  <a:lnTo>
                    <a:pt x="64" y="72"/>
                  </a:lnTo>
                  <a:lnTo>
                    <a:pt x="62" y="69"/>
                  </a:lnTo>
                  <a:lnTo>
                    <a:pt x="60" y="65"/>
                  </a:lnTo>
                  <a:lnTo>
                    <a:pt x="59" y="62"/>
                  </a:lnTo>
                  <a:lnTo>
                    <a:pt x="57" y="59"/>
                  </a:lnTo>
                  <a:lnTo>
                    <a:pt x="55" y="56"/>
                  </a:lnTo>
                  <a:lnTo>
                    <a:pt x="53" y="53"/>
                  </a:lnTo>
                  <a:lnTo>
                    <a:pt x="51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5" y="42"/>
                  </a:lnTo>
                  <a:lnTo>
                    <a:pt x="42" y="39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5" y="31"/>
                  </a:lnTo>
                  <a:lnTo>
                    <a:pt x="33" y="28"/>
                  </a:lnTo>
                  <a:lnTo>
                    <a:pt x="31" y="26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3" y="18"/>
                  </a:lnTo>
                  <a:lnTo>
                    <a:pt x="20" y="16"/>
                  </a:lnTo>
                  <a:lnTo>
                    <a:pt x="17" y="13"/>
                  </a:lnTo>
                  <a:lnTo>
                    <a:pt x="15" y="11"/>
                  </a:lnTo>
                  <a:lnTo>
                    <a:pt x="12" y="9"/>
                  </a:lnTo>
                  <a:lnTo>
                    <a:pt x="9" y="6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5" name="Freeform 32"/>
            <p:cNvSpPr>
              <a:spLocks/>
            </p:cNvSpPr>
            <p:nvPr/>
          </p:nvSpPr>
          <p:spPr bwMode="auto">
            <a:xfrm>
              <a:off x="1536" y="2108"/>
              <a:ext cx="340" cy="159"/>
            </a:xfrm>
            <a:custGeom>
              <a:avLst/>
              <a:gdLst>
                <a:gd name="T0" fmla="*/ 340 w 340"/>
                <a:gd name="T1" fmla="*/ 154 h 159"/>
                <a:gd name="T2" fmla="*/ 340 w 340"/>
                <a:gd name="T3" fmla="*/ 146 h 159"/>
                <a:gd name="T4" fmla="*/ 339 w 340"/>
                <a:gd name="T5" fmla="*/ 137 h 159"/>
                <a:gd name="T6" fmla="*/ 337 w 340"/>
                <a:gd name="T7" fmla="*/ 129 h 159"/>
                <a:gd name="T8" fmla="*/ 335 w 340"/>
                <a:gd name="T9" fmla="*/ 121 h 159"/>
                <a:gd name="T10" fmla="*/ 333 w 340"/>
                <a:gd name="T11" fmla="*/ 113 h 159"/>
                <a:gd name="T12" fmla="*/ 330 w 340"/>
                <a:gd name="T13" fmla="*/ 105 h 159"/>
                <a:gd name="T14" fmla="*/ 327 w 340"/>
                <a:gd name="T15" fmla="*/ 97 h 159"/>
                <a:gd name="T16" fmla="*/ 323 w 340"/>
                <a:gd name="T17" fmla="*/ 89 h 159"/>
                <a:gd name="T18" fmla="*/ 319 w 340"/>
                <a:gd name="T19" fmla="*/ 82 h 159"/>
                <a:gd name="T20" fmla="*/ 315 w 340"/>
                <a:gd name="T21" fmla="*/ 75 h 159"/>
                <a:gd name="T22" fmla="*/ 310 w 340"/>
                <a:gd name="T23" fmla="*/ 68 h 159"/>
                <a:gd name="T24" fmla="*/ 304 w 340"/>
                <a:gd name="T25" fmla="*/ 61 h 159"/>
                <a:gd name="T26" fmla="*/ 299 w 340"/>
                <a:gd name="T27" fmla="*/ 55 h 159"/>
                <a:gd name="T28" fmla="*/ 293 w 340"/>
                <a:gd name="T29" fmla="*/ 49 h 159"/>
                <a:gd name="T30" fmla="*/ 286 w 340"/>
                <a:gd name="T31" fmla="*/ 43 h 159"/>
                <a:gd name="T32" fmla="*/ 280 w 340"/>
                <a:gd name="T33" fmla="*/ 37 h 159"/>
                <a:gd name="T34" fmla="*/ 273 w 340"/>
                <a:gd name="T35" fmla="*/ 32 h 159"/>
                <a:gd name="T36" fmla="*/ 265 w 340"/>
                <a:gd name="T37" fmla="*/ 27 h 159"/>
                <a:gd name="T38" fmla="*/ 258 w 340"/>
                <a:gd name="T39" fmla="*/ 23 h 159"/>
                <a:gd name="T40" fmla="*/ 250 w 340"/>
                <a:gd name="T41" fmla="*/ 19 h 159"/>
                <a:gd name="T42" fmla="*/ 242 w 340"/>
                <a:gd name="T43" fmla="*/ 15 h 159"/>
                <a:gd name="T44" fmla="*/ 234 w 340"/>
                <a:gd name="T45" fmla="*/ 12 h 159"/>
                <a:gd name="T46" fmla="*/ 226 w 340"/>
                <a:gd name="T47" fmla="*/ 9 h 159"/>
                <a:gd name="T48" fmla="*/ 217 w 340"/>
                <a:gd name="T49" fmla="*/ 6 h 159"/>
                <a:gd name="T50" fmla="*/ 209 w 340"/>
                <a:gd name="T51" fmla="*/ 4 h 159"/>
                <a:gd name="T52" fmla="*/ 200 w 340"/>
                <a:gd name="T53" fmla="*/ 2 h 159"/>
                <a:gd name="T54" fmla="*/ 191 w 340"/>
                <a:gd name="T55" fmla="*/ 1 h 159"/>
                <a:gd name="T56" fmla="*/ 182 w 340"/>
                <a:gd name="T57" fmla="*/ 0 h 159"/>
                <a:gd name="T58" fmla="*/ 173 w 340"/>
                <a:gd name="T59" fmla="*/ 0 h 159"/>
                <a:gd name="T60" fmla="*/ 164 w 340"/>
                <a:gd name="T61" fmla="*/ 0 h 159"/>
                <a:gd name="T62" fmla="*/ 156 w 340"/>
                <a:gd name="T63" fmla="*/ 1 h 159"/>
                <a:gd name="T64" fmla="*/ 147 w 340"/>
                <a:gd name="T65" fmla="*/ 1 h 159"/>
                <a:gd name="T66" fmla="*/ 138 w 340"/>
                <a:gd name="T67" fmla="*/ 3 h 159"/>
                <a:gd name="T68" fmla="*/ 129 w 340"/>
                <a:gd name="T69" fmla="*/ 5 h 159"/>
                <a:gd name="T70" fmla="*/ 121 w 340"/>
                <a:gd name="T71" fmla="*/ 7 h 159"/>
                <a:gd name="T72" fmla="*/ 112 w 340"/>
                <a:gd name="T73" fmla="*/ 10 h 159"/>
                <a:gd name="T74" fmla="*/ 104 w 340"/>
                <a:gd name="T75" fmla="*/ 13 h 159"/>
                <a:gd name="T76" fmla="*/ 96 w 340"/>
                <a:gd name="T77" fmla="*/ 16 h 159"/>
                <a:gd name="T78" fmla="*/ 88 w 340"/>
                <a:gd name="T79" fmla="*/ 20 h 159"/>
                <a:gd name="T80" fmla="*/ 80 w 340"/>
                <a:gd name="T81" fmla="*/ 24 h 159"/>
                <a:gd name="T82" fmla="*/ 73 w 340"/>
                <a:gd name="T83" fmla="*/ 29 h 159"/>
                <a:gd name="T84" fmla="*/ 66 w 340"/>
                <a:gd name="T85" fmla="*/ 34 h 159"/>
                <a:gd name="T86" fmla="*/ 59 w 340"/>
                <a:gd name="T87" fmla="*/ 39 h 159"/>
                <a:gd name="T88" fmla="*/ 52 w 340"/>
                <a:gd name="T89" fmla="*/ 45 h 159"/>
                <a:gd name="T90" fmla="*/ 46 w 340"/>
                <a:gd name="T91" fmla="*/ 51 h 159"/>
                <a:gd name="T92" fmla="*/ 40 w 340"/>
                <a:gd name="T93" fmla="*/ 57 h 159"/>
                <a:gd name="T94" fmla="*/ 35 w 340"/>
                <a:gd name="T95" fmla="*/ 64 h 159"/>
                <a:gd name="T96" fmla="*/ 29 w 340"/>
                <a:gd name="T97" fmla="*/ 70 h 159"/>
                <a:gd name="T98" fmla="*/ 25 w 340"/>
                <a:gd name="T99" fmla="*/ 77 h 159"/>
                <a:gd name="T100" fmla="*/ 20 w 340"/>
                <a:gd name="T101" fmla="*/ 84 h 159"/>
                <a:gd name="T102" fmla="*/ 16 w 340"/>
                <a:gd name="T103" fmla="*/ 92 h 159"/>
                <a:gd name="T104" fmla="*/ 13 w 340"/>
                <a:gd name="T105" fmla="*/ 100 h 159"/>
                <a:gd name="T106" fmla="*/ 10 w 340"/>
                <a:gd name="T107" fmla="*/ 107 h 159"/>
                <a:gd name="T108" fmla="*/ 7 w 340"/>
                <a:gd name="T109" fmla="*/ 116 h 159"/>
                <a:gd name="T110" fmla="*/ 5 w 340"/>
                <a:gd name="T111" fmla="*/ 124 h 159"/>
                <a:gd name="T112" fmla="*/ 3 w 340"/>
                <a:gd name="T113" fmla="*/ 132 h 159"/>
                <a:gd name="T114" fmla="*/ 2 w 340"/>
                <a:gd name="T115" fmla="*/ 140 h 159"/>
                <a:gd name="T116" fmla="*/ 1 w 340"/>
                <a:gd name="T117" fmla="*/ 148 h 159"/>
                <a:gd name="T118" fmla="*/ 0 w 340"/>
                <a:gd name="T119" fmla="*/ 15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0"/>
                <a:gd name="T181" fmla="*/ 0 h 159"/>
                <a:gd name="T182" fmla="*/ 340 w 3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0" h="159">
                  <a:moveTo>
                    <a:pt x="340" y="159"/>
                  </a:moveTo>
                  <a:lnTo>
                    <a:pt x="340" y="157"/>
                  </a:lnTo>
                  <a:lnTo>
                    <a:pt x="340" y="154"/>
                  </a:lnTo>
                  <a:lnTo>
                    <a:pt x="340" y="151"/>
                  </a:lnTo>
                  <a:lnTo>
                    <a:pt x="340" y="148"/>
                  </a:lnTo>
                  <a:lnTo>
                    <a:pt x="340" y="146"/>
                  </a:lnTo>
                  <a:lnTo>
                    <a:pt x="339" y="143"/>
                  </a:lnTo>
                  <a:lnTo>
                    <a:pt x="339" y="140"/>
                  </a:lnTo>
                  <a:lnTo>
                    <a:pt x="339" y="137"/>
                  </a:lnTo>
                  <a:lnTo>
                    <a:pt x="338" y="134"/>
                  </a:lnTo>
                  <a:lnTo>
                    <a:pt x="338" y="132"/>
                  </a:lnTo>
                  <a:lnTo>
                    <a:pt x="337" y="129"/>
                  </a:lnTo>
                  <a:lnTo>
                    <a:pt x="337" y="126"/>
                  </a:lnTo>
                  <a:lnTo>
                    <a:pt x="336" y="124"/>
                  </a:lnTo>
                  <a:lnTo>
                    <a:pt x="335" y="121"/>
                  </a:lnTo>
                  <a:lnTo>
                    <a:pt x="335" y="118"/>
                  </a:lnTo>
                  <a:lnTo>
                    <a:pt x="334" y="116"/>
                  </a:lnTo>
                  <a:lnTo>
                    <a:pt x="333" y="113"/>
                  </a:lnTo>
                  <a:lnTo>
                    <a:pt x="332" y="110"/>
                  </a:lnTo>
                  <a:lnTo>
                    <a:pt x="331" y="107"/>
                  </a:lnTo>
                  <a:lnTo>
                    <a:pt x="330" y="105"/>
                  </a:lnTo>
                  <a:lnTo>
                    <a:pt x="329" y="102"/>
                  </a:lnTo>
                  <a:lnTo>
                    <a:pt x="328" y="100"/>
                  </a:lnTo>
                  <a:lnTo>
                    <a:pt x="327" y="97"/>
                  </a:lnTo>
                  <a:lnTo>
                    <a:pt x="326" y="95"/>
                  </a:lnTo>
                  <a:lnTo>
                    <a:pt x="324" y="92"/>
                  </a:lnTo>
                  <a:lnTo>
                    <a:pt x="323" y="89"/>
                  </a:lnTo>
                  <a:lnTo>
                    <a:pt x="322" y="87"/>
                  </a:lnTo>
                  <a:lnTo>
                    <a:pt x="320" y="84"/>
                  </a:lnTo>
                  <a:lnTo>
                    <a:pt x="319" y="82"/>
                  </a:lnTo>
                  <a:lnTo>
                    <a:pt x="318" y="80"/>
                  </a:lnTo>
                  <a:lnTo>
                    <a:pt x="316" y="77"/>
                  </a:lnTo>
                  <a:lnTo>
                    <a:pt x="315" y="75"/>
                  </a:lnTo>
                  <a:lnTo>
                    <a:pt x="313" y="73"/>
                  </a:lnTo>
                  <a:lnTo>
                    <a:pt x="311" y="70"/>
                  </a:lnTo>
                  <a:lnTo>
                    <a:pt x="310" y="68"/>
                  </a:lnTo>
                  <a:lnTo>
                    <a:pt x="308" y="66"/>
                  </a:lnTo>
                  <a:lnTo>
                    <a:pt x="306" y="64"/>
                  </a:lnTo>
                  <a:lnTo>
                    <a:pt x="304" y="61"/>
                  </a:lnTo>
                  <a:lnTo>
                    <a:pt x="303" y="59"/>
                  </a:lnTo>
                  <a:lnTo>
                    <a:pt x="301" y="57"/>
                  </a:lnTo>
                  <a:lnTo>
                    <a:pt x="299" y="55"/>
                  </a:lnTo>
                  <a:lnTo>
                    <a:pt x="297" y="53"/>
                  </a:lnTo>
                  <a:lnTo>
                    <a:pt x="295" y="51"/>
                  </a:lnTo>
                  <a:lnTo>
                    <a:pt x="293" y="49"/>
                  </a:lnTo>
                  <a:lnTo>
                    <a:pt x="291" y="47"/>
                  </a:lnTo>
                  <a:lnTo>
                    <a:pt x="289" y="45"/>
                  </a:lnTo>
                  <a:lnTo>
                    <a:pt x="286" y="43"/>
                  </a:lnTo>
                  <a:lnTo>
                    <a:pt x="284" y="41"/>
                  </a:lnTo>
                  <a:lnTo>
                    <a:pt x="282" y="39"/>
                  </a:lnTo>
                  <a:lnTo>
                    <a:pt x="280" y="37"/>
                  </a:lnTo>
                  <a:lnTo>
                    <a:pt x="277" y="36"/>
                  </a:lnTo>
                  <a:lnTo>
                    <a:pt x="275" y="34"/>
                  </a:lnTo>
                  <a:lnTo>
                    <a:pt x="273" y="32"/>
                  </a:lnTo>
                  <a:lnTo>
                    <a:pt x="270" y="30"/>
                  </a:lnTo>
                  <a:lnTo>
                    <a:pt x="268" y="29"/>
                  </a:lnTo>
                  <a:lnTo>
                    <a:pt x="265" y="27"/>
                  </a:lnTo>
                  <a:lnTo>
                    <a:pt x="263" y="26"/>
                  </a:lnTo>
                  <a:lnTo>
                    <a:pt x="261" y="24"/>
                  </a:lnTo>
                  <a:lnTo>
                    <a:pt x="258" y="23"/>
                  </a:lnTo>
                  <a:lnTo>
                    <a:pt x="255" y="21"/>
                  </a:lnTo>
                  <a:lnTo>
                    <a:pt x="253" y="20"/>
                  </a:lnTo>
                  <a:lnTo>
                    <a:pt x="250" y="19"/>
                  </a:lnTo>
                  <a:lnTo>
                    <a:pt x="248" y="17"/>
                  </a:lnTo>
                  <a:lnTo>
                    <a:pt x="245" y="16"/>
                  </a:lnTo>
                  <a:lnTo>
                    <a:pt x="242" y="15"/>
                  </a:lnTo>
                  <a:lnTo>
                    <a:pt x="240" y="14"/>
                  </a:lnTo>
                  <a:lnTo>
                    <a:pt x="237" y="13"/>
                  </a:lnTo>
                  <a:lnTo>
                    <a:pt x="234" y="12"/>
                  </a:lnTo>
                  <a:lnTo>
                    <a:pt x="231" y="11"/>
                  </a:lnTo>
                  <a:lnTo>
                    <a:pt x="229" y="10"/>
                  </a:lnTo>
                  <a:lnTo>
                    <a:pt x="226" y="9"/>
                  </a:lnTo>
                  <a:lnTo>
                    <a:pt x="223" y="8"/>
                  </a:lnTo>
                  <a:lnTo>
                    <a:pt x="220" y="7"/>
                  </a:lnTo>
                  <a:lnTo>
                    <a:pt x="217" y="6"/>
                  </a:lnTo>
                  <a:lnTo>
                    <a:pt x="214" y="5"/>
                  </a:lnTo>
                  <a:lnTo>
                    <a:pt x="212" y="5"/>
                  </a:lnTo>
                  <a:lnTo>
                    <a:pt x="209" y="4"/>
                  </a:lnTo>
                  <a:lnTo>
                    <a:pt x="206" y="4"/>
                  </a:lnTo>
                  <a:lnTo>
                    <a:pt x="203" y="3"/>
                  </a:lnTo>
                  <a:lnTo>
                    <a:pt x="200" y="2"/>
                  </a:lnTo>
                  <a:lnTo>
                    <a:pt x="197" y="2"/>
                  </a:lnTo>
                  <a:lnTo>
                    <a:pt x="194" y="1"/>
                  </a:lnTo>
                  <a:lnTo>
                    <a:pt x="191" y="1"/>
                  </a:lnTo>
                  <a:lnTo>
                    <a:pt x="188" y="1"/>
                  </a:lnTo>
                  <a:lnTo>
                    <a:pt x="185" y="1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6" y="1"/>
                  </a:lnTo>
                  <a:lnTo>
                    <a:pt x="153" y="1"/>
                  </a:lnTo>
                  <a:lnTo>
                    <a:pt x="150" y="1"/>
                  </a:lnTo>
                  <a:lnTo>
                    <a:pt x="147" y="1"/>
                  </a:lnTo>
                  <a:lnTo>
                    <a:pt x="144" y="2"/>
                  </a:lnTo>
                  <a:lnTo>
                    <a:pt x="141" y="2"/>
                  </a:lnTo>
                  <a:lnTo>
                    <a:pt x="138" y="3"/>
                  </a:lnTo>
                  <a:lnTo>
                    <a:pt x="135" y="4"/>
                  </a:lnTo>
                  <a:lnTo>
                    <a:pt x="132" y="4"/>
                  </a:lnTo>
                  <a:lnTo>
                    <a:pt x="129" y="5"/>
                  </a:lnTo>
                  <a:lnTo>
                    <a:pt x="126" y="5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18" y="8"/>
                  </a:lnTo>
                  <a:lnTo>
                    <a:pt x="115" y="9"/>
                  </a:lnTo>
                  <a:lnTo>
                    <a:pt x="112" y="10"/>
                  </a:lnTo>
                  <a:lnTo>
                    <a:pt x="110" y="11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1" y="14"/>
                  </a:lnTo>
                  <a:lnTo>
                    <a:pt x="98" y="15"/>
                  </a:lnTo>
                  <a:lnTo>
                    <a:pt x="96" y="16"/>
                  </a:lnTo>
                  <a:lnTo>
                    <a:pt x="93" y="17"/>
                  </a:lnTo>
                  <a:lnTo>
                    <a:pt x="91" y="19"/>
                  </a:lnTo>
                  <a:lnTo>
                    <a:pt x="88" y="20"/>
                  </a:lnTo>
                  <a:lnTo>
                    <a:pt x="85" y="21"/>
                  </a:lnTo>
                  <a:lnTo>
                    <a:pt x="83" y="23"/>
                  </a:lnTo>
                  <a:lnTo>
                    <a:pt x="80" y="24"/>
                  </a:lnTo>
                  <a:lnTo>
                    <a:pt x="78" y="26"/>
                  </a:lnTo>
                  <a:lnTo>
                    <a:pt x="75" y="27"/>
                  </a:lnTo>
                  <a:lnTo>
                    <a:pt x="73" y="29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63" y="36"/>
                  </a:lnTo>
                  <a:lnTo>
                    <a:pt x="61" y="37"/>
                  </a:lnTo>
                  <a:lnTo>
                    <a:pt x="59" y="39"/>
                  </a:lnTo>
                  <a:lnTo>
                    <a:pt x="57" y="41"/>
                  </a:lnTo>
                  <a:lnTo>
                    <a:pt x="55" y="43"/>
                  </a:lnTo>
                  <a:lnTo>
                    <a:pt x="52" y="45"/>
                  </a:lnTo>
                  <a:lnTo>
                    <a:pt x="50" y="47"/>
                  </a:lnTo>
                  <a:lnTo>
                    <a:pt x="48" y="49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6" y="61"/>
                  </a:lnTo>
                  <a:lnTo>
                    <a:pt x="35" y="64"/>
                  </a:lnTo>
                  <a:lnTo>
                    <a:pt x="33" y="66"/>
                  </a:lnTo>
                  <a:lnTo>
                    <a:pt x="31" y="68"/>
                  </a:lnTo>
                  <a:lnTo>
                    <a:pt x="29" y="70"/>
                  </a:lnTo>
                  <a:lnTo>
                    <a:pt x="28" y="73"/>
                  </a:lnTo>
                  <a:lnTo>
                    <a:pt x="26" y="75"/>
                  </a:lnTo>
                  <a:lnTo>
                    <a:pt x="25" y="77"/>
                  </a:lnTo>
                  <a:lnTo>
                    <a:pt x="23" y="80"/>
                  </a:lnTo>
                  <a:lnTo>
                    <a:pt x="22" y="82"/>
                  </a:lnTo>
                  <a:lnTo>
                    <a:pt x="20" y="84"/>
                  </a:lnTo>
                  <a:lnTo>
                    <a:pt x="19" y="87"/>
                  </a:lnTo>
                  <a:lnTo>
                    <a:pt x="18" y="89"/>
                  </a:lnTo>
                  <a:lnTo>
                    <a:pt x="16" y="92"/>
                  </a:lnTo>
                  <a:lnTo>
                    <a:pt x="15" y="95"/>
                  </a:lnTo>
                  <a:lnTo>
                    <a:pt x="14" y="97"/>
                  </a:lnTo>
                  <a:lnTo>
                    <a:pt x="13" y="100"/>
                  </a:lnTo>
                  <a:lnTo>
                    <a:pt x="12" y="102"/>
                  </a:lnTo>
                  <a:lnTo>
                    <a:pt x="11" y="105"/>
                  </a:lnTo>
                  <a:lnTo>
                    <a:pt x="10" y="107"/>
                  </a:lnTo>
                  <a:lnTo>
                    <a:pt x="9" y="110"/>
                  </a:lnTo>
                  <a:lnTo>
                    <a:pt x="8" y="113"/>
                  </a:lnTo>
                  <a:lnTo>
                    <a:pt x="7" y="116"/>
                  </a:lnTo>
                  <a:lnTo>
                    <a:pt x="6" y="118"/>
                  </a:lnTo>
                  <a:lnTo>
                    <a:pt x="6" y="121"/>
                  </a:lnTo>
                  <a:lnTo>
                    <a:pt x="5" y="124"/>
                  </a:lnTo>
                  <a:lnTo>
                    <a:pt x="4" y="126"/>
                  </a:lnTo>
                  <a:lnTo>
                    <a:pt x="4" y="129"/>
                  </a:lnTo>
                  <a:lnTo>
                    <a:pt x="3" y="132"/>
                  </a:lnTo>
                  <a:lnTo>
                    <a:pt x="2" y="134"/>
                  </a:lnTo>
                  <a:lnTo>
                    <a:pt x="2" y="137"/>
                  </a:lnTo>
                  <a:lnTo>
                    <a:pt x="2" y="140"/>
                  </a:lnTo>
                  <a:lnTo>
                    <a:pt x="1" y="143"/>
                  </a:lnTo>
                  <a:lnTo>
                    <a:pt x="1" y="146"/>
                  </a:lnTo>
                  <a:lnTo>
                    <a:pt x="1" y="148"/>
                  </a:lnTo>
                  <a:lnTo>
                    <a:pt x="1" y="151"/>
                  </a:lnTo>
                  <a:lnTo>
                    <a:pt x="0" y="154"/>
                  </a:lnTo>
                  <a:lnTo>
                    <a:pt x="0" y="157"/>
                  </a:ln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6" name="Freeform 33"/>
            <p:cNvSpPr>
              <a:spLocks/>
            </p:cNvSpPr>
            <p:nvPr/>
          </p:nvSpPr>
          <p:spPr bwMode="auto">
            <a:xfrm>
              <a:off x="1536" y="2267"/>
              <a:ext cx="340" cy="80"/>
            </a:xfrm>
            <a:custGeom>
              <a:avLst/>
              <a:gdLst>
                <a:gd name="T0" fmla="*/ 0 w 340"/>
                <a:gd name="T1" fmla="*/ 0 h 80"/>
                <a:gd name="T2" fmla="*/ 0 w 340"/>
                <a:gd name="T3" fmla="*/ 80 h 80"/>
                <a:gd name="T4" fmla="*/ 340 w 340"/>
                <a:gd name="T5" fmla="*/ 80 h 80"/>
                <a:gd name="T6" fmla="*/ 340 w 340"/>
                <a:gd name="T7" fmla="*/ 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0"/>
                <a:gd name="T13" fmla="*/ 0 h 80"/>
                <a:gd name="T14" fmla="*/ 340 w 34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0" h="80">
                  <a:moveTo>
                    <a:pt x="0" y="0"/>
                  </a:moveTo>
                  <a:lnTo>
                    <a:pt x="0" y="80"/>
                  </a:lnTo>
                  <a:lnTo>
                    <a:pt x="340" y="80"/>
                  </a:lnTo>
                  <a:lnTo>
                    <a:pt x="34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7" name="Oval 34"/>
            <p:cNvSpPr>
              <a:spLocks noChangeArrowheads="1"/>
            </p:cNvSpPr>
            <p:nvPr/>
          </p:nvSpPr>
          <p:spPr bwMode="auto">
            <a:xfrm>
              <a:off x="3364" y="2347"/>
              <a:ext cx="76" cy="71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8" name="Oval 35"/>
            <p:cNvSpPr>
              <a:spLocks noChangeArrowheads="1"/>
            </p:cNvSpPr>
            <p:nvPr/>
          </p:nvSpPr>
          <p:spPr bwMode="auto">
            <a:xfrm>
              <a:off x="1749" y="2347"/>
              <a:ext cx="76" cy="71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29" name="Line 36"/>
            <p:cNvSpPr>
              <a:spLocks noChangeShapeType="1"/>
            </p:cNvSpPr>
            <p:nvPr/>
          </p:nvSpPr>
          <p:spPr bwMode="auto">
            <a:xfrm flipV="1">
              <a:off x="3151" y="2507"/>
              <a:ext cx="1" cy="7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37"/>
            <p:cNvSpPr>
              <a:spLocks noChangeShapeType="1"/>
            </p:cNvSpPr>
            <p:nvPr/>
          </p:nvSpPr>
          <p:spPr bwMode="auto">
            <a:xfrm flipV="1">
              <a:off x="3151" y="3064"/>
              <a:ext cx="1" cy="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38"/>
            <p:cNvSpPr>
              <a:spLocks noChangeShapeType="1"/>
            </p:cNvSpPr>
            <p:nvPr/>
          </p:nvSpPr>
          <p:spPr bwMode="auto">
            <a:xfrm>
              <a:off x="3407" y="1670"/>
              <a:ext cx="1402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39"/>
            <p:cNvSpPr>
              <a:spLocks/>
            </p:cNvSpPr>
            <p:nvPr/>
          </p:nvSpPr>
          <p:spPr bwMode="auto">
            <a:xfrm>
              <a:off x="4802" y="1640"/>
              <a:ext cx="42" cy="59"/>
            </a:xfrm>
            <a:custGeom>
              <a:avLst/>
              <a:gdLst>
                <a:gd name="T0" fmla="*/ 0 w 42"/>
                <a:gd name="T1" fmla="*/ 0 h 59"/>
                <a:gd name="T2" fmla="*/ 42 w 42"/>
                <a:gd name="T3" fmla="*/ 30 h 59"/>
                <a:gd name="T4" fmla="*/ 0 w 42"/>
                <a:gd name="T5" fmla="*/ 59 h 59"/>
                <a:gd name="T6" fmla="*/ 0 w 42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59"/>
                <a:gd name="T14" fmla="*/ 42 w 42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59">
                  <a:moveTo>
                    <a:pt x="0" y="0"/>
                  </a:moveTo>
                  <a:lnTo>
                    <a:pt x="42" y="30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33" name="Line 40"/>
            <p:cNvSpPr>
              <a:spLocks noChangeShapeType="1"/>
            </p:cNvSpPr>
            <p:nvPr/>
          </p:nvSpPr>
          <p:spPr bwMode="auto">
            <a:xfrm>
              <a:off x="1366" y="1670"/>
              <a:ext cx="213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1"/>
            <p:cNvSpPr>
              <a:spLocks/>
            </p:cNvSpPr>
            <p:nvPr/>
          </p:nvSpPr>
          <p:spPr bwMode="auto">
            <a:xfrm>
              <a:off x="1572" y="1640"/>
              <a:ext cx="42" cy="59"/>
            </a:xfrm>
            <a:custGeom>
              <a:avLst/>
              <a:gdLst>
                <a:gd name="T0" fmla="*/ 0 w 42"/>
                <a:gd name="T1" fmla="*/ 0 h 59"/>
                <a:gd name="T2" fmla="*/ 42 w 42"/>
                <a:gd name="T3" fmla="*/ 30 h 59"/>
                <a:gd name="T4" fmla="*/ 0 w 42"/>
                <a:gd name="T5" fmla="*/ 59 h 59"/>
                <a:gd name="T6" fmla="*/ 0 w 42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59"/>
                <a:gd name="T14" fmla="*/ 42 w 42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59">
                  <a:moveTo>
                    <a:pt x="0" y="0"/>
                  </a:moveTo>
                  <a:lnTo>
                    <a:pt x="42" y="30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35" name="Line 42"/>
            <p:cNvSpPr>
              <a:spLocks noChangeShapeType="1"/>
            </p:cNvSpPr>
            <p:nvPr/>
          </p:nvSpPr>
          <p:spPr bwMode="auto">
            <a:xfrm>
              <a:off x="1791" y="1670"/>
              <a:ext cx="1403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3"/>
            <p:cNvSpPr>
              <a:spLocks/>
            </p:cNvSpPr>
            <p:nvPr/>
          </p:nvSpPr>
          <p:spPr bwMode="auto">
            <a:xfrm>
              <a:off x="3187" y="1640"/>
              <a:ext cx="42" cy="59"/>
            </a:xfrm>
            <a:custGeom>
              <a:avLst/>
              <a:gdLst>
                <a:gd name="T0" fmla="*/ 0 w 42"/>
                <a:gd name="T1" fmla="*/ 0 h 59"/>
                <a:gd name="T2" fmla="*/ 42 w 42"/>
                <a:gd name="T3" fmla="*/ 30 h 59"/>
                <a:gd name="T4" fmla="*/ 0 w 42"/>
                <a:gd name="T5" fmla="*/ 59 h 59"/>
                <a:gd name="T6" fmla="*/ 0 w 42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59"/>
                <a:gd name="T14" fmla="*/ 42 w 42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59">
                  <a:moveTo>
                    <a:pt x="0" y="0"/>
                  </a:moveTo>
                  <a:lnTo>
                    <a:pt x="42" y="30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37" name="Line 44"/>
            <p:cNvSpPr>
              <a:spLocks noChangeShapeType="1"/>
            </p:cNvSpPr>
            <p:nvPr/>
          </p:nvSpPr>
          <p:spPr bwMode="auto">
            <a:xfrm>
              <a:off x="4681" y="2985"/>
              <a:ext cx="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45"/>
            <p:cNvSpPr>
              <a:spLocks noChangeShapeType="1"/>
            </p:cNvSpPr>
            <p:nvPr/>
          </p:nvSpPr>
          <p:spPr bwMode="auto">
            <a:xfrm flipV="1">
              <a:off x="3236" y="2347"/>
              <a:ext cx="1" cy="1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46"/>
            <p:cNvSpPr>
              <a:spLocks noChangeShapeType="1"/>
            </p:cNvSpPr>
            <p:nvPr/>
          </p:nvSpPr>
          <p:spPr bwMode="auto">
            <a:xfrm flipV="1">
              <a:off x="3407" y="2427"/>
              <a:ext cx="1" cy="23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47"/>
            <p:cNvSpPr>
              <a:spLocks noChangeShapeType="1"/>
            </p:cNvSpPr>
            <p:nvPr/>
          </p:nvSpPr>
          <p:spPr bwMode="auto">
            <a:xfrm>
              <a:off x="3832" y="2586"/>
              <a:ext cx="84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Rectangle 48"/>
            <p:cNvSpPr>
              <a:spLocks noChangeArrowheads="1"/>
            </p:cNvSpPr>
            <p:nvPr/>
          </p:nvSpPr>
          <p:spPr bwMode="auto">
            <a:xfrm>
              <a:off x="3916" y="2427"/>
              <a:ext cx="340" cy="31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42" name="Rectangle 49"/>
            <p:cNvSpPr>
              <a:spLocks noChangeArrowheads="1"/>
            </p:cNvSpPr>
            <p:nvPr/>
          </p:nvSpPr>
          <p:spPr bwMode="auto">
            <a:xfrm>
              <a:off x="3916" y="2905"/>
              <a:ext cx="340" cy="31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43" name="Line 50"/>
            <p:cNvSpPr>
              <a:spLocks noChangeShapeType="1"/>
            </p:cNvSpPr>
            <p:nvPr/>
          </p:nvSpPr>
          <p:spPr bwMode="auto">
            <a:xfrm flipH="1">
              <a:off x="4256" y="3064"/>
              <a:ext cx="8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1"/>
            <p:cNvSpPr>
              <a:spLocks/>
            </p:cNvSpPr>
            <p:nvPr/>
          </p:nvSpPr>
          <p:spPr bwMode="auto">
            <a:xfrm>
              <a:off x="4256" y="2586"/>
              <a:ext cx="425" cy="399"/>
            </a:xfrm>
            <a:custGeom>
              <a:avLst/>
              <a:gdLst>
                <a:gd name="T0" fmla="*/ 0 w 425"/>
                <a:gd name="T1" fmla="*/ 0 h 399"/>
                <a:gd name="T2" fmla="*/ 425 w 425"/>
                <a:gd name="T3" fmla="*/ 0 h 399"/>
                <a:gd name="T4" fmla="*/ 425 w 425"/>
                <a:gd name="T5" fmla="*/ 399 h 399"/>
                <a:gd name="T6" fmla="*/ 340 w 425"/>
                <a:gd name="T7" fmla="*/ 399 h 3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"/>
                <a:gd name="T13" fmla="*/ 0 h 399"/>
                <a:gd name="T14" fmla="*/ 425 w 425"/>
                <a:gd name="T15" fmla="*/ 399 h 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" h="399">
                  <a:moveTo>
                    <a:pt x="0" y="0"/>
                  </a:moveTo>
                  <a:lnTo>
                    <a:pt x="425" y="0"/>
                  </a:lnTo>
                  <a:lnTo>
                    <a:pt x="425" y="399"/>
                  </a:lnTo>
                  <a:lnTo>
                    <a:pt x="340" y="39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45" name="Freeform 52"/>
            <p:cNvSpPr>
              <a:spLocks/>
            </p:cNvSpPr>
            <p:nvPr/>
          </p:nvSpPr>
          <p:spPr bwMode="auto">
            <a:xfrm>
              <a:off x="3407" y="2666"/>
              <a:ext cx="509" cy="398"/>
            </a:xfrm>
            <a:custGeom>
              <a:avLst/>
              <a:gdLst>
                <a:gd name="T0" fmla="*/ 509 w 509"/>
                <a:gd name="T1" fmla="*/ 398 h 398"/>
                <a:gd name="T2" fmla="*/ 0 w 509"/>
                <a:gd name="T3" fmla="*/ 398 h 398"/>
                <a:gd name="T4" fmla="*/ 0 w 509"/>
                <a:gd name="T5" fmla="*/ 0 h 398"/>
                <a:gd name="T6" fmla="*/ 0 60000 65536"/>
                <a:gd name="T7" fmla="*/ 0 60000 65536"/>
                <a:gd name="T8" fmla="*/ 0 60000 65536"/>
                <a:gd name="T9" fmla="*/ 0 w 509"/>
                <a:gd name="T10" fmla="*/ 0 h 398"/>
                <a:gd name="T11" fmla="*/ 509 w 509"/>
                <a:gd name="T12" fmla="*/ 398 h 3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9" h="398">
                  <a:moveTo>
                    <a:pt x="509" y="398"/>
                  </a:move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46" name="Line 53"/>
            <p:cNvSpPr>
              <a:spLocks noChangeShapeType="1"/>
            </p:cNvSpPr>
            <p:nvPr/>
          </p:nvSpPr>
          <p:spPr bwMode="auto">
            <a:xfrm flipH="1">
              <a:off x="3151" y="3064"/>
              <a:ext cx="25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54"/>
            <p:cNvSpPr>
              <a:spLocks noChangeShapeType="1"/>
            </p:cNvSpPr>
            <p:nvPr/>
          </p:nvSpPr>
          <p:spPr bwMode="auto">
            <a:xfrm>
              <a:off x="4681" y="2586"/>
              <a:ext cx="86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55"/>
            <p:cNvSpPr>
              <a:spLocks noChangeShapeType="1"/>
            </p:cNvSpPr>
            <p:nvPr/>
          </p:nvSpPr>
          <p:spPr bwMode="auto">
            <a:xfrm>
              <a:off x="4596" y="3144"/>
              <a:ext cx="17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56"/>
            <p:cNvSpPr>
              <a:spLocks noChangeShapeType="1"/>
            </p:cNvSpPr>
            <p:nvPr/>
          </p:nvSpPr>
          <p:spPr bwMode="auto">
            <a:xfrm>
              <a:off x="3407" y="2666"/>
              <a:ext cx="15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7"/>
            <p:cNvSpPr>
              <a:spLocks noChangeShapeType="1"/>
            </p:cNvSpPr>
            <p:nvPr/>
          </p:nvSpPr>
          <p:spPr bwMode="auto">
            <a:xfrm flipV="1">
              <a:off x="3321" y="2028"/>
              <a:ext cx="1" cy="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58"/>
            <p:cNvSpPr>
              <a:spLocks noChangeShapeType="1"/>
            </p:cNvSpPr>
            <p:nvPr/>
          </p:nvSpPr>
          <p:spPr bwMode="auto">
            <a:xfrm flipV="1">
              <a:off x="3321" y="1869"/>
              <a:ext cx="1" cy="15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Rectangle 59"/>
            <p:cNvSpPr>
              <a:spLocks noChangeArrowheads="1"/>
            </p:cNvSpPr>
            <p:nvPr/>
          </p:nvSpPr>
          <p:spPr bwMode="auto">
            <a:xfrm>
              <a:off x="3236" y="1470"/>
              <a:ext cx="171" cy="399"/>
            </a:xfrm>
            <a:prstGeom prst="rect">
              <a:avLst/>
            </a:prstGeom>
            <a:solidFill>
              <a:srgbClr val="CCCC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53" name="Line 60"/>
            <p:cNvSpPr>
              <a:spLocks noChangeShapeType="1"/>
            </p:cNvSpPr>
            <p:nvPr/>
          </p:nvSpPr>
          <p:spPr bwMode="auto">
            <a:xfrm>
              <a:off x="3066" y="2985"/>
              <a:ext cx="1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61"/>
            <p:cNvSpPr>
              <a:spLocks noChangeShapeType="1"/>
            </p:cNvSpPr>
            <p:nvPr/>
          </p:nvSpPr>
          <p:spPr bwMode="auto">
            <a:xfrm flipV="1">
              <a:off x="1621" y="2347"/>
              <a:ext cx="1" cy="1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62"/>
            <p:cNvSpPr>
              <a:spLocks noChangeShapeType="1"/>
            </p:cNvSpPr>
            <p:nvPr/>
          </p:nvSpPr>
          <p:spPr bwMode="auto">
            <a:xfrm flipV="1">
              <a:off x="1791" y="2427"/>
              <a:ext cx="1" cy="23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63"/>
            <p:cNvSpPr>
              <a:spLocks noChangeShapeType="1"/>
            </p:cNvSpPr>
            <p:nvPr/>
          </p:nvSpPr>
          <p:spPr bwMode="auto">
            <a:xfrm>
              <a:off x="2216" y="2586"/>
              <a:ext cx="8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Rectangle 64"/>
            <p:cNvSpPr>
              <a:spLocks noChangeArrowheads="1"/>
            </p:cNvSpPr>
            <p:nvPr/>
          </p:nvSpPr>
          <p:spPr bwMode="auto">
            <a:xfrm>
              <a:off x="2301" y="2427"/>
              <a:ext cx="340" cy="31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58" name="Rectangle 65"/>
            <p:cNvSpPr>
              <a:spLocks noChangeArrowheads="1"/>
            </p:cNvSpPr>
            <p:nvPr/>
          </p:nvSpPr>
          <p:spPr bwMode="auto">
            <a:xfrm>
              <a:off x="2301" y="2905"/>
              <a:ext cx="340" cy="319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59" name="Line 66"/>
            <p:cNvSpPr>
              <a:spLocks noChangeShapeType="1"/>
            </p:cNvSpPr>
            <p:nvPr/>
          </p:nvSpPr>
          <p:spPr bwMode="auto">
            <a:xfrm flipH="1">
              <a:off x="2641" y="3064"/>
              <a:ext cx="8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67"/>
            <p:cNvSpPr>
              <a:spLocks/>
            </p:cNvSpPr>
            <p:nvPr/>
          </p:nvSpPr>
          <p:spPr bwMode="auto">
            <a:xfrm>
              <a:off x="2641" y="2586"/>
              <a:ext cx="425" cy="399"/>
            </a:xfrm>
            <a:custGeom>
              <a:avLst/>
              <a:gdLst>
                <a:gd name="T0" fmla="*/ 0 w 425"/>
                <a:gd name="T1" fmla="*/ 0 h 399"/>
                <a:gd name="T2" fmla="*/ 425 w 425"/>
                <a:gd name="T3" fmla="*/ 0 h 399"/>
                <a:gd name="T4" fmla="*/ 425 w 425"/>
                <a:gd name="T5" fmla="*/ 399 h 399"/>
                <a:gd name="T6" fmla="*/ 340 w 425"/>
                <a:gd name="T7" fmla="*/ 399 h 3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5"/>
                <a:gd name="T13" fmla="*/ 0 h 399"/>
                <a:gd name="T14" fmla="*/ 425 w 425"/>
                <a:gd name="T15" fmla="*/ 399 h 3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5" h="399">
                  <a:moveTo>
                    <a:pt x="0" y="0"/>
                  </a:moveTo>
                  <a:lnTo>
                    <a:pt x="425" y="0"/>
                  </a:lnTo>
                  <a:lnTo>
                    <a:pt x="425" y="399"/>
                  </a:lnTo>
                  <a:lnTo>
                    <a:pt x="340" y="399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61" name="Freeform 68"/>
            <p:cNvSpPr>
              <a:spLocks/>
            </p:cNvSpPr>
            <p:nvPr/>
          </p:nvSpPr>
          <p:spPr bwMode="auto">
            <a:xfrm>
              <a:off x="1791" y="2666"/>
              <a:ext cx="510" cy="398"/>
            </a:xfrm>
            <a:custGeom>
              <a:avLst/>
              <a:gdLst>
                <a:gd name="T0" fmla="*/ 510 w 510"/>
                <a:gd name="T1" fmla="*/ 398 h 398"/>
                <a:gd name="T2" fmla="*/ 0 w 510"/>
                <a:gd name="T3" fmla="*/ 398 h 398"/>
                <a:gd name="T4" fmla="*/ 0 w 510"/>
                <a:gd name="T5" fmla="*/ 0 h 398"/>
                <a:gd name="T6" fmla="*/ 0 60000 65536"/>
                <a:gd name="T7" fmla="*/ 0 60000 65536"/>
                <a:gd name="T8" fmla="*/ 0 60000 65536"/>
                <a:gd name="T9" fmla="*/ 0 w 510"/>
                <a:gd name="T10" fmla="*/ 0 h 398"/>
                <a:gd name="T11" fmla="*/ 510 w 510"/>
                <a:gd name="T12" fmla="*/ 398 h 3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0" h="398">
                  <a:moveTo>
                    <a:pt x="510" y="398"/>
                  </a:moveTo>
                  <a:lnTo>
                    <a:pt x="0" y="39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62" name="Line 69"/>
            <p:cNvSpPr>
              <a:spLocks noChangeShapeType="1"/>
            </p:cNvSpPr>
            <p:nvPr/>
          </p:nvSpPr>
          <p:spPr bwMode="auto">
            <a:xfrm flipH="1">
              <a:off x="1536" y="3064"/>
              <a:ext cx="25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70"/>
            <p:cNvSpPr>
              <a:spLocks noChangeShapeType="1"/>
            </p:cNvSpPr>
            <p:nvPr/>
          </p:nvSpPr>
          <p:spPr bwMode="auto">
            <a:xfrm>
              <a:off x="3066" y="2586"/>
              <a:ext cx="85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71"/>
            <p:cNvSpPr>
              <a:spLocks noChangeShapeType="1"/>
            </p:cNvSpPr>
            <p:nvPr/>
          </p:nvSpPr>
          <p:spPr bwMode="auto">
            <a:xfrm>
              <a:off x="2981" y="3144"/>
              <a:ext cx="170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72"/>
            <p:cNvSpPr>
              <a:spLocks noChangeShapeType="1"/>
            </p:cNvSpPr>
            <p:nvPr/>
          </p:nvSpPr>
          <p:spPr bwMode="auto">
            <a:xfrm>
              <a:off x="1791" y="2666"/>
              <a:ext cx="152" cy="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73"/>
            <p:cNvSpPr>
              <a:spLocks noChangeShapeType="1"/>
            </p:cNvSpPr>
            <p:nvPr/>
          </p:nvSpPr>
          <p:spPr bwMode="auto">
            <a:xfrm flipV="1">
              <a:off x="1706" y="2028"/>
              <a:ext cx="1" cy="8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74"/>
            <p:cNvSpPr>
              <a:spLocks noChangeShapeType="1"/>
            </p:cNvSpPr>
            <p:nvPr/>
          </p:nvSpPr>
          <p:spPr bwMode="auto">
            <a:xfrm flipV="1">
              <a:off x="1706" y="1869"/>
              <a:ext cx="1" cy="15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Rectangle 75"/>
            <p:cNvSpPr>
              <a:spLocks noChangeArrowheads="1"/>
            </p:cNvSpPr>
            <p:nvPr/>
          </p:nvSpPr>
          <p:spPr bwMode="auto">
            <a:xfrm>
              <a:off x="1621" y="1470"/>
              <a:ext cx="170" cy="399"/>
            </a:xfrm>
            <a:prstGeom prst="rect">
              <a:avLst/>
            </a:prstGeom>
            <a:solidFill>
              <a:srgbClr val="CCCCCC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  <p:sp>
          <p:nvSpPr>
            <p:cNvPr id="21569" name="Rectangle 76"/>
            <p:cNvSpPr>
              <a:spLocks noChangeArrowheads="1"/>
            </p:cNvSpPr>
            <p:nvPr/>
          </p:nvSpPr>
          <p:spPr bwMode="auto">
            <a:xfrm>
              <a:off x="1366" y="2402"/>
              <a:ext cx="12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V</a:t>
              </a:r>
              <a:endParaRPr lang="en-US"/>
            </a:p>
          </p:txBody>
        </p:sp>
        <p:sp>
          <p:nvSpPr>
            <p:cNvPr id="21570" name="Rectangle 77"/>
            <p:cNvSpPr>
              <a:spLocks noChangeArrowheads="1"/>
            </p:cNvSpPr>
            <p:nvPr/>
          </p:nvSpPr>
          <p:spPr bwMode="auto">
            <a:xfrm>
              <a:off x="1366" y="2960"/>
              <a:ext cx="99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21571" name="Rectangle 78"/>
            <p:cNvSpPr>
              <a:spLocks noChangeArrowheads="1"/>
            </p:cNvSpPr>
            <p:nvPr/>
          </p:nvSpPr>
          <p:spPr bwMode="auto">
            <a:xfrm>
              <a:off x="4809" y="2482"/>
              <a:ext cx="12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V</a:t>
              </a:r>
              <a:endParaRPr lang="en-US"/>
            </a:p>
          </p:txBody>
        </p:sp>
        <p:sp>
          <p:nvSpPr>
            <p:cNvPr id="21572" name="Rectangle 79"/>
            <p:cNvSpPr>
              <a:spLocks noChangeArrowheads="1"/>
            </p:cNvSpPr>
            <p:nvPr/>
          </p:nvSpPr>
          <p:spPr bwMode="auto">
            <a:xfrm>
              <a:off x="4809" y="3040"/>
              <a:ext cx="99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21573" name="Rectangle 80"/>
            <p:cNvSpPr>
              <a:spLocks noChangeArrowheads="1"/>
            </p:cNvSpPr>
            <p:nvPr/>
          </p:nvSpPr>
          <p:spPr bwMode="auto">
            <a:xfrm>
              <a:off x="2344" y="1440"/>
              <a:ext cx="335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Data</a:t>
              </a:r>
              <a:endParaRPr lang="en-US"/>
            </a:p>
          </p:txBody>
        </p:sp>
        <p:sp>
          <p:nvSpPr>
            <p:cNvPr id="21574" name="Rectangle 81"/>
            <p:cNvSpPr>
              <a:spLocks noChangeArrowheads="1"/>
            </p:cNvSpPr>
            <p:nvPr/>
          </p:nvSpPr>
          <p:spPr bwMode="auto">
            <a:xfrm>
              <a:off x="2424" y="2736"/>
              <a:ext cx="93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75" name="Rectangle 82"/>
            <p:cNvSpPr>
              <a:spLocks noChangeArrowheads="1"/>
            </p:cNvSpPr>
            <p:nvPr/>
          </p:nvSpPr>
          <p:spPr bwMode="auto">
            <a:xfrm>
              <a:off x="4039" y="2256"/>
              <a:ext cx="93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76" name="Rectangle 83"/>
            <p:cNvSpPr>
              <a:spLocks noChangeArrowheads="1"/>
            </p:cNvSpPr>
            <p:nvPr/>
          </p:nvSpPr>
          <p:spPr bwMode="auto">
            <a:xfrm>
              <a:off x="1664" y="1296"/>
              <a:ext cx="79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L</a:t>
              </a:r>
              <a:endParaRPr lang="en-US"/>
            </a:p>
          </p:txBody>
        </p:sp>
        <p:sp>
          <p:nvSpPr>
            <p:cNvPr id="21577" name="Rectangle 84"/>
            <p:cNvSpPr>
              <a:spLocks noChangeArrowheads="1"/>
            </p:cNvSpPr>
            <p:nvPr/>
          </p:nvSpPr>
          <p:spPr bwMode="auto">
            <a:xfrm>
              <a:off x="2429" y="2256"/>
              <a:ext cx="79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L</a:t>
              </a:r>
              <a:endParaRPr lang="en-US"/>
            </a:p>
          </p:txBody>
        </p:sp>
        <p:sp>
          <p:nvSpPr>
            <p:cNvPr id="21578" name="Rectangle 85"/>
            <p:cNvSpPr>
              <a:spLocks noChangeArrowheads="1"/>
            </p:cNvSpPr>
            <p:nvPr/>
          </p:nvSpPr>
          <p:spPr bwMode="auto">
            <a:xfrm>
              <a:off x="4049" y="2736"/>
              <a:ext cx="90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L</a:t>
              </a:r>
              <a:endParaRPr lang="en-US"/>
            </a:p>
          </p:txBody>
        </p:sp>
        <p:sp>
          <p:nvSpPr>
            <p:cNvPr id="21579" name="Rectangle 86"/>
            <p:cNvSpPr>
              <a:spLocks noChangeArrowheads="1"/>
            </p:cNvSpPr>
            <p:nvPr/>
          </p:nvSpPr>
          <p:spPr bwMode="auto">
            <a:xfrm>
              <a:off x="3273" y="1296"/>
              <a:ext cx="93" cy="1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latin typeface="Times New Roman" pitchFamily="18" charset="0"/>
                </a:rPr>
                <a:t>H</a:t>
              </a:r>
              <a:endParaRPr lang="en-US"/>
            </a:p>
          </p:txBody>
        </p:sp>
        <p:sp>
          <p:nvSpPr>
            <p:cNvPr id="21580" name="Rectangle 87"/>
            <p:cNvSpPr>
              <a:spLocks noChangeArrowheads="1"/>
            </p:cNvSpPr>
            <p:nvPr/>
          </p:nvSpPr>
          <p:spPr bwMode="auto">
            <a:xfrm>
              <a:off x="4016" y="2500"/>
              <a:ext cx="12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V</a:t>
              </a:r>
              <a:endParaRPr lang="en-US"/>
            </a:p>
          </p:txBody>
        </p:sp>
        <p:sp>
          <p:nvSpPr>
            <p:cNvPr id="21581" name="Rectangle 88"/>
            <p:cNvSpPr>
              <a:spLocks noChangeArrowheads="1"/>
            </p:cNvSpPr>
            <p:nvPr/>
          </p:nvSpPr>
          <p:spPr bwMode="auto">
            <a:xfrm>
              <a:off x="4040" y="2978"/>
              <a:ext cx="99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21582" name="Rectangle 89"/>
            <p:cNvSpPr>
              <a:spLocks noChangeArrowheads="1"/>
            </p:cNvSpPr>
            <p:nvPr/>
          </p:nvSpPr>
          <p:spPr bwMode="auto">
            <a:xfrm>
              <a:off x="2400" y="2500"/>
              <a:ext cx="12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V</a:t>
              </a:r>
              <a:endParaRPr lang="en-US"/>
            </a:p>
          </p:txBody>
        </p:sp>
        <p:sp>
          <p:nvSpPr>
            <p:cNvPr id="21583" name="Rectangle 90"/>
            <p:cNvSpPr>
              <a:spLocks noChangeArrowheads="1"/>
            </p:cNvSpPr>
            <p:nvPr/>
          </p:nvSpPr>
          <p:spPr bwMode="auto">
            <a:xfrm>
              <a:off x="2425" y="2978"/>
              <a:ext cx="99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21584" name="Rectangle 91"/>
            <p:cNvSpPr>
              <a:spLocks noChangeArrowheads="1"/>
            </p:cNvSpPr>
            <p:nvPr/>
          </p:nvSpPr>
          <p:spPr bwMode="auto">
            <a:xfrm>
              <a:off x="1735" y="1862"/>
              <a:ext cx="19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En</a:t>
              </a:r>
              <a:endParaRPr lang="en-US"/>
            </a:p>
          </p:txBody>
        </p:sp>
        <p:sp>
          <p:nvSpPr>
            <p:cNvPr id="21585" name="Rectangle 92"/>
            <p:cNvSpPr>
              <a:spLocks noChangeArrowheads="1"/>
            </p:cNvSpPr>
            <p:nvPr/>
          </p:nvSpPr>
          <p:spPr bwMode="auto">
            <a:xfrm>
              <a:off x="3345" y="1867"/>
              <a:ext cx="198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2200">
                  <a:latin typeface="Times New Roman" pitchFamily="18" charset="0"/>
                </a:rPr>
                <a:t>En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rosPPG2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44800" y="-430400"/>
            <a:ext cx="6476999" cy="9166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905" y="762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systems need to be elastic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1695" y="6585569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Intel IXP422 Network Processor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DLX Pipeline</a:t>
            </a:r>
          </a:p>
        </p:txBody>
      </p:sp>
      <p:pic>
        <p:nvPicPr>
          <p:cNvPr id="1891332" name="Picture 4" descr="dlx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987550"/>
            <a:ext cx="5062538" cy="21748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graphicFrame>
        <p:nvGraphicFramePr>
          <p:cNvPr id="1891750" name="Group 422"/>
          <p:cNvGraphicFramePr>
            <a:graphicFrameLocks noGrp="1"/>
          </p:cNvGraphicFramePr>
          <p:nvPr>
            <p:ph idx="1"/>
          </p:nvPr>
        </p:nvGraphicFramePr>
        <p:xfrm>
          <a:off x="568325" y="4743450"/>
          <a:ext cx="6556375" cy="1203390"/>
        </p:xfrm>
        <a:graphic>
          <a:graphicData uri="http://schemas.openxmlformats.org/drawingml/2006/table">
            <a:tbl>
              <a:tblPr/>
              <a:tblGrid>
                <a:gridCol w="746125"/>
                <a:gridCol w="752475"/>
                <a:gridCol w="685800"/>
                <a:gridCol w="752475"/>
                <a:gridCol w="904875"/>
                <a:gridCol w="647700"/>
                <a:gridCol w="676275"/>
                <a:gridCol w="714375"/>
                <a:gridCol w="676275"/>
              </a:tblGrid>
              <a:tr h="34290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Block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mux2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EB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nextPC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ALU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 W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RF R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Delay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3.15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3.75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8000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457200" rtl="0" eaLnBrk="1" fontAlgn="b" latinLnBrk="0" hangingPunct="1">
                        <a:lnSpc>
                          <a:spcPct val="12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6000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91716" name="Text Box 388"/>
          <p:cNvSpPr txBox="1">
            <a:spLocks noChangeArrowheads="1"/>
          </p:cNvSpPr>
          <p:nvPr/>
        </p:nvSpPr>
        <p:spPr bwMode="auto">
          <a:xfrm>
            <a:off x="6107113" y="1592263"/>
            <a:ext cx="2805112" cy="296862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800" b="0">
                <a:solidFill>
                  <a:schemeClr val="tx1"/>
                </a:solidFill>
              </a:rPr>
              <a:t> </a:t>
            </a:r>
            <a:r>
              <a:rPr lang="en-US" sz="1600" b="0">
                <a:solidFill>
                  <a:schemeClr val="tx1"/>
                </a:solidFill>
              </a:rPr>
              <a:t>Memory read latency = 10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P(ALU)=0.35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P(F) = 0.2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P(M</a:t>
            </a:r>
            <a:r>
              <a:rPr lang="en-US" sz="1600" b="0" baseline="-25000">
                <a:solidFill>
                  <a:schemeClr val="tx1"/>
                </a:solidFill>
              </a:rPr>
              <a:t>LOAD</a:t>
            </a:r>
            <a:r>
              <a:rPr lang="en-US" sz="1600" b="0">
                <a:solidFill>
                  <a:schemeClr val="tx1"/>
                </a:solidFill>
              </a:rPr>
              <a:t>)=0.25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P(M</a:t>
            </a:r>
            <a:r>
              <a:rPr lang="en-US" sz="1600" b="0" baseline="-25000">
                <a:solidFill>
                  <a:schemeClr val="tx1"/>
                </a:solidFill>
              </a:rPr>
              <a:t>STORE</a:t>
            </a:r>
            <a:r>
              <a:rPr lang="en-US" sz="1600" b="0">
                <a:solidFill>
                  <a:schemeClr val="tx1"/>
                </a:solidFill>
              </a:rPr>
              <a:t>)=0.075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P(BR) = 0.125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Mem dependency = 0.5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RF dependency = 0.2</a:t>
            </a:r>
          </a:p>
          <a:p>
            <a:pPr algn="l">
              <a:buClr>
                <a:schemeClr val="tx1"/>
              </a:buClr>
              <a:buFontTx/>
              <a:buChar char="•"/>
            </a:pPr>
            <a:r>
              <a:rPr lang="en-US" sz="1600" b="0">
                <a:solidFill>
                  <a:schemeClr val="tx1"/>
                </a:solidFill>
              </a:rPr>
              <a:t> Depth(F) = [1,…,8]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367" name="Picture 15" descr="dlx_pipe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6725"/>
            <a:ext cx="9144000" cy="3290888"/>
          </a:xfrm>
          <a:prstGeom prst="rect">
            <a:avLst/>
          </a:prstGeom>
          <a:noFill/>
        </p:spPr>
      </p:pic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DLX</a:t>
            </a:r>
          </a:p>
        </p:txBody>
      </p:sp>
      <p:sp>
        <p:nvSpPr>
          <p:cNvPr id="1892365" name="Rectangle 23"/>
          <p:cNvSpPr>
            <a:spLocks noChangeArrowheads="1"/>
          </p:cNvSpPr>
          <p:nvPr/>
        </p:nvSpPr>
        <p:spPr bwMode="auto">
          <a:xfrm>
            <a:off x="4572000" y="2517775"/>
            <a:ext cx="127000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892368" name="Rectangle 23"/>
          <p:cNvSpPr>
            <a:spLocks noChangeArrowheads="1"/>
          </p:cNvSpPr>
          <p:nvPr/>
        </p:nvSpPr>
        <p:spPr bwMode="auto">
          <a:xfrm>
            <a:off x="7658100" y="3875088"/>
            <a:ext cx="127000" cy="3206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3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2365" grpId="0" animBg="1"/>
      <p:bldP spid="1892368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Preserving </a:t>
            </a:r>
            <a:r>
              <a:rPr lang="en-GB" sz="4000" dirty="0" err="1" smtClean="0"/>
              <a:t>behavioral</a:t>
            </a:r>
            <a:r>
              <a:rPr lang="en-GB" sz="4000" dirty="0" smtClean="0"/>
              <a:t> equivalence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53145" y="1683415"/>
            <a:ext cx="3187590" cy="318759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08515" y="223426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owchart: Delay 7"/>
          <p:cNvSpPr/>
          <p:nvPr/>
        </p:nvSpPr>
        <p:spPr bwMode="auto">
          <a:xfrm>
            <a:off x="2446940" y="2518260"/>
            <a:ext cx="227685" cy="303580"/>
          </a:xfrm>
          <a:prstGeom prst="flowChartDelay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Moon 8"/>
          <p:cNvSpPr/>
          <p:nvPr/>
        </p:nvSpPr>
        <p:spPr bwMode="auto">
          <a:xfrm flipH="1">
            <a:off x="1915675" y="2329747"/>
            <a:ext cx="303580" cy="264408"/>
          </a:xfrm>
          <a:prstGeom prst="moon">
            <a:avLst>
              <a:gd name="adj" fmla="val 87500"/>
            </a:avLst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Moon 9"/>
          <p:cNvSpPr/>
          <p:nvPr/>
        </p:nvSpPr>
        <p:spPr bwMode="auto">
          <a:xfrm flipH="1">
            <a:off x="1915675" y="2785117"/>
            <a:ext cx="303580" cy="264408"/>
          </a:xfrm>
          <a:prstGeom prst="moon">
            <a:avLst>
              <a:gd name="adj" fmla="val 87500"/>
            </a:avLst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Elbow Connector 11"/>
          <p:cNvCxnSpPr>
            <a:stCxn id="10" idx="1"/>
          </p:cNvCxnSpPr>
          <p:nvPr/>
        </p:nvCxnSpPr>
        <p:spPr bwMode="auto">
          <a:xfrm flipV="1">
            <a:off x="2219255" y="2785117"/>
            <a:ext cx="227685" cy="13220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4" name="Elbow Connector 13"/>
          <p:cNvCxnSpPr>
            <a:stCxn id="9" idx="1"/>
          </p:cNvCxnSpPr>
          <p:nvPr/>
        </p:nvCxnSpPr>
        <p:spPr bwMode="auto">
          <a:xfrm>
            <a:off x="2219255" y="2461951"/>
            <a:ext cx="227685" cy="13220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384410" y="2377103"/>
            <a:ext cx="55253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384410" y="2529503"/>
            <a:ext cx="55253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384410" y="2973630"/>
            <a:ext cx="55253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1" name="Shape 20"/>
          <p:cNvCxnSpPr/>
          <p:nvPr/>
        </p:nvCxnSpPr>
        <p:spPr bwMode="auto">
          <a:xfrm rot="16200000" flipH="1">
            <a:off x="1523382" y="2444550"/>
            <a:ext cx="476420" cy="341525"/>
          </a:xfrm>
          <a:prstGeom prst="bentConnector3">
            <a:avLst>
              <a:gd name="adj1" fmla="val 990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5" name="Straight Connector 24"/>
          <p:cNvCxnSpPr>
            <a:stCxn id="8" idx="3"/>
          </p:cNvCxnSpPr>
          <p:nvPr/>
        </p:nvCxnSpPr>
        <p:spPr bwMode="auto">
          <a:xfrm flipV="1">
            <a:off x="2674625" y="2668772"/>
            <a:ext cx="194699" cy="12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308515" y="2450464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308515" y="287500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674625" y="350489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67465" y="413478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60305" y="358079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lowchart: Delay 32"/>
          <p:cNvSpPr/>
          <p:nvPr/>
        </p:nvSpPr>
        <p:spPr bwMode="auto">
          <a:xfrm>
            <a:off x="2869324" y="2594155"/>
            <a:ext cx="260671" cy="28085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Moon 33"/>
          <p:cNvSpPr/>
          <p:nvPr/>
        </p:nvSpPr>
        <p:spPr bwMode="auto">
          <a:xfrm flipH="1">
            <a:off x="3281785" y="2366470"/>
            <a:ext cx="303580" cy="264408"/>
          </a:xfrm>
          <a:prstGeom prst="moon">
            <a:avLst>
              <a:gd name="adj" fmla="val 87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26522" y="238773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4" idx="1"/>
            <a:endCxn id="35" idx="1"/>
          </p:cNvCxnSpPr>
          <p:nvPr/>
        </p:nvCxnSpPr>
        <p:spPr bwMode="auto">
          <a:xfrm>
            <a:off x="3585365" y="2498674"/>
            <a:ext cx="141157" cy="29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3" name="Elbow Connector 42"/>
          <p:cNvCxnSpPr>
            <a:stCxn id="33" idx="3"/>
          </p:cNvCxnSpPr>
          <p:nvPr/>
        </p:nvCxnSpPr>
        <p:spPr bwMode="auto">
          <a:xfrm flipV="1">
            <a:off x="3129995" y="2564296"/>
            <a:ext cx="77999" cy="170284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3200042" y="2564296"/>
            <a:ext cx="1033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9" name="Elbow Connector 48"/>
          <p:cNvCxnSpPr/>
          <p:nvPr/>
        </p:nvCxnSpPr>
        <p:spPr bwMode="auto">
          <a:xfrm rot="10800000" flipV="1">
            <a:off x="2522836" y="2821840"/>
            <a:ext cx="346489" cy="23905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3129995" y="388437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826415" y="426384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73670" y="232974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6" idx="1"/>
          </p:cNvCxnSpPr>
          <p:nvPr/>
        </p:nvCxnSpPr>
        <p:spPr bwMode="auto">
          <a:xfrm>
            <a:off x="473670" y="3277210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473670" y="4112055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040735" y="2328159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4040735" y="3275622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4040735" y="411046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5330950" y="1683415"/>
            <a:ext cx="3187590" cy="318759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86320" y="223426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Flowchart: Delay 64"/>
          <p:cNvSpPr/>
          <p:nvPr/>
        </p:nvSpPr>
        <p:spPr bwMode="auto">
          <a:xfrm>
            <a:off x="6469375" y="2594155"/>
            <a:ext cx="227685" cy="303580"/>
          </a:xfrm>
          <a:prstGeom prst="flowChartDelay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Moon 65"/>
          <p:cNvSpPr/>
          <p:nvPr/>
        </p:nvSpPr>
        <p:spPr bwMode="auto">
          <a:xfrm flipH="1">
            <a:off x="6863480" y="2557432"/>
            <a:ext cx="303580" cy="264408"/>
          </a:xfrm>
          <a:prstGeom prst="moon">
            <a:avLst>
              <a:gd name="adj" fmla="val 87500"/>
            </a:avLst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Straight Connector 73"/>
          <p:cNvCxnSpPr>
            <a:stCxn id="65" idx="3"/>
          </p:cNvCxnSpPr>
          <p:nvPr/>
        </p:nvCxnSpPr>
        <p:spPr bwMode="auto">
          <a:xfrm flipV="1">
            <a:off x="6697060" y="2744667"/>
            <a:ext cx="194699" cy="12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5" name="Rectangle 74"/>
          <p:cNvSpPr/>
          <p:nvPr/>
        </p:nvSpPr>
        <p:spPr bwMode="auto">
          <a:xfrm>
            <a:off x="5786320" y="2450464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786320" y="287500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152430" y="350489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545270" y="413478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938110" y="358079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Flowchart: Delay 79"/>
          <p:cNvSpPr/>
          <p:nvPr/>
        </p:nvSpPr>
        <p:spPr bwMode="auto">
          <a:xfrm>
            <a:off x="7347129" y="2594155"/>
            <a:ext cx="260671" cy="28085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Moon 80"/>
          <p:cNvSpPr/>
          <p:nvPr/>
        </p:nvSpPr>
        <p:spPr bwMode="auto">
          <a:xfrm flipH="1">
            <a:off x="7759590" y="2366470"/>
            <a:ext cx="303580" cy="264408"/>
          </a:xfrm>
          <a:prstGeom prst="moon">
            <a:avLst>
              <a:gd name="adj" fmla="val 87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204327" y="238773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>
            <a:stCxn id="81" idx="1"/>
            <a:endCxn id="82" idx="1"/>
          </p:cNvCxnSpPr>
          <p:nvPr/>
        </p:nvCxnSpPr>
        <p:spPr bwMode="auto">
          <a:xfrm>
            <a:off x="8063170" y="2498674"/>
            <a:ext cx="141157" cy="29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4" name="Elbow Connector 42"/>
          <p:cNvCxnSpPr>
            <a:stCxn id="80" idx="3"/>
          </p:cNvCxnSpPr>
          <p:nvPr/>
        </p:nvCxnSpPr>
        <p:spPr bwMode="auto">
          <a:xfrm flipV="1">
            <a:off x="7607800" y="2564296"/>
            <a:ext cx="77999" cy="170284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677847" y="2564296"/>
            <a:ext cx="1033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6" name="Elbow Connector 85"/>
          <p:cNvCxnSpPr/>
          <p:nvPr/>
        </p:nvCxnSpPr>
        <p:spPr bwMode="auto">
          <a:xfrm rot="10800000" flipV="1">
            <a:off x="7000641" y="2821840"/>
            <a:ext cx="346489" cy="23905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7607800" y="388437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304220" y="426384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4951475" y="232974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63" idx="1"/>
          </p:cNvCxnSpPr>
          <p:nvPr/>
        </p:nvCxnSpPr>
        <p:spPr bwMode="auto">
          <a:xfrm>
            <a:off x="4951475" y="3277210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4951475" y="4112055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8518540" y="2328159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8518540" y="3275622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8518540" y="411046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Elbow Connector 95"/>
          <p:cNvCxnSpPr>
            <a:stCxn id="75" idx="3"/>
            <a:endCxn id="65" idx="1"/>
          </p:cNvCxnSpPr>
          <p:nvPr/>
        </p:nvCxnSpPr>
        <p:spPr bwMode="auto">
          <a:xfrm>
            <a:off x="5862215" y="2564307"/>
            <a:ext cx="597107" cy="9842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98" name="Elbow Connector 97"/>
          <p:cNvCxnSpPr>
            <a:stCxn id="76" idx="3"/>
          </p:cNvCxnSpPr>
          <p:nvPr/>
        </p:nvCxnSpPr>
        <p:spPr bwMode="auto">
          <a:xfrm flipV="1">
            <a:off x="5862215" y="2821840"/>
            <a:ext cx="607160" cy="16700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0" name="Straight Connector 99"/>
          <p:cNvCxnSpPr>
            <a:stCxn id="66" idx="1"/>
            <a:endCxn id="80" idx="1"/>
          </p:cNvCxnSpPr>
          <p:nvPr/>
        </p:nvCxnSpPr>
        <p:spPr bwMode="auto">
          <a:xfrm>
            <a:off x="7167060" y="2689636"/>
            <a:ext cx="162770" cy="235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2" name="Elbow Connector 101"/>
          <p:cNvCxnSpPr>
            <a:stCxn id="64" idx="3"/>
          </p:cNvCxnSpPr>
          <p:nvPr/>
        </p:nvCxnSpPr>
        <p:spPr bwMode="auto">
          <a:xfrm>
            <a:off x="5862215" y="2348109"/>
            <a:ext cx="1001265" cy="246046"/>
          </a:xfrm>
          <a:prstGeom prst="bentConnector3">
            <a:avLst>
              <a:gd name="adj1" fmla="val 887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16200000" flipV="1">
            <a:off x="3189888" y="2321207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6200000" flipV="1">
            <a:off x="7677752" y="2321208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" name="Group 100"/>
          <p:cNvGrpSpPr/>
          <p:nvPr/>
        </p:nvGrpSpPr>
        <p:grpSpPr>
          <a:xfrm>
            <a:off x="1384361" y="1724684"/>
            <a:ext cx="6797709" cy="2664441"/>
            <a:chOff x="1384361" y="1724684"/>
            <a:chExt cx="6797709" cy="2664441"/>
          </a:xfrm>
        </p:grpSpPr>
        <p:sp>
          <p:nvSpPr>
            <p:cNvPr id="72" name="Freeform 71"/>
            <p:cNvSpPr/>
            <p:nvPr/>
          </p:nvSpPr>
          <p:spPr bwMode="auto">
            <a:xfrm>
              <a:off x="2756066" y="3006545"/>
              <a:ext cx="4389069" cy="606056"/>
            </a:xfrm>
            <a:custGeom>
              <a:avLst/>
              <a:gdLst>
                <a:gd name="connsiteX0" fmla="*/ 0 w 4423144"/>
                <a:gd name="connsiteY0" fmla="*/ 606056 h 606056"/>
                <a:gd name="connsiteX1" fmla="*/ 3147237 w 4423144"/>
                <a:gd name="connsiteY1" fmla="*/ 0 h 606056"/>
                <a:gd name="connsiteX2" fmla="*/ 4423144 w 4423144"/>
                <a:gd name="connsiteY2" fmla="*/ 606056 h 606056"/>
                <a:gd name="connsiteX3" fmla="*/ 4423144 w 4423144"/>
                <a:gd name="connsiteY3" fmla="*/ 606056 h 60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3144" h="606056">
                  <a:moveTo>
                    <a:pt x="0" y="606056"/>
                  </a:moveTo>
                  <a:cubicBezTo>
                    <a:pt x="1205023" y="303028"/>
                    <a:pt x="2410046" y="0"/>
                    <a:pt x="3147237" y="0"/>
                  </a:cubicBezTo>
                  <a:cubicBezTo>
                    <a:pt x="3884428" y="0"/>
                    <a:pt x="4423144" y="606056"/>
                    <a:pt x="4423144" y="606056"/>
                  </a:cubicBezTo>
                  <a:lnTo>
                    <a:pt x="4423144" y="606056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98"/>
            <p:cNvGrpSpPr/>
            <p:nvPr/>
          </p:nvGrpSpPr>
          <p:grpSpPr>
            <a:xfrm>
              <a:off x="1384361" y="1724684"/>
              <a:ext cx="6797709" cy="2664441"/>
              <a:chOff x="1384361" y="1711842"/>
              <a:chExt cx="6797709" cy="2664441"/>
            </a:xfrm>
          </p:grpSpPr>
          <p:sp>
            <p:nvSpPr>
              <p:cNvPr id="67" name="Freeform 66"/>
              <p:cNvSpPr/>
              <p:nvPr/>
            </p:nvSpPr>
            <p:spPr bwMode="auto">
              <a:xfrm>
                <a:off x="1384409" y="1711842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1384385" y="1939629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 bwMode="auto">
              <a:xfrm>
                <a:off x="1384361" y="2362084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1538005" y="3091779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3793001" y="1875661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3216926" y="3399019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909686" y="3770227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52485" y="3642291"/>
                <a:ext cx="4389069" cy="606056"/>
              </a:xfrm>
              <a:custGeom>
                <a:avLst/>
                <a:gdLst>
                  <a:gd name="connsiteX0" fmla="*/ 0 w 4423144"/>
                  <a:gd name="connsiteY0" fmla="*/ 606056 h 606056"/>
                  <a:gd name="connsiteX1" fmla="*/ 3147237 w 4423144"/>
                  <a:gd name="connsiteY1" fmla="*/ 0 h 606056"/>
                  <a:gd name="connsiteX2" fmla="*/ 4423144 w 4423144"/>
                  <a:gd name="connsiteY2" fmla="*/ 606056 h 606056"/>
                  <a:gd name="connsiteX3" fmla="*/ 4423144 w 4423144"/>
                  <a:gd name="connsiteY3" fmla="*/ 606056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3144" h="606056">
                    <a:moveTo>
                      <a:pt x="0" y="606056"/>
                    </a:moveTo>
                    <a:cubicBezTo>
                      <a:pt x="1205023" y="303028"/>
                      <a:pt x="2410046" y="0"/>
                      <a:pt x="3147237" y="0"/>
                    </a:cubicBezTo>
                    <a:cubicBezTo>
                      <a:pt x="3884428" y="0"/>
                      <a:pt x="4423144" y="606056"/>
                      <a:pt x="4423144" y="606056"/>
                    </a:cubicBezTo>
                    <a:lnTo>
                      <a:pt x="4423144" y="606056"/>
                    </a:lnTo>
                  </a:path>
                </a:pathLst>
              </a:custGeom>
              <a:noFill/>
              <a:ln w="2857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3" name="TextBox 102"/>
          <p:cNvSpPr txBox="1"/>
          <p:nvPr/>
        </p:nvSpPr>
        <p:spPr>
          <a:xfrm>
            <a:off x="2613345" y="5547829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Combinational logic synthesis</a:t>
            </a:r>
          </a:p>
          <a:p>
            <a:r>
              <a:rPr lang="en-US" dirty="0" smtClean="0"/>
              <a:t>Combinational equivalence checking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Preserving </a:t>
            </a:r>
            <a:r>
              <a:rPr lang="en-GB" sz="4000" dirty="0" err="1" smtClean="0"/>
              <a:t>behavioral</a:t>
            </a:r>
            <a:r>
              <a:rPr lang="en-GB" sz="4000" dirty="0" smtClean="0"/>
              <a:t> equivalence</a:t>
            </a:r>
            <a:endParaRPr lang="en-US" sz="40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5330950" y="1683415"/>
            <a:ext cx="3187590" cy="318759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86320" y="223426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Flowchart: Delay 64"/>
          <p:cNvSpPr/>
          <p:nvPr/>
        </p:nvSpPr>
        <p:spPr bwMode="auto">
          <a:xfrm>
            <a:off x="6469375" y="2594155"/>
            <a:ext cx="227685" cy="303580"/>
          </a:xfrm>
          <a:prstGeom prst="flowChartDelay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Moon 65"/>
          <p:cNvSpPr/>
          <p:nvPr/>
        </p:nvSpPr>
        <p:spPr bwMode="auto">
          <a:xfrm flipH="1">
            <a:off x="6863480" y="2557432"/>
            <a:ext cx="303580" cy="264408"/>
          </a:xfrm>
          <a:prstGeom prst="moon">
            <a:avLst>
              <a:gd name="adj" fmla="val 87500"/>
            </a:avLst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4" name="Straight Connector 73"/>
          <p:cNvCxnSpPr>
            <a:stCxn id="65" idx="3"/>
          </p:cNvCxnSpPr>
          <p:nvPr/>
        </p:nvCxnSpPr>
        <p:spPr bwMode="auto">
          <a:xfrm flipV="1">
            <a:off x="6697060" y="2744667"/>
            <a:ext cx="194699" cy="12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7152430" y="350489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545270" y="413478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5938110" y="358079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Flowchart: Delay 79"/>
          <p:cNvSpPr/>
          <p:nvPr/>
        </p:nvSpPr>
        <p:spPr bwMode="auto">
          <a:xfrm>
            <a:off x="7347129" y="2594155"/>
            <a:ext cx="260671" cy="28085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Moon 80"/>
          <p:cNvSpPr/>
          <p:nvPr/>
        </p:nvSpPr>
        <p:spPr bwMode="auto">
          <a:xfrm flipH="1">
            <a:off x="7759590" y="2366470"/>
            <a:ext cx="303580" cy="264408"/>
          </a:xfrm>
          <a:prstGeom prst="moon">
            <a:avLst>
              <a:gd name="adj" fmla="val 87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8204327" y="238773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3" name="Straight Connector 82"/>
          <p:cNvCxnSpPr>
            <a:stCxn id="81" idx="1"/>
            <a:endCxn id="82" idx="1"/>
          </p:cNvCxnSpPr>
          <p:nvPr/>
        </p:nvCxnSpPr>
        <p:spPr bwMode="auto">
          <a:xfrm>
            <a:off x="8063170" y="2498674"/>
            <a:ext cx="141157" cy="29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4" name="Elbow Connector 42"/>
          <p:cNvCxnSpPr>
            <a:stCxn id="80" idx="3"/>
          </p:cNvCxnSpPr>
          <p:nvPr/>
        </p:nvCxnSpPr>
        <p:spPr bwMode="auto">
          <a:xfrm flipV="1">
            <a:off x="7607800" y="2564296"/>
            <a:ext cx="77999" cy="170284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677847" y="2564296"/>
            <a:ext cx="1033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6" name="Elbow Connector 85"/>
          <p:cNvCxnSpPr/>
          <p:nvPr/>
        </p:nvCxnSpPr>
        <p:spPr bwMode="auto">
          <a:xfrm rot="10800000" flipV="1">
            <a:off x="7000641" y="2821840"/>
            <a:ext cx="346489" cy="23905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7" name="Rectangle 86"/>
          <p:cNvSpPr/>
          <p:nvPr/>
        </p:nvSpPr>
        <p:spPr bwMode="auto">
          <a:xfrm>
            <a:off x="7607800" y="388437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304220" y="426384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4951475" y="232974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endCxn id="63" idx="1"/>
          </p:cNvCxnSpPr>
          <p:nvPr/>
        </p:nvCxnSpPr>
        <p:spPr bwMode="auto">
          <a:xfrm>
            <a:off x="4951475" y="3277210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4951475" y="4112055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8518540" y="2328159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8518540" y="3275622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8518540" y="411046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Elbow Connector 95"/>
          <p:cNvCxnSpPr>
            <a:endCxn id="65" idx="1"/>
          </p:cNvCxnSpPr>
          <p:nvPr/>
        </p:nvCxnSpPr>
        <p:spPr bwMode="auto">
          <a:xfrm>
            <a:off x="5862215" y="2564307"/>
            <a:ext cx="597107" cy="9842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98" name="Elbow Connector 97"/>
          <p:cNvCxnSpPr/>
          <p:nvPr/>
        </p:nvCxnSpPr>
        <p:spPr bwMode="auto">
          <a:xfrm flipV="1">
            <a:off x="5862215" y="2821840"/>
            <a:ext cx="607160" cy="16700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0" name="Straight Connector 99"/>
          <p:cNvCxnSpPr>
            <a:stCxn id="66" idx="1"/>
            <a:endCxn id="80" idx="1"/>
          </p:cNvCxnSpPr>
          <p:nvPr/>
        </p:nvCxnSpPr>
        <p:spPr bwMode="auto">
          <a:xfrm>
            <a:off x="7167060" y="2689636"/>
            <a:ext cx="162770" cy="235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2" name="Elbow Connector 101"/>
          <p:cNvCxnSpPr>
            <a:stCxn id="64" idx="3"/>
          </p:cNvCxnSpPr>
          <p:nvPr/>
        </p:nvCxnSpPr>
        <p:spPr bwMode="auto">
          <a:xfrm>
            <a:off x="5862215" y="2348109"/>
            <a:ext cx="1001265" cy="246046"/>
          </a:xfrm>
          <a:prstGeom prst="bentConnector3">
            <a:avLst>
              <a:gd name="adj1" fmla="val 887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6200000" flipV="1">
            <a:off x="7677752" y="2321208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853145" y="1683415"/>
            <a:ext cx="3187590" cy="318759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308515" y="223426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Flowchart: Delay 68"/>
          <p:cNvSpPr/>
          <p:nvPr/>
        </p:nvSpPr>
        <p:spPr bwMode="auto">
          <a:xfrm>
            <a:off x="1991570" y="2594155"/>
            <a:ext cx="227685" cy="303580"/>
          </a:xfrm>
          <a:prstGeom prst="flowChartDelay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Moon 69"/>
          <p:cNvSpPr/>
          <p:nvPr/>
        </p:nvSpPr>
        <p:spPr bwMode="auto">
          <a:xfrm flipH="1">
            <a:off x="2385675" y="2557432"/>
            <a:ext cx="303580" cy="264408"/>
          </a:xfrm>
          <a:prstGeom prst="moon">
            <a:avLst>
              <a:gd name="adj" fmla="val 87500"/>
            </a:avLst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Straight Connector 70"/>
          <p:cNvCxnSpPr>
            <a:stCxn id="69" idx="3"/>
          </p:cNvCxnSpPr>
          <p:nvPr/>
        </p:nvCxnSpPr>
        <p:spPr bwMode="auto">
          <a:xfrm flipV="1">
            <a:off x="2219255" y="2744667"/>
            <a:ext cx="194699" cy="12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1308515" y="2450464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308515" y="287500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2674625" y="350489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2067465" y="413478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1460305" y="358079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Flowchart: Delay 100"/>
          <p:cNvSpPr/>
          <p:nvPr/>
        </p:nvSpPr>
        <p:spPr bwMode="auto">
          <a:xfrm>
            <a:off x="2869324" y="2594155"/>
            <a:ext cx="260671" cy="280850"/>
          </a:xfrm>
          <a:prstGeom prst="flowChartDelay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Moon 102"/>
          <p:cNvSpPr/>
          <p:nvPr/>
        </p:nvSpPr>
        <p:spPr bwMode="auto">
          <a:xfrm flipH="1">
            <a:off x="3281785" y="2366470"/>
            <a:ext cx="303580" cy="264408"/>
          </a:xfrm>
          <a:prstGeom prst="moon">
            <a:avLst>
              <a:gd name="adj" fmla="val 875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726522" y="238773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7" name="Straight Connector 106"/>
          <p:cNvCxnSpPr>
            <a:stCxn id="103" idx="1"/>
            <a:endCxn id="104" idx="1"/>
          </p:cNvCxnSpPr>
          <p:nvPr/>
        </p:nvCxnSpPr>
        <p:spPr bwMode="auto">
          <a:xfrm>
            <a:off x="3585365" y="2498674"/>
            <a:ext cx="141157" cy="290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8" name="Elbow Connector 42"/>
          <p:cNvCxnSpPr>
            <a:stCxn id="101" idx="3"/>
          </p:cNvCxnSpPr>
          <p:nvPr/>
        </p:nvCxnSpPr>
        <p:spPr bwMode="auto">
          <a:xfrm flipV="1">
            <a:off x="3129995" y="2564296"/>
            <a:ext cx="77999" cy="170284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3200042" y="2564296"/>
            <a:ext cx="10336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10" name="Elbow Connector 109"/>
          <p:cNvCxnSpPr/>
          <p:nvPr/>
        </p:nvCxnSpPr>
        <p:spPr bwMode="auto">
          <a:xfrm rot="10800000" flipV="1">
            <a:off x="2522836" y="2821840"/>
            <a:ext cx="346489" cy="23905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11" name="Rectangle 110"/>
          <p:cNvSpPr/>
          <p:nvPr/>
        </p:nvSpPr>
        <p:spPr bwMode="auto">
          <a:xfrm>
            <a:off x="3129995" y="3884370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2826415" y="426384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473670" y="232974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endCxn id="67" idx="1"/>
          </p:cNvCxnSpPr>
          <p:nvPr/>
        </p:nvCxnSpPr>
        <p:spPr bwMode="auto">
          <a:xfrm>
            <a:off x="473670" y="3277210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>
            <a:off x="473670" y="4112055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4040735" y="2328159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4040735" y="3275622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4040735" y="4110467"/>
            <a:ext cx="37947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Elbow Connector 118"/>
          <p:cNvCxnSpPr>
            <a:stCxn id="72" idx="3"/>
            <a:endCxn id="69" idx="1"/>
          </p:cNvCxnSpPr>
          <p:nvPr/>
        </p:nvCxnSpPr>
        <p:spPr bwMode="auto">
          <a:xfrm>
            <a:off x="1384410" y="2564307"/>
            <a:ext cx="597107" cy="9842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0" name="Elbow Connector 119"/>
          <p:cNvCxnSpPr>
            <a:stCxn id="73" idx="3"/>
          </p:cNvCxnSpPr>
          <p:nvPr/>
        </p:nvCxnSpPr>
        <p:spPr bwMode="auto">
          <a:xfrm flipV="1">
            <a:off x="1384410" y="2821840"/>
            <a:ext cx="607160" cy="16700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1" name="Straight Connector 120"/>
          <p:cNvCxnSpPr>
            <a:stCxn id="70" idx="1"/>
            <a:endCxn id="101" idx="1"/>
          </p:cNvCxnSpPr>
          <p:nvPr/>
        </p:nvCxnSpPr>
        <p:spPr bwMode="auto">
          <a:xfrm>
            <a:off x="2689255" y="2689636"/>
            <a:ext cx="162770" cy="235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2" name="Elbow Connector 121"/>
          <p:cNvCxnSpPr>
            <a:stCxn id="68" idx="3"/>
          </p:cNvCxnSpPr>
          <p:nvPr/>
        </p:nvCxnSpPr>
        <p:spPr bwMode="auto">
          <a:xfrm>
            <a:off x="1384410" y="2348109"/>
            <a:ext cx="1001265" cy="246046"/>
          </a:xfrm>
          <a:prstGeom prst="bentConnector3">
            <a:avLst>
              <a:gd name="adj1" fmla="val 8872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 rot="16200000" flipV="1">
            <a:off x="3199947" y="2321208"/>
            <a:ext cx="0" cy="22768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5" name="Rectangle 124"/>
          <p:cNvSpPr/>
          <p:nvPr/>
        </p:nvSpPr>
        <p:spPr bwMode="auto">
          <a:xfrm>
            <a:off x="6743695" y="2633475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94070" y="554127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 logic synthesis</a:t>
            </a:r>
          </a:p>
          <a:p>
            <a:r>
              <a:rPr lang="en-US" dirty="0" smtClean="0"/>
              <a:t>Sequential equivalence checking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5782906" y="2451736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5787433" y="2876277"/>
            <a:ext cx="75895" cy="227685"/>
          </a:xfrm>
          <a:prstGeom prst="rect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6 L 0.02778 7.40741E-6 L 0.04601 0.01459 L 0.07083 0.01459 L 0.10504 0.0264 " pathEditMode="relative" ptsTypes="AAA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23 L 0.02396 -0.00023 L 0.05017 -0.02523 L 0.06944 -0.02523 L 0.10417 -0.0358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6" grpId="0" animBg="1"/>
      <p:bldP spid="105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Different flavors of Elastic Buffers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07201" y="1355130"/>
            <a:ext cx="384050" cy="614480"/>
            <a:chOff x="3381445" y="1470345"/>
            <a:chExt cx="384050" cy="614480"/>
          </a:xfrm>
        </p:grpSpPr>
        <p:sp>
          <p:nvSpPr>
            <p:cNvPr id="4" name="Rectangle 3"/>
            <p:cNvSpPr/>
            <p:nvPr/>
          </p:nvSpPr>
          <p:spPr bwMode="auto">
            <a:xfrm>
              <a:off x="3381445" y="1470345"/>
              <a:ext cx="192025" cy="614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573470" y="1470345"/>
              <a:ext cx="192025" cy="614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sym typeface="Symbol"/>
                </a:rPr>
                <a:t>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1251" y="1431135"/>
            <a:ext cx="371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Flip-flop = Master &amp; Slave</a:t>
            </a:r>
            <a:endParaRPr lang="en-US" sz="2400" dirty="0"/>
          </a:p>
        </p:txBody>
      </p:sp>
      <p:grpSp>
        <p:nvGrpSpPr>
          <p:cNvPr id="8" name="Group 77"/>
          <p:cNvGrpSpPr/>
          <p:nvPr/>
        </p:nvGrpSpPr>
        <p:grpSpPr>
          <a:xfrm>
            <a:off x="4610405" y="2718506"/>
            <a:ext cx="2918780" cy="1363379"/>
            <a:chOff x="4610405" y="2718506"/>
            <a:chExt cx="2918780" cy="1363379"/>
          </a:xfrm>
        </p:grpSpPr>
        <p:grpSp>
          <p:nvGrpSpPr>
            <p:cNvPr id="11" name="Group 25"/>
            <p:cNvGrpSpPr/>
            <p:nvPr/>
          </p:nvGrpSpPr>
          <p:grpSpPr>
            <a:xfrm>
              <a:off x="5992985" y="3429000"/>
              <a:ext cx="384050" cy="614480"/>
              <a:chOff x="3381445" y="1470345"/>
              <a:chExt cx="384050" cy="61448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28"/>
            <p:cNvGrpSpPr/>
            <p:nvPr/>
          </p:nvGrpSpPr>
          <p:grpSpPr>
            <a:xfrm>
              <a:off x="5032860" y="3429000"/>
              <a:ext cx="384050" cy="614480"/>
              <a:chOff x="3381445" y="1470345"/>
              <a:chExt cx="384050" cy="61448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2800" dirty="0" smtClean="0">
                    <a:solidFill>
                      <a:srgbClr val="FF0000"/>
                    </a:solidFill>
                    <a:latin typeface="Arial" charset="0"/>
                    <a:sym typeface="Symbol"/>
                  </a:rPr>
                  <a:t></a:t>
                </a:r>
                <a:endParaRPr lang="en-US" sz="2800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32" name="Trapezoid 31"/>
            <p:cNvSpPr/>
            <p:nvPr/>
          </p:nvSpPr>
          <p:spPr bwMode="auto">
            <a:xfrm rot="5400000">
              <a:off x="6309825" y="3284980"/>
              <a:ext cx="1363379" cy="230431"/>
            </a:xfrm>
            <a:prstGeom prst="trapezoid">
              <a:avLst>
                <a:gd name="adj" fmla="val 61075"/>
              </a:avLst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6377035" y="3736240"/>
              <a:ext cx="499264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5416910" y="3736240"/>
              <a:ext cx="57607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4610405" y="3736240"/>
              <a:ext cx="42245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2" name="Elbow Connector 41"/>
            <p:cNvCxnSpPr/>
            <p:nvPr/>
          </p:nvCxnSpPr>
          <p:spPr bwMode="auto">
            <a:xfrm flipV="1">
              <a:off x="5608935" y="2994665"/>
              <a:ext cx="1267364" cy="728107"/>
            </a:xfrm>
            <a:prstGeom prst="bentConnector3">
              <a:avLst>
                <a:gd name="adj1" fmla="val -598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106730" y="3405250"/>
              <a:ext cx="42245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6" name="Group 79"/>
          <p:cNvGrpSpPr/>
          <p:nvPr/>
        </p:nvGrpSpPr>
        <p:grpSpPr>
          <a:xfrm>
            <a:off x="4572000" y="4792376"/>
            <a:ext cx="3033995" cy="1363379"/>
            <a:chOff x="4572000" y="4792376"/>
            <a:chExt cx="3033995" cy="1363379"/>
          </a:xfrm>
        </p:grpSpPr>
        <p:grpSp>
          <p:nvGrpSpPr>
            <p:cNvPr id="19" name="Group 44"/>
            <p:cNvGrpSpPr/>
            <p:nvPr/>
          </p:nvGrpSpPr>
          <p:grpSpPr>
            <a:xfrm>
              <a:off x="6799490" y="5169100"/>
              <a:ext cx="384050" cy="614480"/>
              <a:chOff x="3381445" y="1470345"/>
              <a:chExt cx="384050" cy="614480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2800" dirty="0" smtClean="0">
                    <a:solidFill>
                      <a:srgbClr val="FF0000"/>
                    </a:solidFill>
                    <a:latin typeface="Arial" charset="0"/>
                    <a:sym typeface="Symbol"/>
                  </a:rPr>
                  <a:t></a:t>
                </a:r>
                <a:endParaRPr lang="en-US" sz="2800" dirty="0" smtClean="0">
                  <a:solidFill>
                    <a:srgbClr val="FF0000"/>
                  </a:solidFill>
                  <a:latin typeface="Arial" charset="0"/>
                </a:endParaRPr>
              </a:p>
            </p:txBody>
          </p:sp>
        </p:grpSp>
        <p:sp>
          <p:nvSpPr>
            <p:cNvPr id="48" name="Trapezoid 47"/>
            <p:cNvSpPr/>
            <p:nvPr/>
          </p:nvSpPr>
          <p:spPr bwMode="auto">
            <a:xfrm rot="5400000">
              <a:off x="5503321" y="5358850"/>
              <a:ext cx="1363379" cy="230431"/>
            </a:xfrm>
            <a:prstGeom prst="trapezoid">
              <a:avLst>
                <a:gd name="adj" fmla="val 61075"/>
              </a:avLst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Group 48"/>
            <p:cNvGrpSpPr/>
            <p:nvPr/>
          </p:nvGrpSpPr>
          <p:grpSpPr>
            <a:xfrm>
              <a:off x="5148075" y="5541275"/>
              <a:ext cx="384050" cy="614480"/>
              <a:chOff x="3381445" y="1470345"/>
              <a:chExt cx="384050" cy="61448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2" name="Straight Arrow Connector 51"/>
            <p:cNvCxnSpPr>
              <a:stCxn id="48" idx="0"/>
            </p:cNvCxnSpPr>
            <p:nvPr/>
          </p:nvCxnSpPr>
          <p:spPr bwMode="auto">
            <a:xfrm>
              <a:off x="6300226" y="5474066"/>
              <a:ext cx="499264" cy="2274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532125" y="5848515"/>
              <a:ext cx="537670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4572000" y="5850103"/>
              <a:ext cx="57607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9" name="Elbow Connector 58"/>
            <p:cNvCxnSpPr/>
            <p:nvPr/>
          </p:nvCxnSpPr>
          <p:spPr bwMode="auto">
            <a:xfrm flipV="1">
              <a:off x="4802430" y="5111709"/>
              <a:ext cx="1267364" cy="728107"/>
            </a:xfrm>
            <a:prstGeom prst="bentConnector3">
              <a:avLst>
                <a:gd name="adj1" fmla="val -598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7183540" y="5476340"/>
              <a:ext cx="42245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26" name="Group 76"/>
          <p:cNvGrpSpPr/>
          <p:nvPr/>
        </p:nvGrpSpPr>
        <p:grpSpPr>
          <a:xfrm>
            <a:off x="769907" y="2349174"/>
            <a:ext cx="2056368" cy="2347191"/>
            <a:chOff x="769907" y="2349174"/>
            <a:chExt cx="2056368" cy="2347191"/>
          </a:xfrm>
        </p:grpSpPr>
        <p:grpSp>
          <p:nvGrpSpPr>
            <p:cNvPr id="29" name="Group 7"/>
            <p:cNvGrpSpPr/>
            <p:nvPr/>
          </p:nvGrpSpPr>
          <p:grpSpPr>
            <a:xfrm>
              <a:off x="1499602" y="2699300"/>
              <a:ext cx="384050" cy="614480"/>
              <a:chOff x="3381445" y="1470345"/>
              <a:chExt cx="384050" cy="61448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charset="0"/>
                    <a:sym typeface="Symbol"/>
                  </a:rPr>
                  <a:t>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3" name="Group 10"/>
            <p:cNvGrpSpPr/>
            <p:nvPr/>
          </p:nvGrpSpPr>
          <p:grpSpPr>
            <a:xfrm>
              <a:off x="1499602" y="3467400"/>
              <a:ext cx="384050" cy="614480"/>
              <a:chOff x="3381445" y="1470345"/>
              <a:chExt cx="384050" cy="61448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3381445" y="1470345"/>
                <a:ext cx="192025" cy="61448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573470" y="1470345"/>
                <a:ext cx="192025" cy="61448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5" name="Elbow Connector 14"/>
            <p:cNvCxnSpPr/>
            <p:nvPr/>
          </p:nvCxnSpPr>
          <p:spPr bwMode="auto">
            <a:xfrm flipV="1">
              <a:off x="769907" y="3006540"/>
              <a:ext cx="729695" cy="307240"/>
            </a:xfrm>
            <a:prstGeom prst="bentConnector3">
              <a:avLst>
                <a:gd name="adj1" fmla="val 50000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7" name="Elbow Connector 16"/>
            <p:cNvCxnSpPr/>
            <p:nvPr/>
          </p:nvCxnSpPr>
          <p:spPr bwMode="auto">
            <a:xfrm>
              <a:off x="769907" y="3313780"/>
              <a:ext cx="729695" cy="460860"/>
            </a:xfrm>
            <a:prstGeom prst="bentConnector3">
              <a:avLst>
                <a:gd name="adj1" fmla="val 50000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" name="Trapezoid 17"/>
            <p:cNvSpPr/>
            <p:nvPr/>
          </p:nvSpPr>
          <p:spPr bwMode="auto">
            <a:xfrm rot="5400000">
              <a:off x="1662821" y="3284980"/>
              <a:ext cx="1363379" cy="230431"/>
            </a:xfrm>
            <a:prstGeom prst="trapezoid">
              <a:avLst>
                <a:gd name="adj" fmla="val 61075"/>
              </a:avLst>
            </a:prstGeom>
            <a:solidFill>
              <a:srgbClr val="00B0F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1883652" y="3006540"/>
              <a:ext cx="345643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1883652" y="3734647"/>
              <a:ext cx="345643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2459727" y="3390590"/>
              <a:ext cx="345643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337350" y="234917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main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05357" y="404348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aux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15550" y="4327033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Carloni</a:t>
              </a:r>
              <a:r>
                <a:rPr lang="en-US" dirty="0" smtClean="0"/>
                <a:t>, 1999)</a:t>
              </a:r>
              <a:endParaRPr lang="en-US" dirty="0"/>
            </a:p>
          </p:txBody>
        </p:sp>
      </p:grpSp>
      <p:grpSp>
        <p:nvGrpSpPr>
          <p:cNvPr id="35" name="Group 78"/>
          <p:cNvGrpSpPr/>
          <p:nvPr/>
        </p:nvGrpSpPr>
        <p:grpSpPr>
          <a:xfrm>
            <a:off x="-36600" y="5157225"/>
            <a:ext cx="3801041" cy="1414431"/>
            <a:chOff x="-36600" y="5157225"/>
            <a:chExt cx="3801041" cy="1414431"/>
          </a:xfrm>
        </p:grpSpPr>
        <p:sp>
          <p:nvSpPr>
            <p:cNvPr id="64" name="Rectangle 63"/>
            <p:cNvSpPr/>
            <p:nvPr/>
          </p:nvSpPr>
          <p:spPr bwMode="auto">
            <a:xfrm>
              <a:off x="1499600" y="5157225"/>
              <a:ext cx="192025" cy="614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152485" y="5157225"/>
              <a:ext cx="192025" cy="614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sym typeface="Symbol"/>
                </a:rPr>
                <a:t>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66" name="Straight Arrow Connector 65"/>
            <p:cNvCxnSpPr>
              <a:stCxn id="65" idx="3"/>
            </p:cNvCxnSpPr>
            <p:nvPr/>
          </p:nvCxnSpPr>
          <p:spPr bwMode="auto">
            <a:xfrm>
              <a:off x="2344510" y="5464465"/>
              <a:ext cx="576075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>
              <a:endCxn id="64" idx="1"/>
            </p:cNvCxnSpPr>
            <p:nvPr/>
          </p:nvCxnSpPr>
          <p:spPr bwMode="auto">
            <a:xfrm flipV="1">
              <a:off x="961930" y="5464465"/>
              <a:ext cx="537670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>
              <a:stCxn id="64" idx="3"/>
              <a:endCxn id="65" idx="1"/>
            </p:cNvCxnSpPr>
            <p:nvPr/>
          </p:nvCxnSpPr>
          <p:spPr bwMode="auto">
            <a:xfrm>
              <a:off x="1691625" y="5464465"/>
              <a:ext cx="460860" cy="1588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-36600" y="5925325"/>
              <a:ext cx="38010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Jacobson 2002</a:t>
              </a:r>
              <a:br>
                <a:rPr lang="en-US" dirty="0" smtClean="0"/>
              </a:br>
              <a:r>
                <a:rPr lang="en-US" dirty="0" smtClean="0"/>
                <a:t>Synchronous Interlocked Pipelines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uncertainty in chip design</a:t>
            </a:r>
            <a:endParaRPr lang="en-US" dirty="0"/>
          </a:p>
        </p:txBody>
      </p:sp>
      <p:pic>
        <p:nvPicPr>
          <p:cNvPr id="4" name="Picture 3" descr="multi-c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3651" y="1040747"/>
            <a:ext cx="5376700" cy="566704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 bwMode="auto">
          <a:xfrm>
            <a:off x="3189420" y="2238445"/>
            <a:ext cx="3341235" cy="2765160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108250" y="3192552"/>
            <a:ext cx="18838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</a:t>
            </a:r>
            <a:b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cycles ?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6"/>
          <p:cNvSpPr>
            <a:spLocks/>
          </p:cNvSpPr>
          <p:nvPr/>
        </p:nvSpPr>
        <p:spPr bwMode="auto">
          <a:xfrm rot="-5400000">
            <a:off x="4478337" y="1266826"/>
            <a:ext cx="868363" cy="3414712"/>
          </a:xfrm>
          <a:custGeom>
            <a:avLst/>
            <a:gdLst>
              <a:gd name="T0" fmla="*/ 2147483647 w 478"/>
              <a:gd name="T1" fmla="*/ 2147483647 h 2151"/>
              <a:gd name="T2" fmla="*/ 2147483647 w 478"/>
              <a:gd name="T3" fmla="*/ 0 h 2151"/>
              <a:gd name="T4" fmla="*/ 0 w 478"/>
              <a:gd name="T5" fmla="*/ 0 h 2151"/>
              <a:gd name="T6" fmla="*/ 0 60000 65536"/>
              <a:gd name="T7" fmla="*/ 0 60000 65536"/>
              <a:gd name="T8" fmla="*/ 0 60000 65536"/>
              <a:gd name="T9" fmla="*/ 0 w 478"/>
              <a:gd name="T10" fmla="*/ 0 h 2151"/>
              <a:gd name="T11" fmla="*/ 478 w 478"/>
              <a:gd name="T12" fmla="*/ 2151 h 2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2151">
                <a:moveTo>
                  <a:pt x="478" y="2151"/>
                </a:moveTo>
                <a:lnTo>
                  <a:pt x="478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rot="10800000"/>
          <a:lstStyle/>
          <a:p>
            <a:pPr algn="ctr" eaLnBrk="0" hangingPunct="0"/>
            <a:endParaRPr lang="nl-NL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914525" y="4278313"/>
            <a:ext cx="7620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PC+4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165850" y="2593975"/>
            <a:ext cx="1555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Branch target</a:t>
            </a:r>
          </a:p>
          <a:p>
            <a:pPr algn="ctr" eaLnBrk="0" hangingPunct="0"/>
            <a:r>
              <a:rPr lang="en-US"/>
              <a:t>address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6032500" y="6858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589088" y="5899150"/>
            <a:ext cx="61531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next-PC calculation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3205163" y="3387725"/>
            <a:ext cx="68421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219325" y="4752975"/>
            <a:ext cx="16700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194175" y="407035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V="1">
            <a:off x="4059238" y="5038725"/>
            <a:ext cx="0" cy="4095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4056063" y="5429250"/>
            <a:ext cx="249713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6165850" y="4918075"/>
            <a:ext cx="145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Take branch</a:t>
            </a:r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6619875" y="53197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6664325" y="24130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381000" y="1268413"/>
            <a:ext cx="8129588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/>
              <a:t> Only wait for required inputs</a:t>
            </a:r>
          </a:p>
          <a:p>
            <a:pPr eaLnBrk="0" hangingPunct="0">
              <a:buFont typeface="Arial" charset="0"/>
              <a:buChar char="•"/>
            </a:pPr>
            <a:r>
              <a:rPr lang="en-US" sz="2800"/>
              <a:t> Late arriving tokens are cancelled by anti-tokens</a:t>
            </a:r>
          </a:p>
        </p:txBody>
      </p:sp>
      <p:sp>
        <p:nvSpPr>
          <p:cNvPr id="1607691" name="Text Box 11"/>
          <p:cNvSpPr txBox="1">
            <a:spLocks noChangeArrowheads="1"/>
          </p:cNvSpPr>
          <p:nvPr/>
        </p:nvSpPr>
        <p:spPr bwMode="auto">
          <a:xfrm>
            <a:off x="4171950" y="4905375"/>
            <a:ext cx="13144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No branch</a:t>
            </a:r>
          </a:p>
        </p:txBody>
      </p:sp>
      <p:sp>
        <p:nvSpPr>
          <p:cNvPr id="1524738" name="Rectangle 2"/>
          <p:cNvSpPr>
            <a:spLocks noChangeArrowheads="1"/>
          </p:cNvSpPr>
          <p:nvPr/>
        </p:nvSpPr>
        <p:spPr bwMode="auto">
          <a:xfrm>
            <a:off x="457200" y="160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GB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Evaluation</a:t>
            </a: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6" name="Freeform 7"/>
          <p:cNvSpPr>
            <a:spLocks/>
          </p:cNvSpPr>
          <p:nvPr/>
        </p:nvSpPr>
        <p:spPr bwMode="auto">
          <a:xfrm>
            <a:off x="3889375" y="303847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33825" y="3962400"/>
            <a:ext cx="215900" cy="215900"/>
            <a:chOff x="3934072" y="3962400"/>
            <a:chExt cx="215900" cy="215900"/>
          </a:xfrm>
        </p:grpSpPr>
        <p:sp>
          <p:nvSpPr>
            <p:cNvPr id="50197" name="Oval 21"/>
            <p:cNvSpPr>
              <a:spLocks noChangeArrowheads="1"/>
            </p:cNvSpPr>
            <p:nvPr/>
          </p:nvSpPr>
          <p:spPr bwMode="auto">
            <a:xfrm>
              <a:off x="3934072" y="3962400"/>
              <a:ext cx="215900" cy="2159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190" name="Straight Connector 26"/>
            <p:cNvCxnSpPr>
              <a:cxnSpLocks noChangeShapeType="1"/>
            </p:cNvCxnSpPr>
            <p:nvPr/>
          </p:nvCxnSpPr>
          <p:spPr bwMode="auto">
            <a:xfrm>
              <a:off x="3968536" y="4076396"/>
              <a:ext cx="152400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med"/>
            </a:ln>
          </p:spPr>
        </p:cxnSp>
      </p:grp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1992313" y="46450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5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956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29166 -0.00209 L -0.29166 -0.0541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07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1.11111E-6 L 0.21372 0.00185 L 0.21372 -0.1 " pathEditMode="relative" ptsTypes="AAA">
                                      <p:cBhvr>
                                        <p:cTn id="2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07407E-6 L -0.27587 0.001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1 -0.1 L 0.36996 -0.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46 L 0.00087 -0.10065 L -0.08924 -0.10065 L -0.08924 -0.22397 L 0.02344 -0.22304 " pathEditMode="relative" ptsTypes="AAA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2" grpId="1" animBg="1"/>
      <p:bldP spid="50193" grpId="0" animBg="1"/>
      <p:bldP spid="50193" grpId="1" animBg="1"/>
      <p:bldP spid="50193" grpId="2" animBg="1"/>
      <p:bldP spid="1607691" grpId="0"/>
      <p:bldP spid="1607691" grpId="1"/>
      <p:bldP spid="50188" grpId="0" animBg="1"/>
      <p:bldP spid="50188" grpId="1" animBg="1"/>
      <p:bldP spid="50188" grpId="2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865188" y="3175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865188" y="16891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Freeform 6"/>
          <p:cNvSpPr>
            <a:spLocks/>
          </p:cNvSpPr>
          <p:nvPr/>
        </p:nvSpPr>
        <p:spPr bwMode="auto">
          <a:xfrm>
            <a:off x="1550988" y="304800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82600" y="671513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484188" y="20320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>
            <a:off x="1169988" y="6731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>
            <a:off x="1169988" y="20320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2541588" y="1003300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846388" y="1079500"/>
            <a:ext cx="431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>
            <a:off x="1855788" y="13589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Line 14"/>
          <p:cNvSpPr>
            <a:spLocks noChangeShapeType="1"/>
          </p:cNvSpPr>
          <p:nvPr/>
        </p:nvSpPr>
        <p:spPr bwMode="auto">
          <a:xfrm>
            <a:off x="3608388" y="13589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294188" y="10033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 flipV="1">
            <a:off x="1703388" y="2298700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703388" y="1371600"/>
            <a:ext cx="4267200" cy="1460500"/>
          </a:xfrm>
          <a:custGeom>
            <a:avLst/>
            <a:gdLst>
              <a:gd name="T0" fmla="*/ 2147483647 w 2688"/>
              <a:gd name="T1" fmla="*/ 0 h 920"/>
              <a:gd name="T2" fmla="*/ 2147483647 w 2688"/>
              <a:gd name="T3" fmla="*/ 0 h 920"/>
              <a:gd name="T4" fmla="*/ 2147483647 w 2688"/>
              <a:gd name="T5" fmla="*/ 2147483647 h 920"/>
              <a:gd name="T6" fmla="*/ 0 w 268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920"/>
              <a:gd name="T14" fmla="*/ 2688 w 268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920">
                <a:moveTo>
                  <a:pt x="1824" y="0"/>
                </a:moveTo>
                <a:lnTo>
                  <a:pt x="2688" y="0"/>
                </a:lnTo>
                <a:lnTo>
                  <a:pt x="268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865188" y="2832100"/>
            <a:ext cx="2084387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Critical cycle</a:t>
            </a:r>
            <a:br>
              <a:rPr lang="en-GB" sz="2400" b="1"/>
            </a:br>
            <a:r>
              <a:rPr lang="en-GB" sz="2400" b="1"/>
              <a:t>(late arrival)</a:t>
            </a:r>
            <a:endParaRPr lang="en-US" sz="2400" b="1"/>
          </a:p>
        </p:txBody>
      </p:sp>
      <p:sp>
        <p:nvSpPr>
          <p:cNvPr id="8209" name="Rectangle 20"/>
          <p:cNvSpPr>
            <a:spLocks noChangeArrowheads="1"/>
          </p:cNvSpPr>
          <p:nvPr/>
        </p:nvSpPr>
        <p:spPr bwMode="auto">
          <a:xfrm>
            <a:off x="1220788" y="40386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0" name="Rectangle 21"/>
          <p:cNvSpPr>
            <a:spLocks noChangeArrowheads="1"/>
          </p:cNvSpPr>
          <p:nvPr/>
        </p:nvSpPr>
        <p:spPr bwMode="auto">
          <a:xfrm>
            <a:off x="1220788" y="54102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1" name="Freeform 22"/>
          <p:cNvSpPr>
            <a:spLocks/>
          </p:cNvSpPr>
          <p:nvPr/>
        </p:nvSpPr>
        <p:spPr bwMode="auto">
          <a:xfrm>
            <a:off x="4646613" y="4025900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>
            <a:off x="838200" y="4392613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>
            <a:off x="839788" y="57531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Oval 25"/>
          <p:cNvSpPr>
            <a:spLocks noChangeArrowheads="1"/>
          </p:cNvSpPr>
          <p:nvPr/>
        </p:nvSpPr>
        <p:spPr bwMode="auto">
          <a:xfrm>
            <a:off x="2209800" y="4038600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>
            <a:off x="2514600" y="4114800"/>
            <a:ext cx="431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16" name="Line 27"/>
          <p:cNvSpPr>
            <a:spLocks noChangeShapeType="1"/>
          </p:cNvSpPr>
          <p:nvPr/>
        </p:nvSpPr>
        <p:spPr bwMode="auto">
          <a:xfrm>
            <a:off x="1524000" y="43942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>
            <a:off x="3276600" y="43942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Rectangle 29"/>
          <p:cNvSpPr>
            <a:spLocks noChangeArrowheads="1"/>
          </p:cNvSpPr>
          <p:nvPr/>
        </p:nvSpPr>
        <p:spPr bwMode="auto">
          <a:xfrm>
            <a:off x="3962400" y="40386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19" name="Line 30"/>
          <p:cNvSpPr>
            <a:spLocks noChangeShapeType="1"/>
          </p:cNvSpPr>
          <p:nvPr/>
        </p:nvSpPr>
        <p:spPr bwMode="auto">
          <a:xfrm flipV="1">
            <a:off x="4799013" y="6019800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Freeform 31"/>
          <p:cNvSpPr>
            <a:spLocks/>
          </p:cNvSpPr>
          <p:nvPr/>
        </p:nvSpPr>
        <p:spPr bwMode="auto">
          <a:xfrm>
            <a:off x="4787900" y="5092700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221" name="Oval 32"/>
          <p:cNvSpPr>
            <a:spLocks noChangeArrowheads="1"/>
          </p:cNvSpPr>
          <p:nvPr/>
        </p:nvSpPr>
        <p:spPr bwMode="auto">
          <a:xfrm>
            <a:off x="2208213" y="5410200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2513013" y="5486400"/>
            <a:ext cx="431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23" name="Line 34"/>
          <p:cNvSpPr>
            <a:spLocks noChangeShapeType="1"/>
          </p:cNvSpPr>
          <p:nvPr/>
        </p:nvSpPr>
        <p:spPr bwMode="auto">
          <a:xfrm>
            <a:off x="1522413" y="57658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5"/>
          <p:cNvSpPr>
            <a:spLocks noChangeShapeType="1"/>
          </p:cNvSpPr>
          <p:nvPr/>
        </p:nvSpPr>
        <p:spPr bwMode="auto">
          <a:xfrm>
            <a:off x="3275013" y="576580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Rectangle 36"/>
          <p:cNvSpPr>
            <a:spLocks noChangeArrowheads="1"/>
          </p:cNvSpPr>
          <p:nvPr/>
        </p:nvSpPr>
        <p:spPr bwMode="auto">
          <a:xfrm>
            <a:off x="3960813" y="5410200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26" name="Line 37"/>
          <p:cNvSpPr>
            <a:spLocks noChangeShapeType="1"/>
          </p:cNvSpPr>
          <p:nvPr/>
        </p:nvSpPr>
        <p:spPr bwMode="auto">
          <a:xfrm>
            <a:off x="4265613" y="43942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8"/>
          <p:cNvSpPr>
            <a:spLocks noChangeShapeType="1"/>
          </p:cNvSpPr>
          <p:nvPr/>
        </p:nvSpPr>
        <p:spPr bwMode="auto">
          <a:xfrm>
            <a:off x="4265613" y="57531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8" name="Text Box 39"/>
          <p:cNvSpPr txBox="1">
            <a:spLocks noChangeArrowheads="1"/>
          </p:cNvSpPr>
          <p:nvPr/>
        </p:nvSpPr>
        <p:spPr bwMode="auto">
          <a:xfrm>
            <a:off x="6307138" y="5759450"/>
            <a:ext cx="2736850" cy="830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b="1"/>
              <a:t>Shorter cycle</a:t>
            </a:r>
            <a:br>
              <a:rPr lang="en-GB" sz="2400" b="1"/>
            </a:br>
            <a:r>
              <a:rPr lang="en-GB" sz="2400" b="1"/>
              <a:t>(but F duplicated)</a:t>
            </a:r>
            <a:endParaRPr lang="en-US" sz="2400" b="1"/>
          </a:p>
        </p:txBody>
      </p:sp>
      <p:sp>
        <p:nvSpPr>
          <p:cNvPr id="8229" name="Oval 40"/>
          <p:cNvSpPr>
            <a:spLocks noChangeArrowheads="1"/>
          </p:cNvSpPr>
          <p:nvPr/>
        </p:nvSpPr>
        <p:spPr bwMode="auto">
          <a:xfrm>
            <a:off x="903288" y="5556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8230" name="Oval 41"/>
          <p:cNvSpPr>
            <a:spLocks noChangeArrowheads="1"/>
          </p:cNvSpPr>
          <p:nvPr/>
        </p:nvSpPr>
        <p:spPr bwMode="auto">
          <a:xfrm>
            <a:off x="903288" y="19272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31" name="Oval 42"/>
          <p:cNvSpPr>
            <a:spLocks noChangeArrowheads="1"/>
          </p:cNvSpPr>
          <p:nvPr/>
        </p:nvSpPr>
        <p:spPr bwMode="auto">
          <a:xfrm>
            <a:off x="1266825" y="42799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32" name="Oval 43"/>
          <p:cNvSpPr>
            <a:spLocks noChangeArrowheads="1"/>
          </p:cNvSpPr>
          <p:nvPr/>
        </p:nvSpPr>
        <p:spPr bwMode="auto">
          <a:xfrm>
            <a:off x="1266825" y="56610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233" name="Down Arrow 40"/>
          <p:cNvSpPr>
            <a:spLocks noChangeArrowheads="1"/>
          </p:cNvSpPr>
          <p:nvPr/>
        </p:nvSpPr>
        <p:spPr bwMode="auto">
          <a:xfrm>
            <a:off x="3449638" y="3124200"/>
            <a:ext cx="512762" cy="641350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s-ES"/>
          </a:p>
        </p:txBody>
      </p:sp>
      <p:sp>
        <p:nvSpPr>
          <p:cNvPr id="8234" name="TextBox 41"/>
          <p:cNvSpPr txBox="1">
            <a:spLocks noChangeArrowheads="1"/>
          </p:cNvSpPr>
          <p:nvPr/>
        </p:nvSpPr>
        <p:spPr bwMode="auto">
          <a:xfrm>
            <a:off x="4114800" y="3149600"/>
            <a:ext cx="457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Shannon decomposition</a:t>
            </a:r>
          </a:p>
        </p:txBody>
      </p:sp>
      <p:sp>
        <p:nvSpPr>
          <p:cNvPr id="8235" name="TextBox 41"/>
          <p:cNvSpPr txBox="1">
            <a:spLocks noChangeArrowheads="1"/>
          </p:cNvSpPr>
          <p:nvPr/>
        </p:nvSpPr>
        <p:spPr bwMode="auto">
          <a:xfrm>
            <a:off x="3124200" y="254000"/>
            <a:ext cx="535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Early evaluation is useless!!!</a:t>
            </a:r>
          </a:p>
        </p:txBody>
      </p:sp>
      <p:sp>
        <p:nvSpPr>
          <p:cNvPr id="8236" name="TextBox 43"/>
          <p:cNvSpPr txBox="1">
            <a:spLocks noChangeArrowheads="1"/>
          </p:cNvSpPr>
          <p:nvPr/>
        </p:nvSpPr>
        <p:spPr bwMode="auto">
          <a:xfrm>
            <a:off x="4600575" y="41671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237" name="TextBox 44"/>
          <p:cNvSpPr txBox="1">
            <a:spLocks noChangeArrowheads="1"/>
          </p:cNvSpPr>
          <p:nvPr/>
        </p:nvSpPr>
        <p:spPr bwMode="auto">
          <a:xfrm>
            <a:off x="4583113" y="55340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8238" name="TextBox 45"/>
          <p:cNvSpPr txBox="1">
            <a:spLocks noChangeArrowheads="1"/>
          </p:cNvSpPr>
          <p:nvPr/>
        </p:nvSpPr>
        <p:spPr bwMode="auto">
          <a:xfrm>
            <a:off x="1512888" y="457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239" name="TextBox 46"/>
          <p:cNvSpPr txBox="1">
            <a:spLocks noChangeArrowheads="1"/>
          </p:cNvSpPr>
          <p:nvPr/>
        </p:nvSpPr>
        <p:spPr bwMode="auto">
          <a:xfrm>
            <a:off x="1495425" y="18240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</p:spTree>
  </p:cSld>
  <p:clrMapOvr>
    <a:masterClrMapping/>
  </p:clrMapOvr>
  <p:transition advTm="87856"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5"/>
          <p:cNvSpPr>
            <a:spLocks/>
          </p:cNvSpPr>
          <p:nvPr/>
        </p:nvSpPr>
        <p:spPr bwMode="auto">
          <a:xfrm>
            <a:off x="7751763" y="4522788"/>
            <a:ext cx="1222375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19" name="Line 18"/>
          <p:cNvSpPr>
            <a:spLocks noChangeShapeType="1"/>
          </p:cNvSpPr>
          <p:nvPr/>
        </p:nvSpPr>
        <p:spPr bwMode="auto">
          <a:xfrm>
            <a:off x="4264025" y="5195888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11"/>
          <p:cNvSpPr>
            <a:spLocks noChangeShapeType="1"/>
          </p:cNvSpPr>
          <p:nvPr/>
        </p:nvSpPr>
        <p:spPr bwMode="auto">
          <a:xfrm>
            <a:off x="4265613" y="3824288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s-ES_tradnl" sz="4000" smtClean="0"/>
              <a:t>Speculation with Shared Units</a:t>
            </a:r>
            <a:endParaRPr lang="es-ES" sz="4000" smtClean="0"/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116388" y="3468688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4114800" y="4840288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Freeform 6"/>
          <p:cNvSpPr>
            <a:spLocks/>
          </p:cNvSpPr>
          <p:nvPr/>
        </p:nvSpPr>
        <p:spPr bwMode="auto">
          <a:xfrm>
            <a:off x="7610475" y="3455988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3735388" y="3822700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8"/>
          <p:cNvSpPr>
            <a:spLocks noChangeShapeType="1"/>
          </p:cNvSpPr>
          <p:nvPr/>
        </p:nvSpPr>
        <p:spPr bwMode="auto">
          <a:xfrm>
            <a:off x="3736975" y="5183188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6381750" y="3824288"/>
            <a:ext cx="5429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6926263" y="3468688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 flipV="1">
            <a:off x="7762875" y="5449888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0" name="Line 19"/>
          <p:cNvSpPr>
            <a:spLocks noChangeShapeType="1"/>
          </p:cNvSpPr>
          <p:nvPr/>
        </p:nvSpPr>
        <p:spPr bwMode="auto">
          <a:xfrm>
            <a:off x="6380163" y="5195888"/>
            <a:ext cx="54451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6924675" y="4840288"/>
            <a:ext cx="3048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2" name="Line 21"/>
          <p:cNvSpPr>
            <a:spLocks noChangeShapeType="1"/>
          </p:cNvSpPr>
          <p:nvPr/>
        </p:nvSpPr>
        <p:spPr bwMode="auto">
          <a:xfrm>
            <a:off x="7229475" y="3824288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>
            <a:off x="7229475" y="5183188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4951413" y="3416300"/>
            <a:ext cx="1428750" cy="2211388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9235" name="Oval 27"/>
          <p:cNvSpPr>
            <a:spLocks noChangeArrowheads="1"/>
          </p:cNvSpPr>
          <p:nvPr/>
        </p:nvSpPr>
        <p:spPr bwMode="auto">
          <a:xfrm>
            <a:off x="5103813" y="4135438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5408613" y="4211638"/>
            <a:ext cx="431800" cy="579437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37" name="Text Box 29"/>
          <p:cNvSpPr txBox="1">
            <a:spLocks noChangeArrowheads="1"/>
          </p:cNvSpPr>
          <p:nvPr/>
        </p:nvSpPr>
        <p:spPr bwMode="auto">
          <a:xfrm>
            <a:off x="4949825" y="3049588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9238" name="Oval 30"/>
          <p:cNvSpPr>
            <a:spLocks noChangeArrowheads="1"/>
          </p:cNvSpPr>
          <p:nvPr/>
        </p:nvSpPr>
        <p:spPr bwMode="auto">
          <a:xfrm>
            <a:off x="4548188" y="5965825"/>
            <a:ext cx="2376487" cy="650875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39" name="Text Box 31"/>
          <p:cNvSpPr txBox="1">
            <a:spLocks noChangeArrowheads="1"/>
          </p:cNvSpPr>
          <p:nvPr/>
        </p:nvSpPr>
        <p:spPr bwMode="auto">
          <a:xfrm>
            <a:off x="5103813" y="60975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9240" name="Line 32"/>
          <p:cNvSpPr>
            <a:spLocks noChangeShapeType="1"/>
          </p:cNvSpPr>
          <p:nvPr/>
        </p:nvSpPr>
        <p:spPr bwMode="auto">
          <a:xfrm flipV="1">
            <a:off x="5710238" y="5627688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Text Box 33"/>
          <p:cNvSpPr txBox="1">
            <a:spLocks noChangeArrowheads="1"/>
          </p:cNvSpPr>
          <p:nvPr/>
        </p:nvSpPr>
        <p:spPr bwMode="auto">
          <a:xfrm>
            <a:off x="169863" y="1449388"/>
            <a:ext cx="3652837" cy="472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457200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en-US" sz="2400"/>
              <a:t>Speculate which channel the mux will choose next cycle and exec F on it</a:t>
            </a:r>
          </a:p>
          <a:p>
            <a:pPr marL="342900" indent="-342900" defTabSz="457200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en-US" sz="2400"/>
              <a:t>Stop the other elastic channel</a:t>
            </a:r>
          </a:p>
          <a:p>
            <a:pPr marL="342900" indent="-342900" defTabSz="457200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AutoNum type="arabicPeriod"/>
            </a:pPr>
            <a:r>
              <a:rPr lang="en-US" sz="2400"/>
              <a:t>If next cycle we realize a mistake has been made, exec F on the other channel</a:t>
            </a:r>
          </a:p>
        </p:txBody>
      </p:sp>
      <p:sp>
        <p:nvSpPr>
          <p:cNvPr id="9242" name="TextBox 27"/>
          <p:cNvSpPr txBox="1">
            <a:spLocks noChangeArrowheads="1"/>
          </p:cNvSpPr>
          <p:nvPr/>
        </p:nvSpPr>
        <p:spPr bwMode="auto">
          <a:xfrm>
            <a:off x="7564438" y="35925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9243" name="TextBox 28"/>
          <p:cNvSpPr txBox="1">
            <a:spLocks noChangeArrowheads="1"/>
          </p:cNvSpPr>
          <p:nvPr/>
        </p:nvSpPr>
        <p:spPr bwMode="auto">
          <a:xfrm>
            <a:off x="7546975" y="49593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sp>
        <p:nvSpPr>
          <p:cNvPr id="7186" name="Oval 24"/>
          <p:cNvSpPr>
            <a:spLocks noChangeArrowheads="1"/>
          </p:cNvSpPr>
          <p:nvPr/>
        </p:nvSpPr>
        <p:spPr bwMode="auto">
          <a:xfrm>
            <a:off x="4162425" y="370998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87" name="Oval 25"/>
          <p:cNvSpPr>
            <a:spLocks noChangeArrowheads="1"/>
          </p:cNvSpPr>
          <p:nvPr/>
        </p:nvSpPr>
        <p:spPr bwMode="auto">
          <a:xfrm>
            <a:off x="4160838" y="50911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advTm="48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L 0.08802 -2.96296E-6 L 0.08802 0.1 L 0.21216 0.1 L 0.21216 -2.96296E-6 L 0.30799 -2.96296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L 0.08611 -0.00023 L 0.08698 -0.10254 L 0.21389 -0.10139 L 0.21233 -0.00023 L 0.30642 -0.00023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  <p:bldP spid="7187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6"/>
          <p:cNvSpPr>
            <a:spLocks noChangeShapeType="1"/>
          </p:cNvSpPr>
          <p:nvPr/>
        </p:nvSpPr>
        <p:spPr bwMode="auto">
          <a:xfrm>
            <a:off x="1812925" y="274637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2522538" y="274637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2420938"/>
            <a:ext cx="539750" cy="687387"/>
            <a:chOff x="1383" y="1518"/>
            <a:chExt cx="454" cy="433"/>
          </a:xfrm>
        </p:grpSpPr>
        <p:sp>
          <p:nvSpPr>
            <p:cNvPr id="10280" name="Rectangle 4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81" name="Line 5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6"/>
          <p:cNvSpPr>
            <a:spLocks/>
          </p:cNvSpPr>
          <p:nvPr/>
        </p:nvSpPr>
        <p:spPr bwMode="auto">
          <a:xfrm>
            <a:off x="5788025" y="239712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V="1">
            <a:off x="4418013" y="2746375"/>
            <a:ext cx="1381125" cy="95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Freeform 9"/>
          <p:cNvSpPr>
            <a:spLocks/>
          </p:cNvSpPr>
          <p:nvPr/>
        </p:nvSpPr>
        <p:spPr bwMode="auto">
          <a:xfrm>
            <a:off x="5929313" y="3463925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4416425" y="4111625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10251" name="Oval 15"/>
          <p:cNvSpPr>
            <a:spLocks noChangeArrowheads="1"/>
          </p:cNvSpPr>
          <p:nvPr/>
        </p:nvSpPr>
        <p:spPr bwMode="auto">
          <a:xfrm>
            <a:off x="2698750" y="5229225"/>
            <a:ext cx="2376488" cy="863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3281363" y="54911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10253" name="Line 17"/>
          <p:cNvSpPr>
            <a:spLocks noChangeShapeType="1"/>
          </p:cNvSpPr>
          <p:nvPr/>
        </p:nvSpPr>
        <p:spPr bwMode="auto">
          <a:xfrm flipV="1">
            <a:off x="3889375" y="487045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5992813" y="4529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10255" name="Text Box 21"/>
          <p:cNvSpPr txBox="1">
            <a:spLocks noChangeArrowheads="1"/>
          </p:cNvSpPr>
          <p:nvPr/>
        </p:nvSpPr>
        <p:spPr bwMode="auto">
          <a:xfrm>
            <a:off x="4044950" y="486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1814513" y="411162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>
            <a:off x="2551113" y="411162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Text Box 24"/>
          <p:cNvSpPr txBox="1">
            <a:spLocks noChangeArrowheads="1"/>
          </p:cNvSpPr>
          <p:nvPr/>
        </p:nvSpPr>
        <p:spPr bwMode="auto">
          <a:xfrm>
            <a:off x="5003800" y="1989138"/>
            <a:ext cx="88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p=0.95</a:t>
            </a:r>
            <a:endParaRPr lang="es-ES"/>
          </a:p>
        </p:txBody>
      </p:sp>
      <p:sp>
        <p:nvSpPr>
          <p:cNvPr id="10259" name="Text Box 25"/>
          <p:cNvSpPr txBox="1">
            <a:spLocks noChangeArrowheads="1"/>
          </p:cNvSpPr>
          <p:nvPr/>
        </p:nvSpPr>
        <p:spPr bwMode="auto">
          <a:xfrm>
            <a:off x="5005388" y="443071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/>
              <a:t>p=0.05</a:t>
            </a:r>
            <a:endParaRPr lang="es-E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95513" y="3767138"/>
            <a:ext cx="539750" cy="687387"/>
            <a:chOff x="1383" y="1518"/>
            <a:chExt cx="454" cy="433"/>
          </a:xfrm>
        </p:grpSpPr>
        <p:sp>
          <p:nvSpPr>
            <p:cNvPr id="10278" name="Rectangle 28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79" name="Line 29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24844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932363" y="3767138"/>
            <a:ext cx="539750" cy="687387"/>
            <a:chOff x="1383" y="1518"/>
            <a:chExt cx="454" cy="433"/>
          </a:xfrm>
        </p:grpSpPr>
        <p:sp>
          <p:nvSpPr>
            <p:cNvPr id="10276" name="Rectangle 32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77" name="Line 33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932363" y="2420938"/>
            <a:ext cx="539750" cy="687387"/>
            <a:chOff x="1383" y="1518"/>
            <a:chExt cx="454" cy="433"/>
          </a:xfrm>
        </p:grpSpPr>
        <p:sp>
          <p:nvSpPr>
            <p:cNvPr id="10274" name="Rectangle 35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01" name="Oval 37"/>
          <p:cNvSpPr>
            <a:spLocks noChangeArrowheads="1"/>
          </p:cNvSpPr>
          <p:nvPr/>
        </p:nvSpPr>
        <p:spPr bwMode="auto">
          <a:xfrm>
            <a:off x="-5032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62502" name="Oval 38"/>
          <p:cNvSpPr>
            <a:spLocks noChangeArrowheads="1"/>
          </p:cNvSpPr>
          <p:nvPr/>
        </p:nvSpPr>
        <p:spPr bwMode="auto">
          <a:xfrm>
            <a:off x="-285750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0266" name="Text Box 40"/>
          <p:cNvSpPr txBox="1">
            <a:spLocks noChangeArrowheads="1"/>
          </p:cNvSpPr>
          <p:nvPr/>
        </p:nvSpPr>
        <p:spPr bwMode="auto">
          <a:xfrm>
            <a:off x="6443663" y="1747838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Cycle : 1</a:t>
            </a:r>
            <a:endParaRPr lang="es-ES" sz="4000"/>
          </a:p>
        </p:txBody>
      </p:sp>
      <p:sp>
        <p:nvSpPr>
          <p:cNvPr id="10267" name="Rectangle 11"/>
          <p:cNvSpPr>
            <a:spLocks noChangeArrowheads="1"/>
          </p:cNvSpPr>
          <p:nvPr/>
        </p:nvSpPr>
        <p:spPr bwMode="auto">
          <a:xfrm>
            <a:off x="3116263" y="2028825"/>
            <a:ext cx="1527175" cy="27908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62503" name="Oval 39"/>
          <p:cNvSpPr>
            <a:spLocks noChangeArrowheads="1"/>
          </p:cNvSpPr>
          <p:nvPr/>
        </p:nvSpPr>
        <p:spPr bwMode="auto">
          <a:xfrm>
            <a:off x="2493963" y="26384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823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correct predictions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235" name="Picture 4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3613" y="3656013"/>
            <a:ext cx="812800" cy="914400"/>
          </a:xfrm>
          <a:noFill/>
        </p:spPr>
      </p:pic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3349625" y="3057525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0272" name="TextBox 41"/>
          <p:cNvSpPr txBox="1">
            <a:spLocks noChangeArrowheads="1"/>
          </p:cNvSpPr>
          <p:nvPr/>
        </p:nvSpPr>
        <p:spPr bwMode="auto">
          <a:xfrm>
            <a:off x="5743575" y="2519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0273" name="TextBox 42"/>
          <p:cNvSpPr txBox="1">
            <a:spLocks noChangeArrowheads="1"/>
          </p:cNvSpPr>
          <p:nvPr/>
        </p:nvSpPr>
        <p:spPr bwMode="auto">
          <a:xfrm>
            <a:off x="5726113" y="388620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</p:spTree>
    <p:custDataLst>
      <p:tags r:id="rId1"/>
    </p:custDataLst>
  </p:cSld>
  <p:clrMapOvr>
    <a:masterClrMapping/>
  </p:clrMapOvr>
  <p:transition advTm="51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417 L 0.0007 -0.0902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115 L 0.29913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24 L 0.30399 -0.0002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913 -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01" grpId="0" animBg="1"/>
      <p:bldP spid="62502" grpId="0" animBg="1"/>
      <p:bldP spid="62503" grpId="0" animBg="1"/>
      <p:bldP spid="6247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3"/>
          <p:cNvSpPr>
            <a:spLocks noChangeShapeType="1"/>
          </p:cNvSpPr>
          <p:nvPr/>
        </p:nvSpPr>
        <p:spPr bwMode="auto">
          <a:xfrm>
            <a:off x="1812925" y="274637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Line 85"/>
          <p:cNvSpPr>
            <a:spLocks noChangeShapeType="1"/>
          </p:cNvSpPr>
          <p:nvPr/>
        </p:nvSpPr>
        <p:spPr bwMode="auto">
          <a:xfrm flipV="1">
            <a:off x="4418013" y="2746375"/>
            <a:ext cx="1381125" cy="95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86"/>
          <p:cNvSpPr>
            <a:spLocks noChangeShapeType="1"/>
          </p:cNvSpPr>
          <p:nvPr/>
        </p:nvSpPr>
        <p:spPr bwMode="auto">
          <a:xfrm>
            <a:off x="4416425" y="4111625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4932363" y="3767138"/>
            <a:ext cx="539750" cy="687387"/>
            <a:chOff x="1383" y="1518"/>
            <a:chExt cx="454" cy="433"/>
          </a:xfrm>
        </p:grpSpPr>
        <p:sp>
          <p:nvSpPr>
            <p:cNvPr id="11308" name="Rectangle 95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9" name="Line 96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4932363" y="2420938"/>
            <a:ext cx="539750" cy="687387"/>
            <a:chOff x="1383" y="1518"/>
            <a:chExt cx="454" cy="433"/>
          </a:xfrm>
        </p:grpSpPr>
        <p:sp>
          <p:nvSpPr>
            <p:cNvPr id="11306" name="Rectangle 98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7" name="Line 99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1" name="Line 70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Freeform 71"/>
          <p:cNvSpPr>
            <a:spLocks/>
          </p:cNvSpPr>
          <p:nvPr/>
        </p:nvSpPr>
        <p:spPr bwMode="auto">
          <a:xfrm>
            <a:off x="5929313" y="3463925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73" name="Rectangle 47"/>
          <p:cNvSpPr>
            <a:spLocks noChangeArrowheads="1"/>
          </p:cNvSpPr>
          <p:nvPr/>
        </p:nvSpPr>
        <p:spPr bwMode="auto">
          <a:xfrm>
            <a:off x="3116263" y="2028825"/>
            <a:ext cx="1527175" cy="27908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5992813" y="4529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4044950" y="486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5235575" y="263683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5868988" y="33575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11279" name="Text Box 41"/>
          <p:cNvSpPr txBox="1">
            <a:spLocks noChangeArrowheads="1"/>
          </p:cNvSpPr>
          <p:nvPr/>
        </p:nvSpPr>
        <p:spPr bwMode="auto">
          <a:xfrm>
            <a:off x="6443663" y="1747838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Cycle : 2</a:t>
            </a:r>
            <a:endParaRPr lang="es-ES" sz="4000"/>
          </a:p>
        </p:txBody>
      </p:sp>
      <p:sp>
        <p:nvSpPr>
          <p:cNvPr id="11280" name="Oval 44"/>
          <p:cNvSpPr>
            <a:spLocks noChangeArrowheads="1"/>
          </p:cNvSpPr>
          <p:nvPr/>
        </p:nvSpPr>
        <p:spPr bwMode="auto">
          <a:xfrm>
            <a:off x="2698750" y="5229225"/>
            <a:ext cx="2376488" cy="863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1" name="Text Box 45"/>
          <p:cNvSpPr txBox="1">
            <a:spLocks noChangeArrowheads="1"/>
          </p:cNvSpPr>
          <p:nvPr/>
        </p:nvSpPr>
        <p:spPr bwMode="auto">
          <a:xfrm>
            <a:off x="3281363" y="54911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11282" name="Line 46"/>
          <p:cNvSpPr>
            <a:spLocks noChangeShapeType="1"/>
          </p:cNvSpPr>
          <p:nvPr/>
        </p:nvSpPr>
        <p:spPr bwMode="auto">
          <a:xfrm flipV="1">
            <a:off x="3889375" y="487045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Oval 79"/>
          <p:cNvSpPr>
            <a:spLocks noChangeArrowheads="1"/>
          </p:cNvSpPr>
          <p:nvPr/>
        </p:nvSpPr>
        <p:spPr bwMode="auto">
          <a:xfrm>
            <a:off x="3349625" y="2428875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64592" name="Text Box 80"/>
          <p:cNvSpPr txBox="1">
            <a:spLocks noChangeArrowheads="1"/>
          </p:cNvSpPr>
          <p:nvPr/>
        </p:nvSpPr>
        <p:spPr bwMode="auto">
          <a:xfrm>
            <a:off x="3676650" y="2482850"/>
            <a:ext cx="431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85" name="Line 81"/>
          <p:cNvSpPr>
            <a:spLocks noChangeShapeType="1"/>
          </p:cNvSpPr>
          <p:nvPr/>
        </p:nvSpPr>
        <p:spPr bwMode="auto">
          <a:xfrm>
            <a:off x="2522538" y="274637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2195513" y="2420938"/>
            <a:ext cx="539750" cy="687387"/>
            <a:chOff x="1383" y="1518"/>
            <a:chExt cx="454" cy="433"/>
          </a:xfrm>
        </p:grpSpPr>
        <p:sp>
          <p:nvSpPr>
            <p:cNvPr id="11304" name="Rectangle 83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5" name="Line 84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7" name="Line 87"/>
          <p:cNvSpPr>
            <a:spLocks noChangeShapeType="1"/>
          </p:cNvSpPr>
          <p:nvPr/>
        </p:nvSpPr>
        <p:spPr bwMode="auto">
          <a:xfrm>
            <a:off x="1814513" y="411162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88"/>
          <p:cNvSpPr>
            <a:spLocks noChangeShapeType="1"/>
          </p:cNvSpPr>
          <p:nvPr/>
        </p:nvSpPr>
        <p:spPr bwMode="auto">
          <a:xfrm>
            <a:off x="2551113" y="411162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195513" y="3767138"/>
            <a:ext cx="539750" cy="687387"/>
            <a:chOff x="1383" y="1518"/>
            <a:chExt cx="454" cy="433"/>
          </a:xfrm>
        </p:grpSpPr>
        <p:sp>
          <p:nvSpPr>
            <p:cNvPr id="11302" name="Rectangle 91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03" name="Line 92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7" name="Oval 93"/>
          <p:cNvSpPr>
            <a:spLocks noChangeArrowheads="1"/>
          </p:cNvSpPr>
          <p:nvPr/>
        </p:nvSpPr>
        <p:spPr bwMode="auto">
          <a:xfrm>
            <a:off x="24844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64612" name="Oval 100"/>
          <p:cNvSpPr>
            <a:spLocks noChangeArrowheads="1"/>
          </p:cNvSpPr>
          <p:nvPr/>
        </p:nvSpPr>
        <p:spPr bwMode="auto">
          <a:xfrm>
            <a:off x="2493963" y="26384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64613" name="Oval 101"/>
          <p:cNvSpPr>
            <a:spLocks noChangeArrowheads="1"/>
          </p:cNvSpPr>
          <p:nvPr/>
        </p:nvSpPr>
        <p:spPr bwMode="auto">
          <a:xfrm>
            <a:off x="-285750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9250" name="Oval 102"/>
          <p:cNvSpPr>
            <a:spLocks noChangeArrowheads="1"/>
          </p:cNvSpPr>
          <p:nvPr/>
        </p:nvSpPr>
        <p:spPr bwMode="auto">
          <a:xfrm>
            <a:off x="2219325" y="40005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9261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Sequence of correct predictions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95" name="Picture 4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3613" y="3656013"/>
            <a:ext cx="812800" cy="914400"/>
          </a:xfrm>
          <a:noFill/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826125" y="4000500"/>
            <a:ext cx="215900" cy="215900"/>
            <a:chOff x="5857768" y="4000500"/>
            <a:chExt cx="215900" cy="215900"/>
          </a:xfrm>
        </p:grpSpPr>
        <p:sp>
          <p:nvSpPr>
            <p:cNvPr id="11300" name="Oval 23"/>
            <p:cNvSpPr>
              <a:spLocks noChangeArrowheads="1"/>
            </p:cNvSpPr>
            <p:nvPr/>
          </p:nvSpPr>
          <p:spPr bwMode="auto">
            <a:xfrm>
              <a:off x="5857768" y="4000500"/>
              <a:ext cx="215900" cy="2159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cxnSp>
          <p:nvCxnSpPr>
            <p:cNvPr id="11301" name="Straight Connector 48"/>
            <p:cNvCxnSpPr>
              <a:cxnSpLocks noChangeShapeType="1"/>
            </p:cNvCxnSpPr>
            <p:nvPr/>
          </p:nvCxnSpPr>
          <p:spPr bwMode="auto">
            <a:xfrm>
              <a:off x="5915550" y="4111625"/>
              <a:ext cx="109537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med"/>
            </a:ln>
          </p:spPr>
        </p:cxnSp>
      </p:grpSp>
      <p:sp>
        <p:nvSpPr>
          <p:cNvPr id="11297" name="Freeform 42"/>
          <p:cNvSpPr>
            <a:spLocks/>
          </p:cNvSpPr>
          <p:nvPr/>
        </p:nvSpPr>
        <p:spPr bwMode="auto">
          <a:xfrm>
            <a:off x="5788025" y="239712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98" name="TextBox 45"/>
          <p:cNvSpPr txBox="1">
            <a:spLocks noChangeArrowheads="1"/>
          </p:cNvSpPr>
          <p:nvPr/>
        </p:nvSpPr>
        <p:spPr bwMode="auto">
          <a:xfrm>
            <a:off x="5743575" y="2519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11299" name="TextBox 59"/>
          <p:cNvSpPr txBox="1">
            <a:spLocks noChangeArrowheads="1"/>
          </p:cNvSpPr>
          <p:nvPr/>
        </p:nvSpPr>
        <p:spPr bwMode="auto">
          <a:xfrm>
            <a:off x="5726113" y="388620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</p:spTree>
    <p:custDataLst>
      <p:tags r:id="rId1"/>
    </p:custDataLst>
  </p:cSld>
  <p:clrMapOvr>
    <a:masterClrMapping/>
  </p:clrMapOvr>
  <p:transition advTm="82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6701 0.000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5747 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3 L -0.0651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913 -2.22222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4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24 L 0.30399 -0.0002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 animBg="1"/>
      <p:bldP spid="64534" grpId="0" animBg="1"/>
      <p:bldP spid="64612" grpId="0" animBg="1"/>
      <p:bldP spid="6461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79"/>
          <p:cNvSpPr>
            <a:spLocks noChangeShapeType="1"/>
          </p:cNvSpPr>
          <p:nvPr/>
        </p:nvSpPr>
        <p:spPr bwMode="auto">
          <a:xfrm>
            <a:off x="1812925" y="274637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Freeform 4"/>
          <p:cNvSpPr>
            <a:spLocks/>
          </p:cNvSpPr>
          <p:nvPr/>
        </p:nvSpPr>
        <p:spPr bwMode="auto">
          <a:xfrm>
            <a:off x="5788025" y="239712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Freeform 6"/>
          <p:cNvSpPr>
            <a:spLocks/>
          </p:cNvSpPr>
          <p:nvPr/>
        </p:nvSpPr>
        <p:spPr bwMode="auto">
          <a:xfrm>
            <a:off x="5929313" y="3463925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5989638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6011863" y="4529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12297" name="Text Box 20"/>
          <p:cNvSpPr txBox="1">
            <a:spLocks noChangeArrowheads="1"/>
          </p:cNvSpPr>
          <p:nvPr/>
        </p:nvSpPr>
        <p:spPr bwMode="auto">
          <a:xfrm>
            <a:off x="6443663" y="1747838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Cycle : 3</a:t>
            </a:r>
            <a:endParaRPr lang="es-ES" sz="4000"/>
          </a:p>
        </p:txBody>
      </p:sp>
      <p:sp>
        <p:nvSpPr>
          <p:cNvPr id="12298" name="Oval 45"/>
          <p:cNvSpPr>
            <a:spLocks noChangeArrowheads="1"/>
          </p:cNvSpPr>
          <p:nvPr/>
        </p:nvSpPr>
        <p:spPr bwMode="auto">
          <a:xfrm>
            <a:off x="2698750" y="5229225"/>
            <a:ext cx="2376488" cy="863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9" name="Line 46"/>
          <p:cNvSpPr>
            <a:spLocks noChangeShapeType="1"/>
          </p:cNvSpPr>
          <p:nvPr/>
        </p:nvSpPr>
        <p:spPr bwMode="auto">
          <a:xfrm flipV="1">
            <a:off x="4418013" y="2746375"/>
            <a:ext cx="1381125" cy="95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47"/>
          <p:cNvSpPr>
            <a:spLocks noChangeShapeType="1"/>
          </p:cNvSpPr>
          <p:nvPr/>
        </p:nvSpPr>
        <p:spPr bwMode="auto">
          <a:xfrm>
            <a:off x="4416425" y="4111625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4932363" y="3767138"/>
            <a:ext cx="539750" cy="687387"/>
            <a:chOff x="1383" y="1518"/>
            <a:chExt cx="454" cy="433"/>
          </a:xfrm>
        </p:grpSpPr>
        <p:sp>
          <p:nvSpPr>
            <p:cNvPr id="2" name="Rectangle 49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36" name="Line 50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932363" y="2420938"/>
            <a:ext cx="539750" cy="687387"/>
            <a:chOff x="1383" y="1518"/>
            <a:chExt cx="454" cy="433"/>
          </a:xfrm>
        </p:grpSpPr>
        <p:sp>
          <p:nvSpPr>
            <p:cNvPr id="12333" name="Rectangle 52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" name="Line 53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Rectangle 54"/>
          <p:cNvSpPr>
            <a:spLocks noChangeArrowheads="1"/>
          </p:cNvSpPr>
          <p:nvPr/>
        </p:nvSpPr>
        <p:spPr bwMode="auto">
          <a:xfrm>
            <a:off x="3116263" y="2028825"/>
            <a:ext cx="1527175" cy="27908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2304" name="Text Box 55"/>
          <p:cNvSpPr txBox="1">
            <a:spLocks noChangeArrowheads="1"/>
          </p:cNvSpPr>
          <p:nvPr/>
        </p:nvSpPr>
        <p:spPr bwMode="auto">
          <a:xfrm>
            <a:off x="4044950" y="486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12306" name="Oval 56"/>
          <p:cNvSpPr>
            <a:spLocks noChangeArrowheads="1"/>
          </p:cNvSpPr>
          <p:nvPr/>
        </p:nvSpPr>
        <p:spPr bwMode="auto">
          <a:xfrm>
            <a:off x="5232400" y="26400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4" name="Text Box 57"/>
          <p:cNvSpPr txBox="1">
            <a:spLocks noChangeArrowheads="1"/>
          </p:cNvSpPr>
          <p:nvPr/>
        </p:nvSpPr>
        <p:spPr bwMode="auto">
          <a:xfrm>
            <a:off x="3281363" y="54911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12307" name="Line 58"/>
          <p:cNvSpPr>
            <a:spLocks noChangeShapeType="1"/>
          </p:cNvSpPr>
          <p:nvPr/>
        </p:nvSpPr>
        <p:spPr bwMode="auto">
          <a:xfrm flipV="1">
            <a:off x="3889375" y="487045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Oval 60"/>
          <p:cNvSpPr>
            <a:spLocks noChangeArrowheads="1"/>
          </p:cNvSpPr>
          <p:nvPr/>
        </p:nvSpPr>
        <p:spPr bwMode="auto">
          <a:xfrm>
            <a:off x="3349625" y="2428875"/>
            <a:ext cx="1066800" cy="6858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ES">
              <a:solidFill>
                <a:srgbClr val="000000"/>
              </a:solidFill>
            </a:endParaRPr>
          </a:p>
        </p:txBody>
      </p:sp>
      <p:sp>
        <p:nvSpPr>
          <p:cNvPr id="76861" name="Text Box 61"/>
          <p:cNvSpPr txBox="1">
            <a:spLocks noChangeArrowheads="1"/>
          </p:cNvSpPr>
          <p:nvPr/>
        </p:nvSpPr>
        <p:spPr bwMode="auto">
          <a:xfrm>
            <a:off x="3676650" y="2482850"/>
            <a:ext cx="431800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</a:t>
            </a:r>
            <a:endParaRPr lang="en-US" sz="3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310" name="Line 62"/>
          <p:cNvSpPr>
            <a:spLocks noChangeShapeType="1"/>
          </p:cNvSpPr>
          <p:nvPr/>
        </p:nvSpPr>
        <p:spPr bwMode="auto">
          <a:xfrm>
            <a:off x="2522538" y="274637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195513" y="2420938"/>
            <a:ext cx="539750" cy="687387"/>
            <a:chOff x="1383" y="1518"/>
            <a:chExt cx="454" cy="433"/>
          </a:xfrm>
        </p:grpSpPr>
        <p:sp>
          <p:nvSpPr>
            <p:cNvPr id="12331" name="Rectangle 64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32" name="Line 65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2" name="Line 66"/>
          <p:cNvSpPr>
            <a:spLocks noChangeShapeType="1"/>
          </p:cNvSpPr>
          <p:nvPr/>
        </p:nvSpPr>
        <p:spPr bwMode="auto">
          <a:xfrm>
            <a:off x="1814513" y="411162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67"/>
          <p:cNvSpPr>
            <a:spLocks noChangeShapeType="1"/>
          </p:cNvSpPr>
          <p:nvPr/>
        </p:nvSpPr>
        <p:spPr bwMode="auto">
          <a:xfrm>
            <a:off x="2551113" y="411162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2195513" y="3767138"/>
            <a:ext cx="539750" cy="687387"/>
            <a:chOff x="1383" y="1518"/>
            <a:chExt cx="454" cy="433"/>
          </a:xfrm>
        </p:grpSpPr>
        <p:sp>
          <p:nvSpPr>
            <p:cNvPr id="12329" name="Rectangle 70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30" name="Line 71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72" name="Oval 72"/>
          <p:cNvSpPr>
            <a:spLocks noChangeArrowheads="1"/>
          </p:cNvSpPr>
          <p:nvPr/>
        </p:nvSpPr>
        <p:spPr bwMode="auto">
          <a:xfrm>
            <a:off x="24844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1</a:t>
            </a:r>
          </a:p>
        </p:txBody>
      </p:sp>
      <p:sp>
        <p:nvSpPr>
          <p:cNvPr id="76874" name="Oval 74"/>
          <p:cNvSpPr>
            <a:spLocks noChangeArrowheads="1"/>
          </p:cNvSpPr>
          <p:nvPr/>
        </p:nvSpPr>
        <p:spPr bwMode="auto">
          <a:xfrm>
            <a:off x="-285750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2317" name="Text Box 76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76878" name="Oval 78"/>
          <p:cNvSpPr>
            <a:spLocks noChangeArrowheads="1"/>
          </p:cNvSpPr>
          <p:nvPr/>
        </p:nvSpPr>
        <p:spPr bwMode="auto">
          <a:xfrm>
            <a:off x="2493963" y="263683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76880" name="Oval 80"/>
          <p:cNvSpPr>
            <a:spLocks noChangeArrowheads="1"/>
          </p:cNvSpPr>
          <p:nvPr/>
        </p:nvSpPr>
        <p:spPr bwMode="auto">
          <a:xfrm>
            <a:off x="2219325" y="40005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76881" name="Oval 81"/>
          <p:cNvSpPr>
            <a:spLocks noChangeArrowheads="1"/>
          </p:cNvSpPr>
          <p:nvPr/>
        </p:nvSpPr>
        <p:spPr bwMode="auto">
          <a:xfrm>
            <a:off x="-5032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233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Misprediction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322" name="Picture 4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3613" y="3656013"/>
            <a:ext cx="812800" cy="914400"/>
          </a:xfrm>
          <a:noFill/>
        </p:spPr>
      </p:pic>
      <p:sp>
        <p:nvSpPr>
          <p:cNvPr id="12323" name="TextBox 46"/>
          <p:cNvSpPr txBox="1">
            <a:spLocks noChangeArrowheads="1"/>
          </p:cNvSpPr>
          <p:nvPr/>
        </p:nvSpPr>
        <p:spPr bwMode="auto">
          <a:xfrm>
            <a:off x="5743575" y="2519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pic>
        <p:nvPicPr>
          <p:cNvPr id="12335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4375" y="2590800"/>
            <a:ext cx="296863" cy="327025"/>
          </a:xfrm>
          <a:noFill/>
        </p:spPr>
      </p:pic>
      <p:sp>
        <p:nvSpPr>
          <p:cNvPr id="12325" name="TextBox 47"/>
          <p:cNvSpPr txBox="1">
            <a:spLocks noChangeArrowheads="1"/>
          </p:cNvSpPr>
          <p:nvPr/>
        </p:nvSpPr>
        <p:spPr bwMode="auto">
          <a:xfrm>
            <a:off x="5726113" y="388620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5221288" y="4003675"/>
            <a:ext cx="215900" cy="215900"/>
            <a:chOff x="5857768" y="4000500"/>
            <a:chExt cx="215900" cy="215900"/>
          </a:xfrm>
        </p:grpSpPr>
        <p:sp>
          <p:nvSpPr>
            <p:cNvPr id="12327" name="Oval 23"/>
            <p:cNvSpPr>
              <a:spLocks noChangeArrowheads="1"/>
            </p:cNvSpPr>
            <p:nvPr/>
          </p:nvSpPr>
          <p:spPr bwMode="auto">
            <a:xfrm>
              <a:off x="5857768" y="4000500"/>
              <a:ext cx="215900" cy="2159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cxnSp>
          <p:nvCxnSpPr>
            <p:cNvPr id="12328" name="Straight Connector 50"/>
            <p:cNvCxnSpPr>
              <a:cxnSpLocks noChangeShapeType="1"/>
            </p:cNvCxnSpPr>
            <p:nvPr/>
          </p:nvCxnSpPr>
          <p:spPr bwMode="auto">
            <a:xfrm>
              <a:off x="5915550" y="4111625"/>
              <a:ext cx="109537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med"/>
            </a:ln>
          </p:spPr>
        </p:cxnSp>
      </p:grpSp>
    </p:spTree>
    <p:custDataLst>
      <p:tags r:id="rId1"/>
    </p:custDataLst>
  </p:cSld>
  <p:clrMapOvr>
    <a:masterClrMapping/>
  </p:clrMapOvr>
  <p:transition advTm="64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23 L -0.2998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02935 0.0004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24 L 0.30399 -0.0002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2717 0.0004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6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913 -2.22222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6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  <p:bldP spid="76819" grpId="0"/>
      <p:bldP spid="76872" grpId="0" animBg="1"/>
      <p:bldP spid="76874" grpId="0" animBg="1"/>
      <p:bldP spid="76878" grpId="0" animBg="1"/>
      <p:bldP spid="76880" grpId="0" animBg="1"/>
      <p:bldP spid="7688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2"/>
          <p:cNvSpPr>
            <a:spLocks noChangeShapeType="1"/>
          </p:cNvSpPr>
          <p:nvPr/>
        </p:nvSpPr>
        <p:spPr bwMode="auto">
          <a:xfrm>
            <a:off x="1812925" y="274637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2"/>
          <p:cNvSpPr>
            <a:spLocks/>
          </p:cNvSpPr>
          <p:nvPr/>
        </p:nvSpPr>
        <p:spPr bwMode="auto">
          <a:xfrm>
            <a:off x="5788025" y="239712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4"/>
          <p:cNvSpPr>
            <a:spLocks/>
          </p:cNvSpPr>
          <p:nvPr/>
        </p:nvSpPr>
        <p:spPr bwMode="auto">
          <a:xfrm>
            <a:off x="5929313" y="3463925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443663" y="1747838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Cycle : 4</a:t>
            </a:r>
            <a:endParaRPr lang="es-ES" sz="4000"/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2698750" y="5229225"/>
            <a:ext cx="2376488" cy="863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21" name="Line 11"/>
          <p:cNvSpPr>
            <a:spLocks noChangeShapeType="1"/>
          </p:cNvSpPr>
          <p:nvPr/>
        </p:nvSpPr>
        <p:spPr bwMode="auto">
          <a:xfrm flipV="1">
            <a:off x="4418013" y="2746375"/>
            <a:ext cx="1381125" cy="95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4416425" y="4111625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932363" y="3767138"/>
            <a:ext cx="539750" cy="687387"/>
            <a:chOff x="1383" y="1518"/>
            <a:chExt cx="454" cy="433"/>
          </a:xfrm>
        </p:grpSpPr>
        <p:sp>
          <p:nvSpPr>
            <p:cNvPr id="13361" name="Rectangle 14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" name="Line 15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Rectangle 19"/>
          <p:cNvSpPr>
            <a:spLocks noChangeArrowheads="1"/>
          </p:cNvSpPr>
          <p:nvPr/>
        </p:nvSpPr>
        <p:spPr bwMode="auto">
          <a:xfrm>
            <a:off x="3116263" y="2028825"/>
            <a:ext cx="1527175" cy="27908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3281363" y="54911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 flipV="1">
            <a:off x="3889375" y="487045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3349625" y="2428875"/>
            <a:ext cx="1066800" cy="685800"/>
            <a:chOff x="2110" y="1530"/>
            <a:chExt cx="672" cy="432"/>
          </a:xfrm>
        </p:grpSpPr>
        <p:sp>
          <p:nvSpPr>
            <p:cNvPr id="13359" name="Oval 25"/>
            <p:cNvSpPr>
              <a:spLocks noChangeArrowheads="1"/>
            </p:cNvSpPr>
            <p:nvPr/>
          </p:nvSpPr>
          <p:spPr bwMode="auto">
            <a:xfrm>
              <a:off x="2110" y="1530"/>
              <a:ext cx="672" cy="4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2316" y="1564"/>
              <a:ext cx="272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3328" name="Line 27"/>
          <p:cNvSpPr>
            <a:spLocks noChangeShapeType="1"/>
          </p:cNvSpPr>
          <p:nvPr/>
        </p:nvSpPr>
        <p:spPr bwMode="auto">
          <a:xfrm>
            <a:off x="2522538" y="274637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195513" y="2420938"/>
            <a:ext cx="539750" cy="687387"/>
            <a:chOff x="1383" y="1518"/>
            <a:chExt cx="454" cy="433"/>
          </a:xfrm>
        </p:grpSpPr>
        <p:sp>
          <p:nvSpPr>
            <p:cNvPr id="13357" name="Rectangle 29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8" name="Line 30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2" name="Line 31"/>
          <p:cNvSpPr>
            <a:spLocks noChangeShapeType="1"/>
          </p:cNvSpPr>
          <p:nvPr/>
        </p:nvSpPr>
        <p:spPr bwMode="auto">
          <a:xfrm>
            <a:off x="1814513" y="411162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331" name="Line 32"/>
          <p:cNvSpPr>
            <a:spLocks noChangeShapeType="1"/>
          </p:cNvSpPr>
          <p:nvPr/>
        </p:nvSpPr>
        <p:spPr bwMode="auto">
          <a:xfrm>
            <a:off x="2551113" y="411162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95513" y="3767138"/>
            <a:ext cx="539750" cy="687387"/>
            <a:chOff x="1383" y="1518"/>
            <a:chExt cx="454" cy="433"/>
          </a:xfrm>
        </p:grpSpPr>
        <p:sp>
          <p:nvSpPr>
            <p:cNvPr id="13355" name="Rectangle 35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6" name="Line 36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82" name="Oval 38"/>
          <p:cNvSpPr>
            <a:spLocks noChangeArrowheads="1"/>
          </p:cNvSpPr>
          <p:nvPr/>
        </p:nvSpPr>
        <p:spPr bwMode="auto">
          <a:xfrm>
            <a:off x="-600075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5</a:t>
            </a:r>
          </a:p>
        </p:txBody>
      </p:sp>
      <p:sp>
        <p:nvSpPr>
          <p:cNvPr id="13334" name="Text Box 40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13338" name="Oval 43"/>
          <p:cNvSpPr>
            <a:spLocks noChangeArrowheads="1"/>
          </p:cNvSpPr>
          <p:nvPr/>
        </p:nvSpPr>
        <p:spPr bwMode="auto">
          <a:xfrm>
            <a:off x="2493963" y="263683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4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932363" y="2420938"/>
            <a:ext cx="539750" cy="687387"/>
            <a:chOff x="1383" y="1518"/>
            <a:chExt cx="454" cy="433"/>
          </a:xfrm>
        </p:grpSpPr>
        <p:sp>
          <p:nvSpPr>
            <p:cNvPr id="13353" name="Rectangle 45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0" name="Oval 47"/>
          <p:cNvSpPr>
            <a:spLocks noChangeArrowheads="1"/>
          </p:cNvSpPr>
          <p:nvPr/>
        </p:nvSpPr>
        <p:spPr bwMode="auto">
          <a:xfrm>
            <a:off x="5221288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3341" name="Oval 48"/>
          <p:cNvSpPr>
            <a:spLocks noChangeArrowheads="1"/>
          </p:cNvSpPr>
          <p:nvPr/>
        </p:nvSpPr>
        <p:spPr bwMode="auto">
          <a:xfrm>
            <a:off x="4956175" y="2644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3339" name="Line 49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0"/>
          <p:cNvSpPr txBox="1">
            <a:spLocks noChangeArrowheads="1"/>
          </p:cNvSpPr>
          <p:nvPr/>
        </p:nvSpPr>
        <p:spPr bwMode="auto">
          <a:xfrm>
            <a:off x="5989638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83002" name="Text Box 58"/>
          <p:cNvSpPr txBox="1">
            <a:spLocks noChangeArrowheads="1"/>
          </p:cNvSpPr>
          <p:nvPr/>
        </p:nvSpPr>
        <p:spPr bwMode="auto">
          <a:xfrm>
            <a:off x="4033838" y="48482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sp>
        <p:nvSpPr>
          <p:cNvPr id="83003" name="Text Box 59"/>
          <p:cNvSpPr txBox="1">
            <a:spLocks noChangeArrowheads="1"/>
          </p:cNvSpPr>
          <p:nvPr/>
        </p:nvSpPr>
        <p:spPr bwMode="auto">
          <a:xfrm>
            <a:off x="4040188" y="48688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0</a:t>
            </a:r>
            <a:endParaRPr lang="es-ES"/>
          </a:p>
        </p:txBody>
      </p:sp>
      <p:sp>
        <p:nvSpPr>
          <p:cNvPr id="83004" name="Text Box 60"/>
          <p:cNvSpPr txBox="1">
            <a:spLocks noChangeArrowheads="1"/>
          </p:cNvSpPr>
          <p:nvPr/>
        </p:nvSpPr>
        <p:spPr bwMode="auto">
          <a:xfrm>
            <a:off x="4356100" y="486251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Correction</a:t>
            </a:r>
            <a:endParaRPr lang="es-ES"/>
          </a:p>
        </p:txBody>
      </p:sp>
      <p:sp>
        <p:nvSpPr>
          <p:cNvPr id="83005" name="Oval 61"/>
          <p:cNvSpPr>
            <a:spLocks noChangeArrowheads="1"/>
          </p:cNvSpPr>
          <p:nvPr/>
        </p:nvSpPr>
        <p:spPr bwMode="auto">
          <a:xfrm>
            <a:off x="2484438" y="40005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83007" name="Oval 63"/>
          <p:cNvSpPr>
            <a:spLocks noChangeArrowheads="1"/>
          </p:cNvSpPr>
          <p:nvPr/>
        </p:nvSpPr>
        <p:spPr bwMode="auto">
          <a:xfrm>
            <a:off x="2219325" y="40005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83008" name="Oval 64"/>
          <p:cNvSpPr>
            <a:spLocks noChangeArrowheads="1"/>
          </p:cNvSpPr>
          <p:nvPr/>
        </p:nvSpPr>
        <p:spPr bwMode="auto">
          <a:xfrm>
            <a:off x="-50323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336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Correction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9" name="Picture 4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3613" y="3656013"/>
            <a:ext cx="812800" cy="914400"/>
          </a:xfrm>
          <a:noFill/>
        </p:spPr>
      </p:pic>
      <p:sp>
        <p:nvSpPr>
          <p:cNvPr id="13349" name="TextBox 53"/>
          <p:cNvSpPr txBox="1">
            <a:spLocks noChangeArrowheads="1"/>
          </p:cNvSpPr>
          <p:nvPr/>
        </p:nvSpPr>
        <p:spPr bwMode="auto">
          <a:xfrm>
            <a:off x="5743575" y="2519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pic>
        <p:nvPicPr>
          <p:cNvPr id="13350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4375" y="2590800"/>
            <a:ext cx="296863" cy="327025"/>
          </a:xfrm>
          <a:noFill/>
        </p:spPr>
      </p:pic>
      <p:pic>
        <p:nvPicPr>
          <p:cNvPr id="53" name="Picture 43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325938" y="2579688"/>
            <a:ext cx="317500" cy="358775"/>
          </a:xfrm>
          <a:noFill/>
        </p:spPr>
      </p:pic>
      <p:sp>
        <p:nvSpPr>
          <p:cNvPr id="13352" name="TextBox 54"/>
          <p:cNvSpPr txBox="1">
            <a:spLocks noChangeArrowheads="1"/>
          </p:cNvSpPr>
          <p:nvPr/>
        </p:nvSpPr>
        <p:spPr bwMode="auto">
          <a:xfrm>
            <a:off x="5726113" y="388620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</p:spTree>
    <p:custDataLst>
      <p:tags r:id="rId1"/>
    </p:custDataLst>
  </p:cSld>
  <p:clrMapOvr>
    <a:masterClrMapping/>
  </p:clrMapOvr>
  <p:transition advTm="51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3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-8.33333E-7 -0.197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L 0.00087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993 -2.5925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3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02935 0.0004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3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106 -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2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29913 -2.22222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2" grpId="0" animBg="1"/>
      <p:bldP spid="83002" grpId="0"/>
      <p:bldP spid="83003" grpId="0"/>
      <p:bldP spid="83004" grpId="0"/>
      <p:bldP spid="83005" grpId="0" animBg="1"/>
      <p:bldP spid="83007" grpId="0" animBg="1"/>
      <p:bldP spid="83008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"/>
          <p:cNvSpPr>
            <a:spLocks/>
          </p:cNvSpPr>
          <p:nvPr/>
        </p:nvSpPr>
        <p:spPr bwMode="auto">
          <a:xfrm>
            <a:off x="5929313" y="3463925"/>
            <a:ext cx="1536700" cy="1460500"/>
          </a:xfrm>
          <a:custGeom>
            <a:avLst/>
            <a:gdLst>
              <a:gd name="T0" fmla="*/ 2147483647 w 968"/>
              <a:gd name="T1" fmla="*/ 0 h 920"/>
              <a:gd name="T2" fmla="*/ 2147483647 w 968"/>
              <a:gd name="T3" fmla="*/ 0 h 920"/>
              <a:gd name="T4" fmla="*/ 2147483647 w 968"/>
              <a:gd name="T5" fmla="*/ 2147483647 h 920"/>
              <a:gd name="T6" fmla="*/ 0 w 968"/>
              <a:gd name="T7" fmla="*/ 2147483647 h 920"/>
              <a:gd name="T8" fmla="*/ 0 60000 65536"/>
              <a:gd name="T9" fmla="*/ 0 60000 65536"/>
              <a:gd name="T10" fmla="*/ 0 60000 65536"/>
              <a:gd name="T11" fmla="*/ 0 60000 65536"/>
              <a:gd name="T12" fmla="*/ 0 w 968"/>
              <a:gd name="T13" fmla="*/ 0 h 920"/>
              <a:gd name="T14" fmla="*/ 968 w 968"/>
              <a:gd name="T15" fmla="*/ 920 h 9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8" h="920">
                <a:moveTo>
                  <a:pt x="104" y="0"/>
                </a:moveTo>
                <a:lnTo>
                  <a:pt x="968" y="0"/>
                </a:lnTo>
                <a:lnTo>
                  <a:pt x="968" y="920"/>
                </a:lnTo>
                <a:lnTo>
                  <a:pt x="0" y="920"/>
                </a:lnTo>
              </a:path>
            </a:pathLst>
          </a:custGeom>
          <a:noFill/>
          <a:ln w="38100" cap="rnd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5052" name="Oval 60"/>
          <p:cNvSpPr>
            <a:spLocks noChangeArrowheads="1"/>
          </p:cNvSpPr>
          <p:nvPr/>
        </p:nvSpPr>
        <p:spPr bwMode="auto">
          <a:xfrm>
            <a:off x="5868988" y="335756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14340" name="Line 53"/>
          <p:cNvSpPr>
            <a:spLocks noChangeShapeType="1"/>
          </p:cNvSpPr>
          <p:nvPr/>
        </p:nvSpPr>
        <p:spPr bwMode="auto">
          <a:xfrm>
            <a:off x="1812925" y="274637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3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443663" y="1747838"/>
            <a:ext cx="2179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4000"/>
              <a:t>Cycle : 5</a:t>
            </a:r>
            <a:endParaRPr lang="es-ES" sz="4000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698750" y="5229225"/>
            <a:ext cx="2376488" cy="863600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4418013" y="2746375"/>
            <a:ext cx="1381125" cy="95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416425" y="4111625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932363" y="3767138"/>
            <a:ext cx="539750" cy="687387"/>
            <a:chOff x="1383" y="1518"/>
            <a:chExt cx="454" cy="433"/>
          </a:xfrm>
        </p:grpSpPr>
        <p:sp>
          <p:nvSpPr>
            <p:cNvPr id="14384" name="Rectangle 12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85" name="Line 13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3116263" y="2028825"/>
            <a:ext cx="1527175" cy="279082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4349" name="Text Box 15"/>
          <p:cNvSpPr txBox="1">
            <a:spLocks noChangeArrowheads="1"/>
          </p:cNvSpPr>
          <p:nvPr/>
        </p:nvSpPr>
        <p:spPr bwMode="auto">
          <a:xfrm>
            <a:off x="3281363" y="5491163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_tradnl">
                <a:solidFill>
                  <a:srgbClr val="000000"/>
                </a:solidFill>
              </a:rPr>
              <a:t>Scheduler</a:t>
            </a:r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V="1">
            <a:off x="3889375" y="4870450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349625" y="3732213"/>
            <a:ext cx="1066800" cy="685800"/>
            <a:chOff x="2110" y="1530"/>
            <a:chExt cx="672" cy="432"/>
          </a:xfrm>
        </p:grpSpPr>
        <p:sp>
          <p:nvSpPr>
            <p:cNvPr id="14382" name="Oval 19"/>
            <p:cNvSpPr>
              <a:spLocks noChangeArrowheads="1"/>
            </p:cNvSpPr>
            <p:nvPr/>
          </p:nvSpPr>
          <p:spPr bwMode="auto">
            <a:xfrm>
              <a:off x="2110" y="1530"/>
              <a:ext cx="672" cy="4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85012" name="Text Box 20"/>
            <p:cNvSpPr txBox="1">
              <a:spLocks noChangeArrowheads="1"/>
            </p:cNvSpPr>
            <p:nvPr/>
          </p:nvSpPr>
          <p:spPr bwMode="auto">
            <a:xfrm>
              <a:off x="2316" y="1564"/>
              <a:ext cx="272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32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</a:t>
              </a:r>
              <a:endParaRPr 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4352" name="Line 21"/>
          <p:cNvSpPr>
            <a:spLocks noChangeShapeType="1"/>
          </p:cNvSpPr>
          <p:nvPr/>
        </p:nvSpPr>
        <p:spPr bwMode="auto">
          <a:xfrm>
            <a:off x="2522538" y="274637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5"/>
          <p:cNvSpPr>
            <a:spLocks noChangeShapeType="1"/>
          </p:cNvSpPr>
          <p:nvPr/>
        </p:nvSpPr>
        <p:spPr bwMode="auto">
          <a:xfrm>
            <a:off x="1814513" y="4111625"/>
            <a:ext cx="3810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354" name="Line 26"/>
          <p:cNvSpPr>
            <a:spLocks noChangeShapeType="1"/>
          </p:cNvSpPr>
          <p:nvPr/>
        </p:nvSpPr>
        <p:spPr bwMode="auto">
          <a:xfrm>
            <a:off x="2551113" y="4111625"/>
            <a:ext cx="5810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3136900" y="1628775"/>
            <a:ext cx="141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/>
              <a:t>Shared unit</a:t>
            </a:r>
            <a:endParaRPr lang="es-E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4932363" y="2420938"/>
            <a:ext cx="539750" cy="687387"/>
            <a:chOff x="1383" y="1518"/>
            <a:chExt cx="454" cy="433"/>
          </a:xfrm>
        </p:grpSpPr>
        <p:sp>
          <p:nvSpPr>
            <p:cNvPr id="14380" name="Rectangle 37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81" name="Line 38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31" name="Oval 39"/>
          <p:cNvSpPr>
            <a:spLocks noChangeArrowheads="1"/>
          </p:cNvSpPr>
          <p:nvPr/>
        </p:nvSpPr>
        <p:spPr bwMode="auto">
          <a:xfrm>
            <a:off x="5221288" y="26479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85032" name="Oval 40"/>
          <p:cNvSpPr>
            <a:spLocks noChangeArrowheads="1"/>
          </p:cNvSpPr>
          <p:nvPr/>
        </p:nvSpPr>
        <p:spPr bwMode="auto">
          <a:xfrm>
            <a:off x="4956175" y="2644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359" name="Line 41"/>
          <p:cNvSpPr>
            <a:spLocks noChangeShapeType="1"/>
          </p:cNvSpPr>
          <p:nvPr/>
        </p:nvSpPr>
        <p:spPr bwMode="auto">
          <a:xfrm flipV="1">
            <a:off x="5940425" y="4391025"/>
            <a:ext cx="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Text Box 42"/>
          <p:cNvSpPr txBox="1">
            <a:spLocks noChangeArrowheads="1"/>
          </p:cNvSpPr>
          <p:nvPr/>
        </p:nvSpPr>
        <p:spPr bwMode="auto">
          <a:xfrm>
            <a:off x="5989638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/>
              <a:t>1</a:t>
            </a:r>
            <a:endParaRPr lang="es-ES"/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2195513" y="2420938"/>
            <a:ext cx="539750" cy="687387"/>
            <a:chOff x="1383" y="1518"/>
            <a:chExt cx="454" cy="433"/>
          </a:xfrm>
        </p:grpSpPr>
        <p:sp>
          <p:nvSpPr>
            <p:cNvPr id="14378" name="Rectangle 49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9" name="Line 50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5" name="Oval 51"/>
          <p:cNvSpPr>
            <a:spLocks noChangeArrowheads="1"/>
          </p:cNvSpPr>
          <p:nvPr/>
        </p:nvSpPr>
        <p:spPr bwMode="auto">
          <a:xfrm>
            <a:off x="2484438" y="2644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14366" name="Oval 52"/>
          <p:cNvSpPr>
            <a:spLocks noChangeArrowheads="1"/>
          </p:cNvSpPr>
          <p:nvPr/>
        </p:nvSpPr>
        <p:spPr bwMode="auto">
          <a:xfrm>
            <a:off x="2219325" y="26447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5</a:t>
            </a: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195513" y="3767138"/>
            <a:ext cx="539750" cy="687387"/>
            <a:chOff x="1383" y="1518"/>
            <a:chExt cx="454" cy="433"/>
          </a:xfrm>
        </p:grpSpPr>
        <p:sp>
          <p:nvSpPr>
            <p:cNvPr id="14376" name="Rectangle 55"/>
            <p:cNvSpPr>
              <a:spLocks noChangeArrowheads="1"/>
            </p:cNvSpPr>
            <p:nvPr/>
          </p:nvSpPr>
          <p:spPr bwMode="auto">
            <a:xfrm>
              <a:off x="1383" y="1518"/>
              <a:ext cx="454" cy="432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377" name="Line 56"/>
            <p:cNvSpPr>
              <a:spLocks noChangeShapeType="1"/>
            </p:cNvSpPr>
            <p:nvPr/>
          </p:nvSpPr>
          <p:spPr bwMode="auto">
            <a:xfrm>
              <a:off x="1610" y="1518"/>
              <a:ext cx="0" cy="4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8" name="Oval 57"/>
          <p:cNvSpPr>
            <a:spLocks noChangeArrowheads="1"/>
          </p:cNvSpPr>
          <p:nvPr/>
        </p:nvSpPr>
        <p:spPr bwMode="auto">
          <a:xfrm>
            <a:off x="2484438" y="39909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3</a:t>
            </a:r>
          </a:p>
        </p:txBody>
      </p:sp>
      <p:sp>
        <p:nvSpPr>
          <p:cNvPr id="14369" name="Oval 58"/>
          <p:cNvSpPr>
            <a:spLocks noChangeArrowheads="1"/>
          </p:cNvSpPr>
          <p:nvPr/>
        </p:nvSpPr>
        <p:spPr bwMode="auto">
          <a:xfrm>
            <a:off x="2219325" y="398303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4</a:t>
            </a:r>
          </a:p>
        </p:txBody>
      </p:sp>
      <p:sp>
        <p:nvSpPr>
          <p:cNvPr id="85051" name="Oval 59"/>
          <p:cNvSpPr>
            <a:spLocks noChangeArrowheads="1"/>
          </p:cNvSpPr>
          <p:nvPr/>
        </p:nvSpPr>
        <p:spPr bwMode="auto">
          <a:xfrm>
            <a:off x="5221288" y="4003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ES" dirty="0">
                <a:solidFill>
                  <a:schemeClr val="accent4">
                    <a:lumMod val="10000"/>
                  </a:schemeClr>
                </a:solidFill>
              </a:rPr>
              <a:t>2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5788025" y="239712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5056" name="Text Box 64"/>
          <p:cNvSpPr txBox="1">
            <a:spLocks noChangeArrowheads="1"/>
          </p:cNvSpPr>
          <p:nvPr/>
        </p:nvSpPr>
        <p:spPr bwMode="auto">
          <a:xfrm>
            <a:off x="4071938" y="990600"/>
            <a:ext cx="4843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800"/>
              <a:t>Misprediction stalled 2 cycles</a:t>
            </a:r>
            <a:endParaRPr lang="es-ES" sz="2800"/>
          </a:p>
        </p:txBody>
      </p:sp>
      <p:sp>
        <p:nvSpPr>
          <p:cNvPr id="14388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ES_tradnl"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Correction</a:t>
            </a:r>
            <a:endParaRPr lang="es-E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" name="Picture 43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25938" y="2579688"/>
            <a:ext cx="317500" cy="358775"/>
          </a:xfrm>
          <a:noFill/>
        </p:spPr>
      </p:pic>
      <p:sp>
        <p:nvSpPr>
          <p:cNvPr id="14372" name="TextBox 57"/>
          <p:cNvSpPr txBox="1">
            <a:spLocks noChangeArrowheads="1"/>
          </p:cNvSpPr>
          <p:nvPr/>
        </p:nvSpPr>
        <p:spPr bwMode="auto">
          <a:xfrm>
            <a:off x="5743575" y="25193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0</a:t>
            </a:r>
          </a:p>
        </p:txBody>
      </p:sp>
      <p:pic>
        <p:nvPicPr>
          <p:cNvPr id="53" name="Picture 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4375" y="2590800"/>
            <a:ext cx="296863" cy="327025"/>
          </a:xfrm>
          <a:noFill/>
        </p:spPr>
      </p:pic>
      <p:pic>
        <p:nvPicPr>
          <p:cNvPr id="14374" name="Picture 43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05200" y="2298700"/>
            <a:ext cx="811213" cy="914400"/>
          </a:xfrm>
          <a:noFill/>
        </p:spPr>
      </p:pic>
      <p:sp>
        <p:nvSpPr>
          <p:cNvPr id="14375" name="TextBox 58"/>
          <p:cNvSpPr txBox="1">
            <a:spLocks noChangeArrowheads="1"/>
          </p:cNvSpPr>
          <p:nvPr/>
        </p:nvSpPr>
        <p:spPr bwMode="auto">
          <a:xfrm>
            <a:off x="5726113" y="3886200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</a:t>
            </a:r>
          </a:p>
        </p:txBody>
      </p:sp>
    </p:spTree>
    <p:custDataLst>
      <p:tags r:id="rId1"/>
    </p:custDataLst>
  </p:cSld>
  <p:clrMapOvr>
    <a:masterClrMapping/>
  </p:clrMapOvr>
  <p:transition advTm="35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6667 -1.8518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6667 2.96296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5747 3.33333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02899 -1.85185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52" grpId="0" animBg="1"/>
      <p:bldP spid="85031" grpId="0" animBg="1"/>
      <p:bldP spid="85032" grpId="0" animBg="1"/>
      <p:bldP spid="85051" grpId="0" animBg="1"/>
      <p:bldP spid="85056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6"/>
          <p:cNvSpPr>
            <a:spLocks noChangeShapeType="1"/>
          </p:cNvSpPr>
          <p:nvPr/>
        </p:nvSpPr>
        <p:spPr bwMode="auto">
          <a:xfrm>
            <a:off x="6324600" y="3573463"/>
            <a:ext cx="1646238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9425" y="273050"/>
            <a:ext cx="866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Error Correction using Speculation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rot="5400000">
            <a:off x="3307557" y="2072481"/>
            <a:ext cx="0" cy="242728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19100" y="2743200"/>
            <a:ext cx="5095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>
                <a:ea typeface="PMingLiU" pitchFamily="18" charset="-120"/>
              </a:rPr>
              <a:t>wd</a:t>
            </a:r>
            <a:endParaRPr lang="en-US" sz="200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559050" y="287496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>
                <a:ea typeface="PMingLiU" pitchFamily="18" charset="-120"/>
              </a:rPr>
              <a:t>rd</a:t>
            </a:r>
            <a:endParaRPr lang="en-US" sz="2000"/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5921375" y="3130550"/>
            <a:ext cx="865188" cy="8651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000000"/>
                </a:solidFill>
              </a:rPr>
              <a:t>F1</a:t>
            </a: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15368" name="Rectangle 17"/>
          <p:cNvSpPr>
            <a:spLocks noChangeArrowheads="1"/>
          </p:cNvSpPr>
          <p:nvPr/>
        </p:nvSpPr>
        <p:spPr bwMode="auto">
          <a:xfrm>
            <a:off x="7988300" y="3149600"/>
            <a:ext cx="865188" cy="8651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000000"/>
                </a:solidFill>
              </a:rPr>
              <a:t>F2</a:t>
            </a:r>
            <a:endParaRPr lang="es-ES" sz="2400">
              <a:solidFill>
                <a:srgbClr val="000000"/>
              </a:solidFill>
            </a:endParaRPr>
          </a:p>
        </p:txBody>
      </p:sp>
      <p:cxnSp>
        <p:nvCxnSpPr>
          <p:cNvPr id="15369" name="AutoShape 24"/>
          <p:cNvCxnSpPr>
            <a:cxnSpLocks noChangeShapeType="1"/>
            <a:stCxn id="15368" idx="2"/>
          </p:cNvCxnSpPr>
          <p:nvPr/>
        </p:nvCxnSpPr>
        <p:spPr bwMode="auto">
          <a:xfrm rot="16200000" flipV="1">
            <a:off x="4415632" y="23018"/>
            <a:ext cx="755650" cy="7256463"/>
          </a:xfrm>
          <a:prstGeom prst="bentConnector4">
            <a:avLst>
              <a:gd name="adj1" fmla="val -113676"/>
              <a:gd name="adj2" fmla="val 11141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</p:spPr>
      </p:cxn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7210425" y="3228975"/>
            <a:ext cx="360363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7283450" y="345598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Line 35"/>
          <p:cNvSpPr>
            <a:spLocks noChangeShapeType="1"/>
          </p:cNvSpPr>
          <p:nvPr/>
        </p:nvSpPr>
        <p:spPr bwMode="auto">
          <a:xfrm flipH="1">
            <a:off x="3160713" y="3278188"/>
            <a:ext cx="3175" cy="2857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36"/>
          <p:cNvSpPr>
            <a:spLocks noChangeShapeType="1"/>
          </p:cNvSpPr>
          <p:nvPr/>
        </p:nvSpPr>
        <p:spPr bwMode="auto">
          <a:xfrm>
            <a:off x="3586163" y="3816350"/>
            <a:ext cx="93186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38"/>
          <p:cNvSpPr>
            <a:spLocks noChangeShapeType="1"/>
          </p:cNvSpPr>
          <p:nvPr/>
        </p:nvSpPr>
        <p:spPr bwMode="auto">
          <a:xfrm>
            <a:off x="3167063" y="4044950"/>
            <a:ext cx="246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Rectangle 39"/>
          <p:cNvSpPr>
            <a:spLocks noChangeArrowheads="1"/>
          </p:cNvSpPr>
          <p:nvPr/>
        </p:nvSpPr>
        <p:spPr bwMode="auto">
          <a:xfrm>
            <a:off x="2720975" y="3589338"/>
            <a:ext cx="865188" cy="86518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000000"/>
                </a:solidFill>
              </a:rPr>
              <a:t>ECC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5376" name="Line 40"/>
          <p:cNvSpPr>
            <a:spLocks noChangeShapeType="1"/>
          </p:cNvSpPr>
          <p:nvPr/>
        </p:nvSpPr>
        <p:spPr bwMode="auto">
          <a:xfrm>
            <a:off x="3586163" y="4262438"/>
            <a:ext cx="111918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41"/>
          <p:cNvSpPr>
            <a:spLocks noChangeShapeType="1"/>
          </p:cNvSpPr>
          <p:nvPr/>
        </p:nvSpPr>
        <p:spPr bwMode="auto">
          <a:xfrm flipV="1">
            <a:off x="4686300" y="4071938"/>
            <a:ext cx="0" cy="1905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6"/>
          <p:cNvSpPr>
            <a:spLocks noChangeShapeType="1"/>
          </p:cNvSpPr>
          <p:nvPr/>
        </p:nvSpPr>
        <p:spPr bwMode="auto">
          <a:xfrm flipV="1">
            <a:off x="4826000" y="3579813"/>
            <a:ext cx="11049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Freeform 42"/>
          <p:cNvSpPr>
            <a:spLocks/>
          </p:cNvSpPr>
          <p:nvPr/>
        </p:nvSpPr>
        <p:spPr bwMode="auto">
          <a:xfrm>
            <a:off x="4521200" y="2967038"/>
            <a:ext cx="304800" cy="1152525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80" name="Rectangle 41"/>
          <p:cNvSpPr>
            <a:spLocks noChangeArrowheads="1"/>
          </p:cNvSpPr>
          <p:nvPr/>
        </p:nvSpPr>
        <p:spPr bwMode="auto">
          <a:xfrm rot="-5400000">
            <a:off x="1031082" y="2820194"/>
            <a:ext cx="1214437" cy="91122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15381" name="Rectangle 45"/>
          <p:cNvSpPr>
            <a:spLocks noChangeArrowheads="1"/>
          </p:cNvSpPr>
          <p:nvPr/>
        </p:nvSpPr>
        <p:spPr bwMode="auto">
          <a:xfrm rot="-5400000">
            <a:off x="1043782" y="3183731"/>
            <a:ext cx="1212850" cy="179387"/>
          </a:xfrm>
          <a:prstGeom prst="rect">
            <a:avLst/>
          </a:prstGeom>
          <a:solidFill>
            <a:srgbClr val="800000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15382" name="Oval 46"/>
          <p:cNvSpPr>
            <a:spLocks noChangeArrowheads="1"/>
          </p:cNvSpPr>
          <p:nvPr/>
        </p:nvSpPr>
        <p:spPr bwMode="auto">
          <a:xfrm>
            <a:off x="1568450" y="32035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48" name="Rectangle 14"/>
          <p:cNvSpPr>
            <a:spLocks noChangeArrowheads="1"/>
          </p:cNvSpPr>
          <p:nvPr/>
        </p:nvSpPr>
        <p:spPr bwMode="auto">
          <a:xfrm>
            <a:off x="5122863" y="3221038"/>
            <a:ext cx="360362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449" name="Oval 15"/>
          <p:cNvSpPr>
            <a:spLocks noChangeArrowheads="1"/>
          </p:cNvSpPr>
          <p:nvPr/>
        </p:nvSpPr>
        <p:spPr bwMode="auto">
          <a:xfrm>
            <a:off x="5195888" y="344805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85" name="Rectangle 56"/>
          <p:cNvSpPr>
            <a:spLocks noChangeArrowheads="1"/>
          </p:cNvSpPr>
          <p:nvPr/>
        </p:nvSpPr>
        <p:spPr bwMode="auto">
          <a:xfrm>
            <a:off x="914400" y="2205038"/>
            <a:ext cx="151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ea typeface="PMingLiU" pitchFamily="18" charset="-120"/>
              </a:rPr>
              <a:t>REGFILE</a:t>
            </a:r>
            <a:endParaRPr lang="en-US" sz="2400" b="1"/>
          </a:p>
        </p:txBody>
      </p:sp>
      <p:sp>
        <p:nvSpPr>
          <p:cNvPr id="58" name="Rectangle 57"/>
          <p:cNvSpPr/>
          <p:nvPr/>
        </p:nvSpPr>
        <p:spPr>
          <a:xfrm rot="16200000">
            <a:off x="922338" y="3076575"/>
            <a:ext cx="9144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1398587" y="3076576"/>
            <a:ext cx="1012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8" grpId="0" animBg="1"/>
      <p:bldP spid="15449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6"/>
          <p:cNvSpPr>
            <a:spLocks noChangeShapeType="1"/>
          </p:cNvSpPr>
          <p:nvPr/>
        </p:nvSpPr>
        <p:spPr bwMode="auto">
          <a:xfrm>
            <a:off x="6600825" y="3573463"/>
            <a:ext cx="13716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79425" y="273050"/>
            <a:ext cx="866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Error Correction using Speculation</a:t>
            </a:r>
            <a:endParaRPr lang="es-ES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rot="5400000">
            <a:off x="3307557" y="2072481"/>
            <a:ext cx="0" cy="242728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19100" y="2743200"/>
            <a:ext cx="5095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>
                <a:ea typeface="PMingLiU" pitchFamily="18" charset="-120"/>
              </a:rPr>
              <a:t>wd</a:t>
            </a:r>
            <a:endParaRPr lang="en-US" sz="200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559050" y="287496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>
                <a:ea typeface="PMingLiU" pitchFamily="18" charset="-120"/>
              </a:rPr>
              <a:t>rd</a:t>
            </a:r>
            <a:endParaRPr lang="en-US" sz="2000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7988300" y="3149600"/>
            <a:ext cx="865188" cy="865188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000000"/>
                </a:solidFill>
              </a:rPr>
              <a:t>F2</a:t>
            </a:r>
            <a:endParaRPr lang="es-ES" sz="2400">
              <a:solidFill>
                <a:srgbClr val="000000"/>
              </a:solidFill>
            </a:endParaRPr>
          </a:p>
        </p:txBody>
      </p:sp>
      <p:cxnSp>
        <p:nvCxnSpPr>
          <p:cNvPr id="16392" name="AutoShape 24"/>
          <p:cNvCxnSpPr>
            <a:cxnSpLocks noChangeShapeType="1"/>
            <a:stCxn id="16391" idx="2"/>
          </p:cNvCxnSpPr>
          <p:nvPr/>
        </p:nvCxnSpPr>
        <p:spPr bwMode="auto">
          <a:xfrm rot="16200000" flipV="1">
            <a:off x="4415632" y="23018"/>
            <a:ext cx="755650" cy="7256463"/>
          </a:xfrm>
          <a:prstGeom prst="bentConnector4">
            <a:avLst>
              <a:gd name="adj1" fmla="val -113676"/>
              <a:gd name="adj2" fmla="val 111417"/>
            </a:avLst>
          </a:prstGeom>
          <a:noFill/>
          <a:ln w="38100">
            <a:solidFill>
              <a:srgbClr val="00FFFF"/>
            </a:solidFill>
            <a:miter lim="800000"/>
            <a:headEnd/>
            <a:tailEnd type="triangle" w="med" len="med"/>
          </a:ln>
        </p:spPr>
      </p:cxn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210425" y="3228975"/>
            <a:ext cx="360363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7283450" y="3455988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95" name="Line 35"/>
          <p:cNvSpPr>
            <a:spLocks noChangeShapeType="1"/>
          </p:cNvSpPr>
          <p:nvPr/>
        </p:nvSpPr>
        <p:spPr bwMode="auto">
          <a:xfrm flipH="1">
            <a:off x="3160713" y="3278188"/>
            <a:ext cx="3175" cy="28575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36"/>
          <p:cNvSpPr>
            <a:spLocks noChangeShapeType="1"/>
          </p:cNvSpPr>
          <p:nvPr/>
        </p:nvSpPr>
        <p:spPr bwMode="auto">
          <a:xfrm>
            <a:off x="3586163" y="3816350"/>
            <a:ext cx="93186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38"/>
          <p:cNvSpPr>
            <a:spLocks noChangeShapeType="1"/>
          </p:cNvSpPr>
          <p:nvPr/>
        </p:nvSpPr>
        <p:spPr bwMode="auto">
          <a:xfrm>
            <a:off x="3167063" y="4044950"/>
            <a:ext cx="246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Rectangle 39"/>
          <p:cNvSpPr>
            <a:spLocks noChangeArrowheads="1"/>
          </p:cNvSpPr>
          <p:nvPr/>
        </p:nvSpPr>
        <p:spPr bwMode="auto">
          <a:xfrm>
            <a:off x="2720975" y="3589338"/>
            <a:ext cx="865188" cy="865187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400">
                <a:solidFill>
                  <a:srgbClr val="000000"/>
                </a:solidFill>
              </a:rPr>
              <a:t>ECC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16399" name="Rectangle 41"/>
          <p:cNvSpPr>
            <a:spLocks noChangeArrowheads="1"/>
          </p:cNvSpPr>
          <p:nvPr/>
        </p:nvSpPr>
        <p:spPr bwMode="auto">
          <a:xfrm rot="-5400000">
            <a:off x="1031082" y="2820194"/>
            <a:ext cx="1214437" cy="91122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16400" name="Rectangle 45"/>
          <p:cNvSpPr>
            <a:spLocks noChangeArrowheads="1"/>
          </p:cNvSpPr>
          <p:nvPr/>
        </p:nvSpPr>
        <p:spPr bwMode="auto">
          <a:xfrm rot="-5400000">
            <a:off x="1043782" y="3183731"/>
            <a:ext cx="1212850" cy="179387"/>
          </a:xfrm>
          <a:prstGeom prst="rect">
            <a:avLst/>
          </a:prstGeom>
          <a:solidFill>
            <a:srgbClr val="800000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16401" name="Oval 46"/>
          <p:cNvSpPr>
            <a:spLocks noChangeArrowheads="1"/>
          </p:cNvSpPr>
          <p:nvPr/>
        </p:nvSpPr>
        <p:spPr bwMode="auto">
          <a:xfrm>
            <a:off x="1568450" y="32035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402" name="Rectangle 56"/>
          <p:cNvSpPr>
            <a:spLocks noChangeArrowheads="1"/>
          </p:cNvSpPr>
          <p:nvPr/>
        </p:nvSpPr>
        <p:spPr bwMode="auto">
          <a:xfrm>
            <a:off x="914400" y="2205038"/>
            <a:ext cx="1516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ea typeface="PMingLiU" pitchFamily="18" charset="-120"/>
              </a:rPr>
              <a:t>REGFILE</a:t>
            </a:r>
            <a:endParaRPr lang="en-US" sz="2400" b="1"/>
          </a:p>
        </p:txBody>
      </p:sp>
      <p:sp>
        <p:nvSpPr>
          <p:cNvPr id="58" name="Rectangle 57"/>
          <p:cNvSpPr/>
          <p:nvPr/>
        </p:nvSpPr>
        <p:spPr>
          <a:xfrm rot="16200000">
            <a:off x="922338" y="3076575"/>
            <a:ext cx="9144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16200000">
            <a:off x="1398587" y="3076576"/>
            <a:ext cx="1012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405" name="Freeform 47"/>
          <p:cNvSpPr>
            <a:spLocks/>
          </p:cNvSpPr>
          <p:nvPr/>
        </p:nvSpPr>
        <p:spPr bwMode="auto">
          <a:xfrm>
            <a:off x="6532563" y="2962275"/>
            <a:ext cx="304800" cy="1152525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406" name="Line 53"/>
          <p:cNvSpPr>
            <a:spLocks noChangeShapeType="1"/>
          </p:cNvSpPr>
          <p:nvPr/>
        </p:nvSpPr>
        <p:spPr bwMode="auto">
          <a:xfrm>
            <a:off x="5002213" y="4238625"/>
            <a:ext cx="170497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Line 54"/>
          <p:cNvSpPr>
            <a:spLocks noChangeShapeType="1"/>
          </p:cNvSpPr>
          <p:nvPr/>
        </p:nvSpPr>
        <p:spPr bwMode="auto">
          <a:xfrm flipV="1">
            <a:off x="6688138" y="4057650"/>
            <a:ext cx="0" cy="1905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Rectangle 56"/>
          <p:cNvSpPr>
            <a:spLocks noChangeArrowheads="1"/>
          </p:cNvSpPr>
          <p:nvPr/>
        </p:nvSpPr>
        <p:spPr bwMode="auto">
          <a:xfrm>
            <a:off x="4524375" y="2901950"/>
            <a:ext cx="865188" cy="11557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 sz="2400"/>
          </a:p>
        </p:txBody>
      </p:sp>
      <p:sp>
        <p:nvSpPr>
          <p:cNvPr id="16409" name="Line 57"/>
          <p:cNvSpPr>
            <a:spLocks noChangeShapeType="1"/>
          </p:cNvSpPr>
          <p:nvPr/>
        </p:nvSpPr>
        <p:spPr bwMode="auto">
          <a:xfrm>
            <a:off x="5389563" y="3816350"/>
            <a:ext cx="11493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58"/>
          <p:cNvSpPr>
            <a:spLocks noChangeShapeType="1"/>
          </p:cNvSpPr>
          <p:nvPr/>
        </p:nvSpPr>
        <p:spPr bwMode="auto">
          <a:xfrm flipV="1">
            <a:off x="5389563" y="3216275"/>
            <a:ext cx="11493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Oval 59"/>
          <p:cNvSpPr>
            <a:spLocks noChangeArrowheads="1"/>
          </p:cNvSpPr>
          <p:nvPr/>
        </p:nvSpPr>
        <p:spPr bwMode="auto">
          <a:xfrm>
            <a:off x="4673600" y="3184525"/>
            <a:ext cx="600075" cy="638175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s-ES_tradnl" sz="2400">
                <a:solidFill>
                  <a:srgbClr val="000000"/>
                </a:solidFill>
              </a:rPr>
              <a:t>F1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412" name="Text Box 60"/>
          <p:cNvSpPr txBox="1">
            <a:spLocks noChangeArrowheads="1"/>
          </p:cNvSpPr>
          <p:nvPr/>
        </p:nvSpPr>
        <p:spPr bwMode="auto">
          <a:xfrm>
            <a:off x="4584700" y="2543175"/>
            <a:ext cx="804863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US" sz="1600"/>
              <a:t>shared</a:t>
            </a:r>
          </a:p>
        </p:txBody>
      </p:sp>
      <p:sp>
        <p:nvSpPr>
          <p:cNvPr id="16413" name="Line 67"/>
          <p:cNvSpPr>
            <a:spLocks noChangeShapeType="1"/>
          </p:cNvSpPr>
          <p:nvPr/>
        </p:nvSpPr>
        <p:spPr bwMode="auto">
          <a:xfrm>
            <a:off x="3644900" y="4238625"/>
            <a:ext cx="159861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68"/>
          <p:cNvSpPr>
            <a:spLocks noChangeArrowheads="1"/>
          </p:cNvSpPr>
          <p:nvPr/>
        </p:nvSpPr>
        <p:spPr bwMode="auto">
          <a:xfrm>
            <a:off x="5786438" y="3544888"/>
            <a:ext cx="360362" cy="5286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6" name="Oval 69"/>
          <p:cNvSpPr>
            <a:spLocks noChangeArrowheads="1"/>
          </p:cNvSpPr>
          <p:nvPr/>
        </p:nvSpPr>
        <p:spPr bwMode="auto">
          <a:xfrm>
            <a:off x="5859463" y="37068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7" name="Rectangle 70"/>
          <p:cNvSpPr>
            <a:spLocks noChangeArrowheads="1"/>
          </p:cNvSpPr>
          <p:nvPr/>
        </p:nvSpPr>
        <p:spPr bwMode="auto">
          <a:xfrm>
            <a:off x="5786438" y="3963988"/>
            <a:ext cx="360362" cy="5286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" name="Oval 71"/>
          <p:cNvSpPr>
            <a:spLocks noChangeArrowheads="1"/>
          </p:cNvSpPr>
          <p:nvPr/>
        </p:nvSpPr>
        <p:spPr bwMode="auto">
          <a:xfrm>
            <a:off x="5859463" y="41306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786438" y="2935288"/>
            <a:ext cx="360362" cy="528637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859463" y="310197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" name="Rectangle 40"/>
          <p:cNvSpPr>
            <a:spLocks noChangeArrowheads="1"/>
          </p:cNvSpPr>
          <p:nvPr/>
        </p:nvSpPr>
        <p:spPr bwMode="auto">
          <a:xfrm>
            <a:off x="3851275" y="3525838"/>
            <a:ext cx="360363" cy="5810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custDataLst>
      <p:tags r:id="rId1"/>
    </p:custDataLst>
  </p:cSld>
  <p:clrMapOvr>
    <a:masterClrMapping/>
  </p:clrMapOvr>
  <p:transition advTm="670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 animBg="1"/>
      <p:bldP spid="1537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elastic circuits now 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live with time uncertainty</a:t>
            </a:r>
          </a:p>
          <a:p>
            <a:endParaRPr lang="en-US" dirty="0" smtClean="0"/>
          </a:p>
          <a:p>
            <a:r>
              <a:rPr lang="en-US" dirty="0" smtClean="0"/>
              <a:t>Need to formalize time uncertainty</a:t>
            </a:r>
          </a:p>
          <a:p>
            <a:pPr lvl="1"/>
            <a:r>
              <a:rPr lang="en-US" dirty="0" smtClean="0"/>
              <a:t>For synthesis</a:t>
            </a:r>
          </a:p>
          <a:p>
            <a:pPr lvl="1"/>
            <a:r>
              <a:rPr lang="en-US" dirty="0" smtClean="0"/>
              <a:t>For verification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for modularity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053" name="Line 61"/>
          <p:cNvSpPr>
            <a:spLocks noChangeShapeType="1"/>
          </p:cNvSpPr>
          <p:nvPr/>
        </p:nvSpPr>
        <p:spPr bwMode="auto">
          <a:xfrm rot="5400000" flipV="1">
            <a:off x="6687344" y="2232819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7073900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9" name="Line 57"/>
          <p:cNvSpPr>
            <a:spLocks noChangeShapeType="1"/>
          </p:cNvSpPr>
          <p:nvPr/>
        </p:nvSpPr>
        <p:spPr bwMode="auto">
          <a:xfrm>
            <a:off x="5313363" y="3386138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7008" name="AutoShape 16"/>
          <p:cNvSpPr>
            <a:spLocks noChangeArrowheads="1"/>
          </p:cNvSpPr>
          <p:nvPr/>
        </p:nvSpPr>
        <p:spPr bwMode="auto">
          <a:xfrm rot="-5400000">
            <a:off x="3114676" y="32289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09" name="Line 17"/>
          <p:cNvSpPr>
            <a:spLocks noChangeShapeType="1"/>
          </p:cNvSpPr>
          <p:nvPr/>
        </p:nvSpPr>
        <p:spPr bwMode="auto">
          <a:xfrm flipV="1">
            <a:off x="3244850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0" name="Line 18"/>
          <p:cNvSpPr>
            <a:spLocks noChangeShapeType="1"/>
          </p:cNvSpPr>
          <p:nvPr/>
        </p:nvSpPr>
        <p:spPr bwMode="auto">
          <a:xfrm flipV="1">
            <a:off x="2149475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1" name="Line 19"/>
          <p:cNvSpPr>
            <a:spLocks noChangeShapeType="1"/>
          </p:cNvSpPr>
          <p:nvPr/>
        </p:nvSpPr>
        <p:spPr bwMode="auto">
          <a:xfrm flipV="1">
            <a:off x="3244850" y="28892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2" name="Oval 20"/>
          <p:cNvSpPr>
            <a:spLocks noChangeArrowheads="1"/>
          </p:cNvSpPr>
          <p:nvPr/>
        </p:nvSpPr>
        <p:spPr bwMode="auto">
          <a:xfrm>
            <a:off x="2733675" y="26384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7013" name="Oval 21"/>
          <p:cNvSpPr>
            <a:spLocks noChangeArrowheads="1"/>
          </p:cNvSpPr>
          <p:nvPr/>
        </p:nvSpPr>
        <p:spPr bwMode="auto">
          <a:xfrm>
            <a:off x="2733675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7014" name="Oval 22"/>
          <p:cNvSpPr>
            <a:spLocks noChangeArrowheads="1"/>
          </p:cNvSpPr>
          <p:nvPr/>
        </p:nvSpPr>
        <p:spPr bwMode="auto">
          <a:xfrm>
            <a:off x="1638300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7015" name="Freeform 23"/>
          <p:cNvSpPr>
            <a:spLocks/>
          </p:cNvSpPr>
          <p:nvPr/>
        </p:nvSpPr>
        <p:spPr bwMode="auto">
          <a:xfrm>
            <a:off x="981075" y="2886075"/>
            <a:ext cx="7181850" cy="2447925"/>
          </a:xfrm>
          <a:custGeom>
            <a:avLst/>
            <a:gdLst/>
            <a:ahLst/>
            <a:cxnLst>
              <a:cxn ang="0">
                <a:pos x="3939" y="633"/>
              </a:cxn>
              <a:cxn ang="0">
                <a:pos x="4524" y="633"/>
              </a:cxn>
              <a:cxn ang="0">
                <a:pos x="4524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1542">
                <a:moveTo>
                  <a:pt x="3939" y="633"/>
                </a:moveTo>
                <a:lnTo>
                  <a:pt x="4524" y="633"/>
                </a:lnTo>
                <a:lnTo>
                  <a:pt x="4524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16" name="Line 24"/>
          <p:cNvSpPr>
            <a:spLocks noChangeShapeType="1"/>
          </p:cNvSpPr>
          <p:nvPr/>
        </p:nvSpPr>
        <p:spPr bwMode="auto">
          <a:xfrm flipV="1">
            <a:off x="977900" y="38131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7" name="Text Box 25"/>
          <p:cNvSpPr txBox="1">
            <a:spLocks noChangeArrowheads="1"/>
          </p:cNvSpPr>
          <p:nvPr/>
        </p:nvSpPr>
        <p:spPr bwMode="auto">
          <a:xfrm>
            <a:off x="204788" y="1352550"/>
            <a:ext cx="160492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Retiming</a:t>
            </a:r>
            <a:endParaRPr lang="en-US" sz="2800" dirty="0"/>
          </a:p>
        </p:txBody>
      </p:sp>
      <p:sp>
        <p:nvSpPr>
          <p:cNvPr id="1877020" name="Line 28"/>
          <p:cNvSpPr>
            <a:spLocks noChangeShapeType="1"/>
          </p:cNvSpPr>
          <p:nvPr/>
        </p:nvSpPr>
        <p:spPr bwMode="auto">
          <a:xfrm>
            <a:off x="4164013" y="3381375"/>
            <a:ext cx="957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2" name="Line 30"/>
          <p:cNvSpPr>
            <a:spLocks noChangeShapeType="1"/>
          </p:cNvSpPr>
          <p:nvPr/>
        </p:nvSpPr>
        <p:spPr bwMode="auto">
          <a:xfrm rot="5400000" flipV="1">
            <a:off x="6440488" y="2139950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3" name="Line 31"/>
          <p:cNvSpPr>
            <a:spLocks noChangeShapeType="1"/>
          </p:cNvSpPr>
          <p:nvPr/>
        </p:nvSpPr>
        <p:spPr bwMode="auto">
          <a:xfrm rot="5400000" flipV="1">
            <a:off x="6439694" y="1828007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4" name="Rectangle 32"/>
          <p:cNvSpPr>
            <a:spLocks noChangeArrowheads="1"/>
          </p:cNvSpPr>
          <p:nvPr/>
        </p:nvSpPr>
        <p:spPr bwMode="auto">
          <a:xfrm>
            <a:off x="6921500" y="2166938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>
            <a:off x="4859338" y="3362325"/>
            <a:ext cx="9525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7" name="Line 35"/>
          <p:cNvSpPr>
            <a:spLocks noChangeShapeType="1"/>
          </p:cNvSpPr>
          <p:nvPr/>
        </p:nvSpPr>
        <p:spPr bwMode="auto">
          <a:xfrm flipV="1">
            <a:off x="4851400" y="4292600"/>
            <a:ext cx="2070100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8" name="AutoShape 36"/>
          <p:cNvSpPr>
            <a:spLocks noChangeArrowheads="1"/>
          </p:cNvSpPr>
          <p:nvPr/>
        </p:nvSpPr>
        <p:spPr bwMode="auto">
          <a:xfrm rot="-5400000">
            <a:off x="6200776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30" name="Line 38"/>
          <p:cNvSpPr>
            <a:spLocks noChangeShapeType="1"/>
          </p:cNvSpPr>
          <p:nvPr/>
        </p:nvSpPr>
        <p:spPr bwMode="auto">
          <a:xfrm flipV="1">
            <a:off x="6084888" y="3405188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34" name="Text Box 42"/>
          <p:cNvSpPr txBox="1">
            <a:spLocks noChangeArrowheads="1"/>
          </p:cNvSpPr>
          <p:nvPr/>
        </p:nvSpPr>
        <p:spPr bwMode="auto">
          <a:xfrm>
            <a:off x="5100638" y="1968500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562475" y="3001963"/>
            <a:ext cx="152400" cy="758825"/>
            <a:chOff x="4562475" y="3001963"/>
            <a:chExt cx="152400" cy="758825"/>
          </a:xfrm>
        </p:grpSpPr>
        <p:sp>
          <p:nvSpPr>
            <p:cNvPr id="1877025" name="Rectangle 33"/>
            <p:cNvSpPr>
              <a:spLocks noChangeArrowheads="1"/>
            </p:cNvSpPr>
            <p:nvPr/>
          </p:nvSpPr>
          <p:spPr bwMode="auto">
            <a:xfrm>
              <a:off x="4562475" y="3001963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35" name="Oval 43"/>
            <p:cNvSpPr>
              <a:spLocks noChangeArrowheads="1"/>
            </p:cNvSpPr>
            <p:nvPr/>
          </p:nvSpPr>
          <p:spPr bwMode="auto">
            <a:xfrm>
              <a:off x="4562475" y="3305175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36" name="Rectangle 41"/>
          <p:cNvSpPr>
            <a:spLocks noChangeArrowheads="1"/>
          </p:cNvSpPr>
          <p:nvPr/>
        </p:nvSpPr>
        <p:spPr bwMode="auto">
          <a:xfrm rot="-5400000">
            <a:off x="5660232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77037" name="Rectangle 45"/>
          <p:cNvSpPr>
            <a:spLocks noChangeArrowheads="1"/>
          </p:cNvSpPr>
          <p:nvPr/>
        </p:nvSpPr>
        <p:spPr bwMode="auto">
          <a:xfrm rot="-5400000">
            <a:off x="5671344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77038" name="Oval 46"/>
          <p:cNvSpPr>
            <a:spLocks noChangeArrowheads="1"/>
          </p:cNvSpPr>
          <p:nvPr/>
        </p:nvSpPr>
        <p:spPr bwMode="auto">
          <a:xfrm>
            <a:off x="6121400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7041" name="Text Box 49"/>
          <p:cNvSpPr txBox="1">
            <a:spLocks noChangeArrowheads="1"/>
          </p:cNvSpPr>
          <p:nvPr/>
        </p:nvSpPr>
        <p:spPr bwMode="auto">
          <a:xfrm>
            <a:off x="62468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2" name="Line 50"/>
          <p:cNvSpPr>
            <a:spLocks noChangeShapeType="1"/>
          </p:cNvSpPr>
          <p:nvPr/>
        </p:nvSpPr>
        <p:spPr bwMode="auto">
          <a:xfrm rot="5400000" flipV="1">
            <a:off x="60261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3" name="Text Box 51"/>
          <p:cNvSpPr txBox="1">
            <a:spLocks noChangeArrowheads="1"/>
          </p:cNvSpPr>
          <p:nvPr/>
        </p:nvSpPr>
        <p:spPr bwMode="auto">
          <a:xfrm>
            <a:off x="57705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4" name="Line 52"/>
          <p:cNvSpPr>
            <a:spLocks noChangeShapeType="1"/>
          </p:cNvSpPr>
          <p:nvPr/>
        </p:nvSpPr>
        <p:spPr bwMode="auto">
          <a:xfrm rot="5400000" flipV="1">
            <a:off x="55499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5" name="Rectangle 53"/>
          <p:cNvSpPr>
            <a:spLocks noChangeArrowheads="1"/>
          </p:cNvSpPr>
          <p:nvPr/>
        </p:nvSpPr>
        <p:spPr bwMode="auto">
          <a:xfrm rot="-5400000">
            <a:off x="5876925" y="186848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6" name="Oval 54"/>
          <p:cNvSpPr>
            <a:spLocks noChangeArrowheads="1"/>
          </p:cNvSpPr>
          <p:nvPr/>
        </p:nvSpPr>
        <p:spPr bwMode="auto">
          <a:xfrm>
            <a:off x="5886450" y="2085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7" name="Rectangle 55"/>
          <p:cNvSpPr>
            <a:spLocks noChangeArrowheads="1"/>
          </p:cNvSpPr>
          <p:nvPr/>
        </p:nvSpPr>
        <p:spPr bwMode="auto">
          <a:xfrm>
            <a:off x="5133975" y="301148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77048" name="Oval 56"/>
          <p:cNvSpPr>
            <a:spLocks noChangeArrowheads="1"/>
          </p:cNvSpPr>
          <p:nvPr/>
        </p:nvSpPr>
        <p:spPr bwMode="auto">
          <a:xfrm>
            <a:off x="5133975" y="33147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1" name="Rectangle 59"/>
          <p:cNvSpPr>
            <a:spLocks noChangeArrowheads="1"/>
          </p:cNvSpPr>
          <p:nvPr/>
        </p:nvSpPr>
        <p:spPr bwMode="auto">
          <a:xfrm rot="-5400000">
            <a:off x="5867400" y="215423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2" name="Oval 60"/>
          <p:cNvSpPr>
            <a:spLocks noChangeArrowheads="1"/>
          </p:cNvSpPr>
          <p:nvPr/>
        </p:nvSpPr>
        <p:spPr bwMode="auto">
          <a:xfrm>
            <a:off x="5876925" y="23717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4" name="Text Box 62"/>
          <p:cNvSpPr txBox="1">
            <a:spLocks noChangeArrowheads="1"/>
          </p:cNvSpPr>
          <p:nvPr/>
        </p:nvSpPr>
        <p:spPr bwMode="auto">
          <a:xfrm>
            <a:off x="5095875" y="2244725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55" name="Line 63"/>
          <p:cNvSpPr>
            <a:spLocks noChangeShapeType="1"/>
          </p:cNvSpPr>
          <p:nvPr/>
        </p:nvSpPr>
        <p:spPr bwMode="auto">
          <a:xfrm>
            <a:off x="5507038" y="3376613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56" name="Line 64"/>
          <p:cNvSpPr>
            <a:spLocks noChangeShapeType="1"/>
          </p:cNvSpPr>
          <p:nvPr/>
        </p:nvSpPr>
        <p:spPr bwMode="auto">
          <a:xfrm flipV="1">
            <a:off x="5522913" y="4068763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560125" y="3006545"/>
            <a:ext cx="152400" cy="758825"/>
            <a:chOff x="4562475" y="3001963"/>
            <a:chExt cx="152400" cy="758825"/>
          </a:xfrm>
        </p:grpSpPr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4562475" y="3001963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4562475" y="3305175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8758E-6 L -0.05556 -0.00116 L -0.08959 0.06361 L -0.4 0.06477 " pathEditMode="relative" ptsTypes="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9348E-6 L -0.0526 -3.39348E-6 L -0.08941 -0.07309 L -0.40017 -0.07309 L -0.3993 0.062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 0.06477 L -0.4 0.28498 L 0.38611 0.28614 L 0.38611 0.07402 L 0.33559 0.07517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053" name="Line 61"/>
          <p:cNvSpPr>
            <a:spLocks noChangeShapeType="1"/>
          </p:cNvSpPr>
          <p:nvPr/>
        </p:nvSpPr>
        <p:spPr bwMode="auto">
          <a:xfrm rot="5400000" flipV="1">
            <a:off x="6687344" y="2232819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7073900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9" name="Line 57"/>
          <p:cNvSpPr>
            <a:spLocks noChangeShapeType="1"/>
          </p:cNvSpPr>
          <p:nvPr/>
        </p:nvSpPr>
        <p:spPr bwMode="auto">
          <a:xfrm>
            <a:off x="5313363" y="3386138"/>
            <a:ext cx="4460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7008" name="AutoShape 16"/>
          <p:cNvSpPr>
            <a:spLocks noChangeArrowheads="1"/>
          </p:cNvSpPr>
          <p:nvPr/>
        </p:nvSpPr>
        <p:spPr bwMode="auto">
          <a:xfrm rot="-5400000">
            <a:off x="3114676" y="32289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09" name="Line 17"/>
          <p:cNvSpPr>
            <a:spLocks noChangeShapeType="1"/>
          </p:cNvSpPr>
          <p:nvPr/>
        </p:nvSpPr>
        <p:spPr bwMode="auto">
          <a:xfrm flipV="1">
            <a:off x="3244850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0" name="Line 18"/>
          <p:cNvSpPr>
            <a:spLocks noChangeShapeType="1"/>
          </p:cNvSpPr>
          <p:nvPr/>
        </p:nvSpPr>
        <p:spPr bwMode="auto">
          <a:xfrm flipV="1">
            <a:off x="2149475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1" name="Line 19"/>
          <p:cNvSpPr>
            <a:spLocks noChangeShapeType="1"/>
          </p:cNvSpPr>
          <p:nvPr/>
        </p:nvSpPr>
        <p:spPr bwMode="auto">
          <a:xfrm flipV="1">
            <a:off x="3244850" y="28892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2" name="Oval 20"/>
          <p:cNvSpPr>
            <a:spLocks noChangeArrowheads="1"/>
          </p:cNvSpPr>
          <p:nvPr/>
        </p:nvSpPr>
        <p:spPr bwMode="auto">
          <a:xfrm>
            <a:off x="2733675" y="26384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7013" name="Oval 21"/>
          <p:cNvSpPr>
            <a:spLocks noChangeArrowheads="1"/>
          </p:cNvSpPr>
          <p:nvPr/>
        </p:nvSpPr>
        <p:spPr bwMode="auto">
          <a:xfrm>
            <a:off x="2733675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7014" name="Oval 22"/>
          <p:cNvSpPr>
            <a:spLocks noChangeArrowheads="1"/>
          </p:cNvSpPr>
          <p:nvPr/>
        </p:nvSpPr>
        <p:spPr bwMode="auto">
          <a:xfrm>
            <a:off x="1638300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7015" name="Freeform 23"/>
          <p:cNvSpPr>
            <a:spLocks/>
          </p:cNvSpPr>
          <p:nvPr/>
        </p:nvSpPr>
        <p:spPr bwMode="auto">
          <a:xfrm>
            <a:off x="981075" y="2886075"/>
            <a:ext cx="7181850" cy="2447925"/>
          </a:xfrm>
          <a:custGeom>
            <a:avLst/>
            <a:gdLst/>
            <a:ahLst/>
            <a:cxnLst>
              <a:cxn ang="0">
                <a:pos x="3939" y="633"/>
              </a:cxn>
              <a:cxn ang="0">
                <a:pos x="4524" y="633"/>
              </a:cxn>
              <a:cxn ang="0">
                <a:pos x="4524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1542">
                <a:moveTo>
                  <a:pt x="3939" y="633"/>
                </a:moveTo>
                <a:lnTo>
                  <a:pt x="4524" y="633"/>
                </a:lnTo>
                <a:lnTo>
                  <a:pt x="4524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16" name="Line 24"/>
          <p:cNvSpPr>
            <a:spLocks noChangeShapeType="1"/>
          </p:cNvSpPr>
          <p:nvPr/>
        </p:nvSpPr>
        <p:spPr bwMode="auto">
          <a:xfrm flipV="1">
            <a:off x="977900" y="38131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0" name="Line 28"/>
          <p:cNvSpPr>
            <a:spLocks noChangeShapeType="1"/>
          </p:cNvSpPr>
          <p:nvPr/>
        </p:nvSpPr>
        <p:spPr bwMode="auto">
          <a:xfrm>
            <a:off x="4164013" y="3381375"/>
            <a:ext cx="9572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2" name="Line 30"/>
          <p:cNvSpPr>
            <a:spLocks noChangeShapeType="1"/>
          </p:cNvSpPr>
          <p:nvPr/>
        </p:nvSpPr>
        <p:spPr bwMode="auto">
          <a:xfrm rot="5400000" flipV="1">
            <a:off x="6440488" y="2139950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3" name="Line 31"/>
          <p:cNvSpPr>
            <a:spLocks noChangeShapeType="1"/>
          </p:cNvSpPr>
          <p:nvPr/>
        </p:nvSpPr>
        <p:spPr bwMode="auto">
          <a:xfrm rot="5400000" flipV="1">
            <a:off x="6439694" y="1828007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4" name="Rectangle 32"/>
          <p:cNvSpPr>
            <a:spLocks noChangeArrowheads="1"/>
          </p:cNvSpPr>
          <p:nvPr/>
        </p:nvSpPr>
        <p:spPr bwMode="auto">
          <a:xfrm>
            <a:off x="6921500" y="2166938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>
            <a:off x="4859338" y="3362325"/>
            <a:ext cx="9525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7" name="Line 35"/>
          <p:cNvSpPr>
            <a:spLocks noChangeShapeType="1"/>
          </p:cNvSpPr>
          <p:nvPr/>
        </p:nvSpPr>
        <p:spPr bwMode="auto">
          <a:xfrm flipV="1">
            <a:off x="4851400" y="4292600"/>
            <a:ext cx="2070100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8" name="AutoShape 36"/>
          <p:cNvSpPr>
            <a:spLocks noChangeArrowheads="1"/>
          </p:cNvSpPr>
          <p:nvPr/>
        </p:nvSpPr>
        <p:spPr bwMode="auto">
          <a:xfrm rot="-5400000">
            <a:off x="6200776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30" name="Line 38"/>
          <p:cNvSpPr>
            <a:spLocks noChangeShapeType="1"/>
          </p:cNvSpPr>
          <p:nvPr/>
        </p:nvSpPr>
        <p:spPr bwMode="auto">
          <a:xfrm flipV="1">
            <a:off x="6084888" y="3405188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34" name="Text Box 42"/>
          <p:cNvSpPr txBox="1">
            <a:spLocks noChangeArrowheads="1"/>
          </p:cNvSpPr>
          <p:nvPr/>
        </p:nvSpPr>
        <p:spPr bwMode="auto">
          <a:xfrm>
            <a:off x="5100638" y="1968500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7633291" y="3503976"/>
            <a:ext cx="152400" cy="758825"/>
            <a:chOff x="4562475" y="3001963"/>
            <a:chExt cx="152400" cy="758825"/>
          </a:xfrm>
        </p:grpSpPr>
        <p:sp>
          <p:nvSpPr>
            <p:cNvPr id="1877025" name="Rectangle 33"/>
            <p:cNvSpPr>
              <a:spLocks noChangeArrowheads="1"/>
            </p:cNvSpPr>
            <p:nvPr/>
          </p:nvSpPr>
          <p:spPr bwMode="auto">
            <a:xfrm>
              <a:off x="4562475" y="3001963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35" name="Oval 43"/>
            <p:cNvSpPr>
              <a:spLocks noChangeArrowheads="1"/>
            </p:cNvSpPr>
            <p:nvPr/>
          </p:nvSpPr>
          <p:spPr bwMode="auto">
            <a:xfrm>
              <a:off x="4562475" y="3305175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36" name="Rectangle 41"/>
          <p:cNvSpPr>
            <a:spLocks noChangeArrowheads="1"/>
          </p:cNvSpPr>
          <p:nvPr/>
        </p:nvSpPr>
        <p:spPr bwMode="auto">
          <a:xfrm rot="-5400000">
            <a:off x="5660232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77037" name="Rectangle 45"/>
          <p:cNvSpPr>
            <a:spLocks noChangeArrowheads="1"/>
          </p:cNvSpPr>
          <p:nvPr/>
        </p:nvSpPr>
        <p:spPr bwMode="auto">
          <a:xfrm rot="-5400000">
            <a:off x="5671344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77038" name="Oval 46"/>
          <p:cNvSpPr>
            <a:spLocks noChangeArrowheads="1"/>
          </p:cNvSpPr>
          <p:nvPr/>
        </p:nvSpPr>
        <p:spPr bwMode="auto">
          <a:xfrm>
            <a:off x="6121400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7041" name="Text Box 49"/>
          <p:cNvSpPr txBox="1">
            <a:spLocks noChangeArrowheads="1"/>
          </p:cNvSpPr>
          <p:nvPr/>
        </p:nvSpPr>
        <p:spPr bwMode="auto">
          <a:xfrm>
            <a:off x="62468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2" name="Line 50"/>
          <p:cNvSpPr>
            <a:spLocks noChangeShapeType="1"/>
          </p:cNvSpPr>
          <p:nvPr/>
        </p:nvSpPr>
        <p:spPr bwMode="auto">
          <a:xfrm rot="5400000" flipV="1">
            <a:off x="60261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3" name="Text Box 51"/>
          <p:cNvSpPr txBox="1">
            <a:spLocks noChangeArrowheads="1"/>
          </p:cNvSpPr>
          <p:nvPr/>
        </p:nvSpPr>
        <p:spPr bwMode="auto">
          <a:xfrm>
            <a:off x="57705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4" name="Line 52"/>
          <p:cNvSpPr>
            <a:spLocks noChangeShapeType="1"/>
          </p:cNvSpPr>
          <p:nvPr/>
        </p:nvSpPr>
        <p:spPr bwMode="auto">
          <a:xfrm rot="5400000" flipV="1">
            <a:off x="55499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5" name="Rectangle 53"/>
          <p:cNvSpPr>
            <a:spLocks noChangeArrowheads="1"/>
          </p:cNvSpPr>
          <p:nvPr/>
        </p:nvSpPr>
        <p:spPr bwMode="auto">
          <a:xfrm rot="-5400000">
            <a:off x="5876925" y="186848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6" name="Oval 54"/>
          <p:cNvSpPr>
            <a:spLocks noChangeArrowheads="1"/>
          </p:cNvSpPr>
          <p:nvPr/>
        </p:nvSpPr>
        <p:spPr bwMode="auto">
          <a:xfrm>
            <a:off x="5886450" y="2085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7" name="Rectangle 55"/>
          <p:cNvSpPr>
            <a:spLocks noChangeArrowheads="1"/>
          </p:cNvSpPr>
          <p:nvPr/>
        </p:nvSpPr>
        <p:spPr bwMode="auto">
          <a:xfrm>
            <a:off x="5133975" y="3011488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877048" name="Oval 56"/>
          <p:cNvSpPr>
            <a:spLocks noChangeArrowheads="1"/>
          </p:cNvSpPr>
          <p:nvPr/>
        </p:nvSpPr>
        <p:spPr bwMode="auto">
          <a:xfrm>
            <a:off x="5133975" y="33147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1" name="Rectangle 59"/>
          <p:cNvSpPr>
            <a:spLocks noChangeArrowheads="1"/>
          </p:cNvSpPr>
          <p:nvPr/>
        </p:nvSpPr>
        <p:spPr bwMode="auto">
          <a:xfrm rot="-5400000">
            <a:off x="5867400" y="215423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2" name="Oval 60"/>
          <p:cNvSpPr>
            <a:spLocks noChangeArrowheads="1"/>
          </p:cNvSpPr>
          <p:nvPr/>
        </p:nvSpPr>
        <p:spPr bwMode="auto">
          <a:xfrm>
            <a:off x="5876925" y="23717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4" name="Text Box 62"/>
          <p:cNvSpPr txBox="1">
            <a:spLocks noChangeArrowheads="1"/>
          </p:cNvSpPr>
          <p:nvPr/>
        </p:nvSpPr>
        <p:spPr bwMode="auto">
          <a:xfrm>
            <a:off x="5095875" y="2244725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55" name="Line 63"/>
          <p:cNvSpPr>
            <a:spLocks noChangeShapeType="1"/>
          </p:cNvSpPr>
          <p:nvPr/>
        </p:nvSpPr>
        <p:spPr bwMode="auto">
          <a:xfrm>
            <a:off x="5507038" y="3376613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56" name="Line 64"/>
          <p:cNvSpPr>
            <a:spLocks noChangeShapeType="1"/>
          </p:cNvSpPr>
          <p:nvPr/>
        </p:nvSpPr>
        <p:spPr bwMode="auto">
          <a:xfrm flipV="1">
            <a:off x="5522913" y="4068763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Rectangle 55"/>
          <p:cNvSpPr>
            <a:spLocks noChangeArrowheads="1"/>
          </p:cNvSpPr>
          <p:nvPr/>
        </p:nvSpPr>
        <p:spPr bwMode="auto">
          <a:xfrm>
            <a:off x="5135647" y="3926431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053" name="Line 61"/>
          <p:cNvSpPr>
            <a:spLocks noChangeShapeType="1"/>
          </p:cNvSpPr>
          <p:nvPr/>
        </p:nvSpPr>
        <p:spPr bwMode="auto">
          <a:xfrm rot="5400000" flipV="1">
            <a:off x="6687344" y="2232819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7073900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7008" name="AutoShape 16"/>
          <p:cNvSpPr>
            <a:spLocks noChangeArrowheads="1"/>
          </p:cNvSpPr>
          <p:nvPr/>
        </p:nvSpPr>
        <p:spPr bwMode="auto">
          <a:xfrm rot="-5400000">
            <a:off x="3114676" y="32289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09" name="Line 17"/>
          <p:cNvSpPr>
            <a:spLocks noChangeShapeType="1"/>
          </p:cNvSpPr>
          <p:nvPr/>
        </p:nvSpPr>
        <p:spPr bwMode="auto">
          <a:xfrm flipV="1">
            <a:off x="3244850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0" name="Line 18"/>
          <p:cNvSpPr>
            <a:spLocks noChangeShapeType="1"/>
          </p:cNvSpPr>
          <p:nvPr/>
        </p:nvSpPr>
        <p:spPr bwMode="auto">
          <a:xfrm flipV="1">
            <a:off x="2149475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1" name="Line 19"/>
          <p:cNvSpPr>
            <a:spLocks noChangeShapeType="1"/>
          </p:cNvSpPr>
          <p:nvPr/>
        </p:nvSpPr>
        <p:spPr bwMode="auto">
          <a:xfrm flipV="1">
            <a:off x="3244850" y="28892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2" name="Oval 20"/>
          <p:cNvSpPr>
            <a:spLocks noChangeArrowheads="1"/>
          </p:cNvSpPr>
          <p:nvPr/>
        </p:nvSpPr>
        <p:spPr bwMode="auto">
          <a:xfrm>
            <a:off x="2733675" y="26384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7013" name="Oval 21"/>
          <p:cNvSpPr>
            <a:spLocks noChangeArrowheads="1"/>
          </p:cNvSpPr>
          <p:nvPr/>
        </p:nvSpPr>
        <p:spPr bwMode="auto">
          <a:xfrm>
            <a:off x="2733675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7014" name="Oval 22"/>
          <p:cNvSpPr>
            <a:spLocks noChangeArrowheads="1"/>
          </p:cNvSpPr>
          <p:nvPr/>
        </p:nvSpPr>
        <p:spPr bwMode="auto">
          <a:xfrm>
            <a:off x="1638300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7015" name="Freeform 23"/>
          <p:cNvSpPr>
            <a:spLocks/>
          </p:cNvSpPr>
          <p:nvPr/>
        </p:nvSpPr>
        <p:spPr bwMode="auto">
          <a:xfrm>
            <a:off x="981075" y="2886075"/>
            <a:ext cx="7181850" cy="2447925"/>
          </a:xfrm>
          <a:custGeom>
            <a:avLst/>
            <a:gdLst/>
            <a:ahLst/>
            <a:cxnLst>
              <a:cxn ang="0">
                <a:pos x="3939" y="633"/>
              </a:cxn>
              <a:cxn ang="0">
                <a:pos x="4524" y="633"/>
              </a:cxn>
              <a:cxn ang="0">
                <a:pos x="4524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1542">
                <a:moveTo>
                  <a:pt x="3939" y="633"/>
                </a:moveTo>
                <a:lnTo>
                  <a:pt x="4524" y="633"/>
                </a:lnTo>
                <a:lnTo>
                  <a:pt x="4524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16" name="Line 24"/>
          <p:cNvSpPr>
            <a:spLocks noChangeShapeType="1"/>
          </p:cNvSpPr>
          <p:nvPr/>
        </p:nvSpPr>
        <p:spPr bwMode="auto">
          <a:xfrm flipV="1">
            <a:off x="977900" y="38131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0" name="Line 28"/>
          <p:cNvSpPr>
            <a:spLocks noChangeShapeType="1"/>
          </p:cNvSpPr>
          <p:nvPr/>
        </p:nvSpPr>
        <p:spPr bwMode="auto">
          <a:xfrm>
            <a:off x="4164012" y="3381375"/>
            <a:ext cx="16081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2" name="Line 30"/>
          <p:cNvSpPr>
            <a:spLocks noChangeShapeType="1"/>
          </p:cNvSpPr>
          <p:nvPr/>
        </p:nvSpPr>
        <p:spPr bwMode="auto">
          <a:xfrm rot="5400000" flipV="1">
            <a:off x="6440488" y="2139950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3" name="Line 31"/>
          <p:cNvSpPr>
            <a:spLocks noChangeShapeType="1"/>
          </p:cNvSpPr>
          <p:nvPr/>
        </p:nvSpPr>
        <p:spPr bwMode="auto">
          <a:xfrm rot="5400000" flipV="1">
            <a:off x="6439694" y="1828007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4" name="Rectangle 32"/>
          <p:cNvSpPr>
            <a:spLocks noChangeArrowheads="1"/>
          </p:cNvSpPr>
          <p:nvPr/>
        </p:nvSpPr>
        <p:spPr bwMode="auto">
          <a:xfrm>
            <a:off x="6921500" y="2166938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>
            <a:off x="4859338" y="3362325"/>
            <a:ext cx="9525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7" name="Line 35"/>
          <p:cNvSpPr>
            <a:spLocks noChangeShapeType="1"/>
          </p:cNvSpPr>
          <p:nvPr/>
        </p:nvSpPr>
        <p:spPr bwMode="auto">
          <a:xfrm flipV="1">
            <a:off x="4851400" y="4292600"/>
            <a:ext cx="2070100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8" name="AutoShape 36"/>
          <p:cNvSpPr>
            <a:spLocks noChangeArrowheads="1"/>
          </p:cNvSpPr>
          <p:nvPr/>
        </p:nvSpPr>
        <p:spPr bwMode="auto">
          <a:xfrm rot="-5400000">
            <a:off x="6200776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30" name="Line 38"/>
          <p:cNvSpPr>
            <a:spLocks noChangeShapeType="1"/>
          </p:cNvSpPr>
          <p:nvPr/>
        </p:nvSpPr>
        <p:spPr bwMode="auto">
          <a:xfrm flipV="1">
            <a:off x="6084888" y="3405188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34" name="Text Box 42"/>
          <p:cNvSpPr txBox="1">
            <a:spLocks noChangeArrowheads="1"/>
          </p:cNvSpPr>
          <p:nvPr/>
        </p:nvSpPr>
        <p:spPr bwMode="auto">
          <a:xfrm>
            <a:off x="5100638" y="1968500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grpSp>
        <p:nvGrpSpPr>
          <p:cNvPr id="2" name="Group 50"/>
          <p:cNvGrpSpPr/>
          <p:nvPr/>
        </p:nvGrpSpPr>
        <p:grpSpPr>
          <a:xfrm>
            <a:off x="7633291" y="3503976"/>
            <a:ext cx="152400" cy="758825"/>
            <a:chOff x="4562475" y="3001963"/>
            <a:chExt cx="152400" cy="758825"/>
          </a:xfrm>
        </p:grpSpPr>
        <p:sp>
          <p:nvSpPr>
            <p:cNvPr id="1877025" name="Rectangle 33"/>
            <p:cNvSpPr>
              <a:spLocks noChangeArrowheads="1"/>
            </p:cNvSpPr>
            <p:nvPr/>
          </p:nvSpPr>
          <p:spPr bwMode="auto">
            <a:xfrm>
              <a:off x="4562475" y="3001963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35" name="Oval 43"/>
            <p:cNvSpPr>
              <a:spLocks noChangeArrowheads="1"/>
            </p:cNvSpPr>
            <p:nvPr/>
          </p:nvSpPr>
          <p:spPr bwMode="auto">
            <a:xfrm>
              <a:off x="4562475" y="3305175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36" name="Rectangle 41"/>
          <p:cNvSpPr>
            <a:spLocks noChangeArrowheads="1"/>
          </p:cNvSpPr>
          <p:nvPr/>
        </p:nvSpPr>
        <p:spPr bwMode="auto">
          <a:xfrm rot="-5400000">
            <a:off x="5660232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77037" name="Rectangle 45"/>
          <p:cNvSpPr>
            <a:spLocks noChangeArrowheads="1"/>
          </p:cNvSpPr>
          <p:nvPr/>
        </p:nvSpPr>
        <p:spPr bwMode="auto">
          <a:xfrm rot="-5400000">
            <a:off x="5671344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77038" name="Oval 46"/>
          <p:cNvSpPr>
            <a:spLocks noChangeArrowheads="1"/>
          </p:cNvSpPr>
          <p:nvPr/>
        </p:nvSpPr>
        <p:spPr bwMode="auto">
          <a:xfrm>
            <a:off x="6121400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7041" name="Text Box 49"/>
          <p:cNvSpPr txBox="1">
            <a:spLocks noChangeArrowheads="1"/>
          </p:cNvSpPr>
          <p:nvPr/>
        </p:nvSpPr>
        <p:spPr bwMode="auto">
          <a:xfrm>
            <a:off x="62468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2" name="Line 50"/>
          <p:cNvSpPr>
            <a:spLocks noChangeShapeType="1"/>
          </p:cNvSpPr>
          <p:nvPr/>
        </p:nvSpPr>
        <p:spPr bwMode="auto">
          <a:xfrm rot="5400000" flipV="1">
            <a:off x="60261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3" name="Text Box 51"/>
          <p:cNvSpPr txBox="1">
            <a:spLocks noChangeArrowheads="1"/>
          </p:cNvSpPr>
          <p:nvPr/>
        </p:nvSpPr>
        <p:spPr bwMode="auto">
          <a:xfrm>
            <a:off x="57705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4" name="Line 52"/>
          <p:cNvSpPr>
            <a:spLocks noChangeShapeType="1"/>
          </p:cNvSpPr>
          <p:nvPr/>
        </p:nvSpPr>
        <p:spPr bwMode="auto">
          <a:xfrm rot="5400000" flipV="1">
            <a:off x="55499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5" name="Rectangle 53"/>
          <p:cNvSpPr>
            <a:spLocks noChangeArrowheads="1"/>
          </p:cNvSpPr>
          <p:nvPr/>
        </p:nvSpPr>
        <p:spPr bwMode="auto">
          <a:xfrm rot="-5400000">
            <a:off x="5876925" y="186848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6" name="Oval 54"/>
          <p:cNvSpPr>
            <a:spLocks noChangeArrowheads="1"/>
          </p:cNvSpPr>
          <p:nvPr/>
        </p:nvSpPr>
        <p:spPr bwMode="auto">
          <a:xfrm>
            <a:off x="5886450" y="2085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5133975" y="3011488"/>
            <a:ext cx="152400" cy="758825"/>
            <a:chOff x="5133975" y="3011488"/>
            <a:chExt cx="152400" cy="758825"/>
          </a:xfrm>
        </p:grpSpPr>
        <p:sp>
          <p:nvSpPr>
            <p:cNvPr id="1877047" name="Rectangle 55"/>
            <p:cNvSpPr>
              <a:spLocks noChangeArrowheads="1"/>
            </p:cNvSpPr>
            <p:nvPr/>
          </p:nvSpPr>
          <p:spPr bwMode="auto">
            <a:xfrm>
              <a:off x="5133975" y="3011488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48" name="Oval 56"/>
            <p:cNvSpPr>
              <a:spLocks noChangeArrowheads="1"/>
            </p:cNvSpPr>
            <p:nvPr/>
          </p:nvSpPr>
          <p:spPr bwMode="auto">
            <a:xfrm>
              <a:off x="5133975" y="3314700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51" name="Rectangle 59"/>
          <p:cNvSpPr>
            <a:spLocks noChangeArrowheads="1"/>
          </p:cNvSpPr>
          <p:nvPr/>
        </p:nvSpPr>
        <p:spPr bwMode="auto">
          <a:xfrm rot="-5400000">
            <a:off x="5867400" y="215423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2" name="Oval 60"/>
          <p:cNvSpPr>
            <a:spLocks noChangeArrowheads="1"/>
          </p:cNvSpPr>
          <p:nvPr/>
        </p:nvSpPr>
        <p:spPr bwMode="auto">
          <a:xfrm>
            <a:off x="5876925" y="23717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4" name="Text Box 62"/>
          <p:cNvSpPr txBox="1">
            <a:spLocks noChangeArrowheads="1"/>
          </p:cNvSpPr>
          <p:nvPr/>
        </p:nvSpPr>
        <p:spPr bwMode="auto">
          <a:xfrm>
            <a:off x="5095875" y="2244725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55" name="Line 63"/>
          <p:cNvSpPr>
            <a:spLocks noChangeShapeType="1"/>
          </p:cNvSpPr>
          <p:nvPr/>
        </p:nvSpPr>
        <p:spPr bwMode="auto">
          <a:xfrm>
            <a:off x="5507038" y="3376613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56" name="Line 64"/>
          <p:cNvSpPr>
            <a:spLocks noChangeShapeType="1"/>
          </p:cNvSpPr>
          <p:nvPr/>
        </p:nvSpPr>
        <p:spPr bwMode="auto">
          <a:xfrm flipV="1">
            <a:off x="5522913" y="4068763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5135647" y="3926431"/>
            <a:ext cx="152400" cy="758825"/>
            <a:chOff x="5135647" y="3926431"/>
            <a:chExt cx="152400" cy="758825"/>
          </a:xfrm>
        </p:grpSpPr>
        <p:sp>
          <p:nvSpPr>
            <p:cNvPr id="51" name="Rectangle 55"/>
            <p:cNvSpPr>
              <a:spLocks noChangeArrowheads="1"/>
            </p:cNvSpPr>
            <p:nvPr/>
          </p:nvSpPr>
          <p:spPr bwMode="auto">
            <a:xfrm>
              <a:off x="5135647" y="3926431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47" name="Oval 56"/>
            <p:cNvSpPr>
              <a:spLocks noChangeArrowheads="1"/>
            </p:cNvSpPr>
            <p:nvPr/>
          </p:nvSpPr>
          <p:spPr bwMode="auto">
            <a:xfrm>
              <a:off x="5137234" y="4225616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5383143" y="431231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001DD6"/>
                </a:solidFill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1632 -0.00208 L -0.15225 -0.07268 L -0.19184 -0.07361 " pathEditMode="relative" ptsTypes="AA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1.85185E-6 L -0.03803 -0.00116 L -0.03959 -0.13241 L -0.1158 -0.13449 L -0.15226 -0.06875 L -0.31424 -0.07176 " pathEditMode="relative" ptsTypes="AAAAAA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053" name="Line 61"/>
          <p:cNvSpPr>
            <a:spLocks noChangeShapeType="1"/>
          </p:cNvSpPr>
          <p:nvPr/>
        </p:nvSpPr>
        <p:spPr bwMode="auto">
          <a:xfrm rot="5400000" flipV="1">
            <a:off x="6687344" y="2232819"/>
            <a:ext cx="0" cy="4683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9" name="Line 37"/>
          <p:cNvSpPr>
            <a:spLocks noChangeShapeType="1"/>
          </p:cNvSpPr>
          <p:nvPr/>
        </p:nvSpPr>
        <p:spPr bwMode="auto">
          <a:xfrm>
            <a:off x="7073900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7008" name="AutoShape 16"/>
          <p:cNvSpPr>
            <a:spLocks noChangeArrowheads="1"/>
          </p:cNvSpPr>
          <p:nvPr/>
        </p:nvSpPr>
        <p:spPr bwMode="auto">
          <a:xfrm rot="-5400000">
            <a:off x="3114676" y="32289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09" name="Line 17"/>
          <p:cNvSpPr>
            <a:spLocks noChangeShapeType="1"/>
          </p:cNvSpPr>
          <p:nvPr/>
        </p:nvSpPr>
        <p:spPr bwMode="auto">
          <a:xfrm flipV="1">
            <a:off x="3244850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0" name="Line 18"/>
          <p:cNvSpPr>
            <a:spLocks noChangeShapeType="1"/>
          </p:cNvSpPr>
          <p:nvPr/>
        </p:nvSpPr>
        <p:spPr bwMode="auto">
          <a:xfrm flipV="1">
            <a:off x="2149475" y="3813175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1" name="Line 19"/>
          <p:cNvSpPr>
            <a:spLocks noChangeShapeType="1"/>
          </p:cNvSpPr>
          <p:nvPr/>
        </p:nvSpPr>
        <p:spPr bwMode="auto">
          <a:xfrm flipV="1">
            <a:off x="3244850" y="2889250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2" name="Oval 20"/>
          <p:cNvSpPr>
            <a:spLocks noChangeArrowheads="1"/>
          </p:cNvSpPr>
          <p:nvPr/>
        </p:nvSpPr>
        <p:spPr bwMode="auto">
          <a:xfrm>
            <a:off x="2733675" y="26384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7013" name="Oval 21"/>
          <p:cNvSpPr>
            <a:spLocks noChangeArrowheads="1"/>
          </p:cNvSpPr>
          <p:nvPr/>
        </p:nvSpPr>
        <p:spPr bwMode="auto">
          <a:xfrm>
            <a:off x="2733675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7014" name="Oval 22"/>
          <p:cNvSpPr>
            <a:spLocks noChangeArrowheads="1"/>
          </p:cNvSpPr>
          <p:nvPr/>
        </p:nvSpPr>
        <p:spPr bwMode="auto">
          <a:xfrm>
            <a:off x="1638300" y="3552825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7015" name="Freeform 23"/>
          <p:cNvSpPr>
            <a:spLocks/>
          </p:cNvSpPr>
          <p:nvPr/>
        </p:nvSpPr>
        <p:spPr bwMode="auto">
          <a:xfrm>
            <a:off x="981075" y="2886075"/>
            <a:ext cx="7181850" cy="2447925"/>
          </a:xfrm>
          <a:custGeom>
            <a:avLst/>
            <a:gdLst/>
            <a:ahLst/>
            <a:cxnLst>
              <a:cxn ang="0">
                <a:pos x="3939" y="633"/>
              </a:cxn>
              <a:cxn ang="0">
                <a:pos x="4524" y="633"/>
              </a:cxn>
              <a:cxn ang="0">
                <a:pos x="4524" y="1542"/>
              </a:cxn>
              <a:cxn ang="0">
                <a:pos x="0" y="1542"/>
              </a:cxn>
              <a:cxn ang="0">
                <a:pos x="0" y="0"/>
              </a:cxn>
              <a:cxn ang="0">
                <a:pos x="1092" y="0"/>
              </a:cxn>
            </a:cxnLst>
            <a:rect l="0" t="0" r="r" b="b"/>
            <a:pathLst>
              <a:path w="4524" h="1542">
                <a:moveTo>
                  <a:pt x="3939" y="633"/>
                </a:moveTo>
                <a:lnTo>
                  <a:pt x="4524" y="633"/>
                </a:lnTo>
                <a:lnTo>
                  <a:pt x="4524" y="1542"/>
                </a:lnTo>
                <a:lnTo>
                  <a:pt x="0" y="1542"/>
                </a:lnTo>
                <a:lnTo>
                  <a:pt x="0" y="0"/>
                </a:lnTo>
                <a:lnTo>
                  <a:pt x="1092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16" name="Line 24"/>
          <p:cNvSpPr>
            <a:spLocks noChangeShapeType="1"/>
          </p:cNvSpPr>
          <p:nvPr/>
        </p:nvSpPr>
        <p:spPr bwMode="auto">
          <a:xfrm flipV="1">
            <a:off x="977900" y="3813175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17" name="Text Box 25"/>
          <p:cNvSpPr txBox="1">
            <a:spLocks noChangeArrowheads="1"/>
          </p:cNvSpPr>
          <p:nvPr/>
        </p:nvSpPr>
        <p:spPr bwMode="auto">
          <a:xfrm>
            <a:off x="204788" y="1352550"/>
            <a:ext cx="21066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2 bypasses</a:t>
            </a:r>
          </a:p>
        </p:txBody>
      </p:sp>
      <p:sp>
        <p:nvSpPr>
          <p:cNvPr id="1877020" name="Line 28"/>
          <p:cNvSpPr>
            <a:spLocks noChangeShapeType="1"/>
          </p:cNvSpPr>
          <p:nvPr/>
        </p:nvSpPr>
        <p:spPr bwMode="auto">
          <a:xfrm flipV="1">
            <a:off x="4164013" y="3381375"/>
            <a:ext cx="16081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2" name="Line 30"/>
          <p:cNvSpPr>
            <a:spLocks noChangeShapeType="1"/>
          </p:cNvSpPr>
          <p:nvPr/>
        </p:nvSpPr>
        <p:spPr bwMode="auto">
          <a:xfrm rot="5400000" flipV="1">
            <a:off x="6440488" y="2139950"/>
            <a:ext cx="0" cy="965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3" name="Line 31"/>
          <p:cNvSpPr>
            <a:spLocks noChangeShapeType="1"/>
          </p:cNvSpPr>
          <p:nvPr/>
        </p:nvSpPr>
        <p:spPr bwMode="auto">
          <a:xfrm rot="5400000" flipV="1">
            <a:off x="6439694" y="1828007"/>
            <a:ext cx="0" cy="9636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4" name="Rectangle 32"/>
          <p:cNvSpPr>
            <a:spLocks noChangeArrowheads="1"/>
          </p:cNvSpPr>
          <p:nvPr/>
        </p:nvSpPr>
        <p:spPr bwMode="auto">
          <a:xfrm>
            <a:off x="6921500" y="2166938"/>
            <a:ext cx="303213" cy="531812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b="0">
                <a:ea typeface="PMingLiU" pitchFamily="18" charset="-120"/>
              </a:rPr>
              <a:t>=</a:t>
            </a:r>
            <a:endParaRPr lang="en-US" b="0"/>
          </a:p>
        </p:txBody>
      </p:sp>
      <p:sp>
        <p:nvSpPr>
          <p:cNvPr id="1877026" name="Line 34"/>
          <p:cNvSpPr>
            <a:spLocks noChangeShapeType="1"/>
          </p:cNvSpPr>
          <p:nvPr/>
        </p:nvSpPr>
        <p:spPr bwMode="auto">
          <a:xfrm>
            <a:off x="4859338" y="3362325"/>
            <a:ext cx="9525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7" name="Line 35"/>
          <p:cNvSpPr>
            <a:spLocks noChangeShapeType="1"/>
          </p:cNvSpPr>
          <p:nvPr/>
        </p:nvSpPr>
        <p:spPr bwMode="auto">
          <a:xfrm flipV="1">
            <a:off x="4851400" y="4292600"/>
            <a:ext cx="2070100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28" name="AutoShape 36"/>
          <p:cNvSpPr>
            <a:spLocks noChangeArrowheads="1"/>
          </p:cNvSpPr>
          <p:nvPr/>
        </p:nvSpPr>
        <p:spPr bwMode="auto">
          <a:xfrm rot="-5400000">
            <a:off x="6200776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7030" name="Line 38"/>
          <p:cNvSpPr>
            <a:spLocks noChangeShapeType="1"/>
          </p:cNvSpPr>
          <p:nvPr/>
        </p:nvSpPr>
        <p:spPr bwMode="auto">
          <a:xfrm flipV="1">
            <a:off x="6084888" y="3405188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34" name="Text Box 42"/>
          <p:cNvSpPr txBox="1">
            <a:spLocks noChangeArrowheads="1"/>
          </p:cNvSpPr>
          <p:nvPr/>
        </p:nvSpPr>
        <p:spPr bwMode="auto">
          <a:xfrm>
            <a:off x="5100638" y="1968500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510995" y="3505963"/>
            <a:ext cx="153163" cy="758825"/>
            <a:chOff x="4560125" y="3001963"/>
            <a:chExt cx="153163" cy="758825"/>
          </a:xfrm>
        </p:grpSpPr>
        <p:sp>
          <p:nvSpPr>
            <p:cNvPr id="1877025" name="Rectangle 33"/>
            <p:cNvSpPr>
              <a:spLocks noChangeArrowheads="1"/>
            </p:cNvSpPr>
            <p:nvPr/>
          </p:nvSpPr>
          <p:spPr bwMode="auto">
            <a:xfrm>
              <a:off x="4560125" y="3001963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35" name="Oval 43"/>
            <p:cNvSpPr>
              <a:spLocks noChangeArrowheads="1"/>
            </p:cNvSpPr>
            <p:nvPr/>
          </p:nvSpPr>
          <p:spPr bwMode="auto">
            <a:xfrm>
              <a:off x="4562475" y="3305175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36" name="Rectangle 41"/>
          <p:cNvSpPr>
            <a:spLocks noChangeArrowheads="1"/>
          </p:cNvSpPr>
          <p:nvPr/>
        </p:nvSpPr>
        <p:spPr bwMode="auto">
          <a:xfrm rot="-5400000">
            <a:off x="5660232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877037" name="Rectangle 45"/>
          <p:cNvSpPr>
            <a:spLocks noChangeArrowheads="1"/>
          </p:cNvSpPr>
          <p:nvPr/>
        </p:nvSpPr>
        <p:spPr bwMode="auto">
          <a:xfrm rot="-5400000">
            <a:off x="5671344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877038" name="Oval 46"/>
          <p:cNvSpPr>
            <a:spLocks noChangeArrowheads="1"/>
          </p:cNvSpPr>
          <p:nvPr/>
        </p:nvSpPr>
        <p:spPr bwMode="auto">
          <a:xfrm>
            <a:off x="6121400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5996781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454651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7041" name="Text Box 49"/>
          <p:cNvSpPr txBox="1">
            <a:spLocks noChangeArrowheads="1"/>
          </p:cNvSpPr>
          <p:nvPr/>
        </p:nvSpPr>
        <p:spPr bwMode="auto">
          <a:xfrm>
            <a:off x="62468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2" name="Line 50"/>
          <p:cNvSpPr>
            <a:spLocks noChangeShapeType="1"/>
          </p:cNvSpPr>
          <p:nvPr/>
        </p:nvSpPr>
        <p:spPr bwMode="auto">
          <a:xfrm rot="5400000" flipV="1">
            <a:off x="60261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3" name="Text Box 51"/>
          <p:cNvSpPr txBox="1">
            <a:spLocks noChangeArrowheads="1"/>
          </p:cNvSpPr>
          <p:nvPr/>
        </p:nvSpPr>
        <p:spPr bwMode="auto">
          <a:xfrm>
            <a:off x="57705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44" name="Line 52"/>
          <p:cNvSpPr>
            <a:spLocks noChangeShapeType="1"/>
          </p:cNvSpPr>
          <p:nvPr/>
        </p:nvSpPr>
        <p:spPr bwMode="auto">
          <a:xfrm rot="5400000" flipV="1">
            <a:off x="55499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45" name="Rectangle 53"/>
          <p:cNvSpPr>
            <a:spLocks noChangeArrowheads="1"/>
          </p:cNvSpPr>
          <p:nvPr/>
        </p:nvSpPr>
        <p:spPr bwMode="auto">
          <a:xfrm rot="-5400000">
            <a:off x="5876925" y="186848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46" name="Oval 54"/>
          <p:cNvSpPr>
            <a:spLocks noChangeArrowheads="1"/>
          </p:cNvSpPr>
          <p:nvPr/>
        </p:nvSpPr>
        <p:spPr bwMode="auto">
          <a:xfrm>
            <a:off x="5886450" y="2085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3396100" y="2509012"/>
            <a:ext cx="152400" cy="758825"/>
            <a:chOff x="5133975" y="3011488"/>
            <a:chExt cx="152400" cy="758825"/>
          </a:xfrm>
        </p:grpSpPr>
        <p:sp>
          <p:nvSpPr>
            <p:cNvPr id="1877047" name="Rectangle 55"/>
            <p:cNvSpPr>
              <a:spLocks noChangeArrowheads="1"/>
            </p:cNvSpPr>
            <p:nvPr/>
          </p:nvSpPr>
          <p:spPr bwMode="auto">
            <a:xfrm>
              <a:off x="5133975" y="3011488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1877048" name="Oval 56"/>
            <p:cNvSpPr>
              <a:spLocks noChangeArrowheads="1"/>
            </p:cNvSpPr>
            <p:nvPr/>
          </p:nvSpPr>
          <p:spPr bwMode="auto">
            <a:xfrm>
              <a:off x="5133975" y="3314700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77051" name="Rectangle 59"/>
          <p:cNvSpPr>
            <a:spLocks noChangeArrowheads="1"/>
          </p:cNvSpPr>
          <p:nvPr/>
        </p:nvSpPr>
        <p:spPr bwMode="auto">
          <a:xfrm rot="-5400000">
            <a:off x="5867400" y="2154238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2" name="Oval 60"/>
          <p:cNvSpPr>
            <a:spLocks noChangeArrowheads="1"/>
          </p:cNvSpPr>
          <p:nvPr/>
        </p:nvSpPr>
        <p:spPr bwMode="auto">
          <a:xfrm>
            <a:off x="5876925" y="23717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7054" name="Text Box 62"/>
          <p:cNvSpPr txBox="1">
            <a:spLocks noChangeArrowheads="1"/>
          </p:cNvSpPr>
          <p:nvPr/>
        </p:nvSpPr>
        <p:spPr bwMode="auto">
          <a:xfrm>
            <a:off x="5095875" y="2244725"/>
            <a:ext cx="6238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7055" name="Line 63"/>
          <p:cNvSpPr>
            <a:spLocks noChangeShapeType="1"/>
          </p:cNvSpPr>
          <p:nvPr/>
        </p:nvSpPr>
        <p:spPr bwMode="auto">
          <a:xfrm>
            <a:off x="5507038" y="3376613"/>
            <a:ext cx="9525" cy="715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7056" name="Line 64"/>
          <p:cNvSpPr>
            <a:spLocks noChangeShapeType="1"/>
          </p:cNvSpPr>
          <p:nvPr/>
        </p:nvSpPr>
        <p:spPr bwMode="auto">
          <a:xfrm flipV="1">
            <a:off x="5522913" y="4068763"/>
            <a:ext cx="1398587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327075" y="3438275"/>
            <a:ext cx="152400" cy="758825"/>
            <a:chOff x="5133975" y="3011488"/>
            <a:chExt cx="152400" cy="758825"/>
          </a:xfrm>
        </p:grpSpPr>
        <p:sp>
          <p:nvSpPr>
            <p:cNvPr id="54" name="Rectangle 55"/>
            <p:cNvSpPr>
              <a:spLocks noChangeArrowheads="1"/>
            </p:cNvSpPr>
            <p:nvPr/>
          </p:nvSpPr>
          <p:spPr bwMode="auto">
            <a:xfrm>
              <a:off x="5133975" y="3011488"/>
              <a:ext cx="152400" cy="75882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4000" b="0" baseline="7000">
                <a:latin typeface="Wingdings" pitchFamily="2" charset="2"/>
              </a:endParaRPr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5133975" y="3314700"/>
              <a:ext cx="150813" cy="15240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AutoShape 58"/>
          <p:cNvSpPr>
            <a:spLocks noChangeArrowheads="1"/>
          </p:cNvSpPr>
          <p:nvPr/>
        </p:nvSpPr>
        <p:spPr bwMode="auto">
          <a:xfrm>
            <a:off x="4845473" y="431231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 dirty="0">
                <a:solidFill>
                  <a:srgbClr val="001DD6"/>
                </a:solidFill>
              </a:rPr>
              <a:t>-1</a:t>
            </a:r>
          </a:p>
        </p:txBody>
      </p:sp>
      <p:sp>
        <p:nvSpPr>
          <p:cNvPr id="57" name="Text Box 67"/>
          <p:cNvSpPr txBox="1">
            <a:spLocks noChangeArrowheads="1"/>
          </p:cNvSpPr>
          <p:nvPr/>
        </p:nvSpPr>
        <p:spPr bwMode="auto">
          <a:xfrm>
            <a:off x="4168775" y="5509424"/>
            <a:ext cx="367703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 dirty="0"/>
              <a:t>System only stalls in case of </a:t>
            </a:r>
            <a:r>
              <a:rPr lang="en-US" b="0" dirty="0" smtClean="0"/>
              <a:t>RAW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dependencies with B1-B2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91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Behavioral equivalence in Elastic Circuits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24300" y="1660665"/>
            <a:ext cx="1104900" cy="1266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038725" y="2308365"/>
            <a:ext cx="428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476625" y="190831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486150" y="2727465"/>
            <a:ext cx="466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111375" y="1667015"/>
            <a:ext cx="13462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036888" y="165907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562225" y="167654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3950" y="89427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71813" y="1682890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86038" y="1674953"/>
            <a:ext cx="382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154238" y="1682890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924300" y="3670440"/>
            <a:ext cx="1104900" cy="1266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038725" y="4318140"/>
            <a:ext cx="428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476625" y="391809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486150" y="4737240"/>
            <a:ext cx="466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70400" y="373394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149975" y="2019440"/>
            <a:ext cx="135572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065963" y="201150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591300" y="202896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343525" y="155906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091363" y="203531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643688" y="202737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183313" y="203531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2111375" y="2467115"/>
            <a:ext cx="13462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036888" y="245917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2562225" y="247664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071813" y="248299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586038" y="247505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2154238" y="248299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143000" y="196864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178550" y="4057790"/>
            <a:ext cx="278447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837895" y="406731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7337160" y="404667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4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340093" y="40736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8</a:t>
            </a: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8143665" y="406096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5334000" y="355931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1292225" y="3657740"/>
            <a:ext cx="219392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3065463" y="364980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3100388" y="3673615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2421320" y="3665678"/>
            <a:ext cx="382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4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1616278" y="3673615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7</a:t>
            </a:r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2152485" y="364821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447675" y="319736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961931" y="4476890"/>
            <a:ext cx="252422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2843775" y="446895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2998858" y="44927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2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1998865" y="448482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0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077145" y="44927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1</a:t>
            </a:r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>
            <a:off x="1538005" y="447689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78615" y="401651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dirty="0">
                <a:latin typeface="Arial" charset="0"/>
              </a:rPr>
              <a:t>…</a:t>
            </a: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8337153" y="404348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 bwMode="auto">
          <a:xfrm>
            <a:off x="8039100" y="4067315"/>
            <a:ext cx="485775" cy="487363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91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Behavioral equivalence in Elastic Circuits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24300" y="1660665"/>
            <a:ext cx="1104900" cy="1266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038725" y="2308365"/>
            <a:ext cx="428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476625" y="190831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486150" y="2727465"/>
            <a:ext cx="466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111375" y="1667015"/>
            <a:ext cx="13462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036888" y="165907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562225" y="167654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123950" y="89427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071813" y="1682890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586038" y="1674953"/>
            <a:ext cx="382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2154238" y="1682890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924300" y="3670440"/>
            <a:ext cx="1104900" cy="12668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5038725" y="4318140"/>
            <a:ext cx="428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476625" y="391809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486150" y="4737240"/>
            <a:ext cx="466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4470400" y="373394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Arial" charset="0"/>
              </a:rPr>
              <a:t>e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149975" y="2019440"/>
            <a:ext cx="135572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7065963" y="201150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6591300" y="202896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5343525" y="155906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091363" y="203531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6643688" y="202737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183313" y="203531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2111375" y="2467115"/>
            <a:ext cx="1346200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>
            <a:off x="3036888" y="245917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2562225" y="247664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3071813" y="248299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2586038" y="247505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2154238" y="2482990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1143000" y="1968640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6178550" y="4057790"/>
            <a:ext cx="278447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7094538" y="404985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6619875" y="406731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8094663" y="40355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charset="0"/>
              </a:rPr>
              <a:t>3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7596188" y="404667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6211888" y="40736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31785" name="Line 41"/>
          <p:cNvSpPr>
            <a:spLocks noChangeShapeType="1"/>
          </p:cNvSpPr>
          <p:nvPr/>
        </p:nvSpPr>
        <p:spPr bwMode="auto">
          <a:xfrm>
            <a:off x="7534275" y="406096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6" name="Text Box 42"/>
          <p:cNvSpPr txBox="1">
            <a:spLocks noChangeArrowheads="1"/>
          </p:cNvSpPr>
          <p:nvPr/>
        </p:nvSpPr>
        <p:spPr bwMode="auto">
          <a:xfrm>
            <a:off x="5334000" y="355931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1292225" y="3657740"/>
            <a:ext cx="219392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3065463" y="364980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9" name="Line 45"/>
          <p:cNvSpPr>
            <a:spLocks noChangeShapeType="1"/>
          </p:cNvSpPr>
          <p:nvPr/>
        </p:nvSpPr>
        <p:spPr bwMode="auto">
          <a:xfrm>
            <a:off x="2590800" y="366726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3100388" y="3673615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2652713" y="3665678"/>
            <a:ext cx="3825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1287463" y="3673615"/>
            <a:ext cx="3825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2133600" y="365774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>
            <a:off x="1704975" y="364821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447675" y="319736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1292225" y="4476890"/>
            <a:ext cx="2193925" cy="50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3065463" y="4468953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>
            <a:off x="2590800" y="448641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3100388" y="44927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2195513" y="448482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687513" y="4492765"/>
            <a:ext cx="382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>
            <a:off x="2133600" y="4476890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3" name="Line 59"/>
          <p:cNvSpPr>
            <a:spLocks noChangeShapeType="1"/>
          </p:cNvSpPr>
          <p:nvPr/>
        </p:nvSpPr>
        <p:spPr bwMode="auto">
          <a:xfrm>
            <a:off x="1704975" y="4467365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4" name="Text Box 60"/>
          <p:cNvSpPr txBox="1">
            <a:spLocks noChangeArrowheads="1"/>
          </p:cNvSpPr>
          <p:nvPr/>
        </p:nvSpPr>
        <p:spPr bwMode="auto">
          <a:xfrm>
            <a:off x="447675" y="4016515"/>
            <a:ext cx="94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latin typeface="Arial" charset="0"/>
              </a:rPr>
              <a:t>…</a:t>
            </a:r>
          </a:p>
        </p:txBody>
      </p:sp>
      <p:sp>
        <p:nvSpPr>
          <p:cNvPr id="31805" name="Line 61"/>
          <p:cNvSpPr>
            <a:spLocks noChangeShapeType="1"/>
          </p:cNvSpPr>
          <p:nvPr/>
        </p:nvSpPr>
        <p:spPr bwMode="auto">
          <a:xfrm>
            <a:off x="8524875" y="406096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6" name="Line 62"/>
          <p:cNvSpPr>
            <a:spLocks noChangeShapeType="1"/>
          </p:cNvSpPr>
          <p:nvPr/>
        </p:nvSpPr>
        <p:spPr bwMode="auto">
          <a:xfrm>
            <a:off x="8039100" y="4080015"/>
            <a:ext cx="0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1"/>
          <p:cNvGrpSpPr/>
          <p:nvPr/>
        </p:nvGrpSpPr>
        <p:grpSpPr>
          <a:xfrm>
            <a:off x="7816918" y="4631488"/>
            <a:ext cx="938077" cy="794572"/>
            <a:chOff x="7816918" y="4554678"/>
            <a:chExt cx="938077" cy="794572"/>
          </a:xfrm>
        </p:grpSpPr>
        <p:cxnSp>
          <p:nvCxnSpPr>
            <p:cNvPr id="69" name="Straight Arrow Connector 68"/>
            <p:cNvCxnSpPr>
              <a:endCxn id="31782" idx="2"/>
            </p:cNvCxnSpPr>
            <p:nvPr/>
          </p:nvCxnSpPr>
          <p:spPr bwMode="auto">
            <a:xfrm rot="16200000" flipV="1">
              <a:off x="8075615" y="4765021"/>
              <a:ext cx="420687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7816918" y="4887585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token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6631215" y="4059315"/>
            <a:ext cx="463323" cy="517497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73"/>
          <p:cNvGrpSpPr/>
          <p:nvPr/>
        </p:nvGrpSpPr>
        <p:grpSpPr>
          <a:xfrm>
            <a:off x="6377035" y="4554678"/>
            <a:ext cx="1111202" cy="871382"/>
            <a:chOff x="7816918" y="4477868"/>
            <a:chExt cx="1111202" cy="871382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 rot="16200000" flipV="1">
              <a:off x="8075615" y="4688211"/>
              <a:ext cx="420687" cy="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816918" y="4887585"/>
              <a:ext cx="1111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bubble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123950" y="5694895"/>
            <a:ext cx="5589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Traces a preserved after hiding bubbles</a:t>
            </a: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(stream-based equivalence)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28600" y="1828800"/>
            <a:ext cx="8763000" cy="3657600"/>
          </a:xfrm>
          <a:prstGeom prst="roundRect">
            <a:avLst>
              <a:gd name="adj" fmla="val 8237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Unpipelined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Picture 3" descr="dl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74005"/>
            <a:ext cx="8382000" cy="3359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0" y="1524000"/>
            <a:ext cx="9144000" cy="3962400"/>
          </a:xfrm>
          <a:prstGeom prst="round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system</a:t>
            </a:r>
            <a:endParaRPr lang="en-US" dirty="0"/>
          </a:p>
        </p:txBody>
      </p:sp>
      <p:pic>
        <p:nvPicPr>
          <p:cNvPr id="4" name="Picture 3" descr="dlx_pipelin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38951"/>
            <a:ext cx="8686800" cy="3356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21466" y="152400"/>
            <a:ext cx="5867400" cy="2362200"/>
            <a:chOff x="1219200" y="55531"/>
            <a:chExt cx="6477000" cy="2687669"/>
          </a:xfrm>
        </p:grpSpPr>
        <p:sp>
          <p:nvSpPr>
            <p:cNvPr id="7" name="Rectangle 6"/>
            <p:cNvSpPr/>
            <p:nvPr/>
          </p:nvSpPr>
          <p:spPr bwMode="auto">
            <a:xfrm>
              <a:off x="1219200" y="55531"/>
              <a:ext cx="6477000" cy="2687669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dl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152400"/>
              <a:ext cx="6324600" cy="2535269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 bwMode="auto">
          <a:xfrm>
            <a:off x="0" y="2895600"/>
            <a:ext cx="9144000" cy="3962400"/>
          </a:xfrm>
          <a:prstGeom prst="roundRect">
            <a:avLst>
              <a:gd name="adj" fmla="val 6470"/>
            </a:avLst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dlx_pipelin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10551"/>
            <a:ext cx="8686800" cy="33567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75835" y="4855534"/>
            <a:ext cx="3962400" cy="1366838"/>
            <a:chOff x="3395332" y="4855534"/>
            <a:chExt cx="3962400" cy="1366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3395332" y="4855534"/>
              <a:ext cx="3962400" cy="1366838"/>
            </a:xfrm>
            <a:prstGeom prst="rect">
              <a:avLst/>
            </a:prstGeom>
            <a:solidFill>
              <a:srgbClr val="FFFF00">
                <a:alpha val="73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25187" y="5334000"/>
              <a:ext cx="139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 Buffer</a:t>
              </a:r>
              <a:endParaRPr lang="en-US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</a:t>
            </a:r>
            <a:endParaRPr lang="en-US" dirty="0"/>
          </a:p>
        </p:txBody>
      </p:sp>
      <p:pic>
        <p:nvPicPr>
          <p:cNvPr id="5" name="Content Placeholder 4" descr="Leonardo_p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80990"/>
            <a:ext cx="6781800" cy="4512796"/>
          </a:xfrm>
        </p:spPr>
      </p:pic>
      <p:sp>
        <p:nvSpPr>
          <p:cNvPr id="6" name="TextBox 5"/>
          <p:cNvSpPr txBox="1"/>
          <p:nvPr/>
        </p:nvSpPr>
        <p:spPr>
          <a:xfrm>
            <a:off x="3021440" y="6096000"/>
            <a:ext cx="307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Leonardo </a:t>
            </a:r>
            <a:r>
              <a:rPr lang="en-US" dirty="0" err="1" smtClean="0"/>
              <a:t>da</a:t>
            </a:r>
            <a:r>
              <a:rPr lang="en-US" dirty="0" smtClean="0"/>
              <a:t> Vinci’s catapult</a:t>
            </a:r>
            <a:endParaRPr lang="en-US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>
            <a:off x="852488" y="2706688"/>
            <a:ext cx="7439025" cy="227012"/>
          </a:xfrm>
          <a:prstGeom prst="rightArrow">
            <a:avLst>
              <a:gd name="adj1" fmla="val 21676"/>
              <a:gd name="adj2" fmla="val 10634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4" name="Oval 10"/>
          <p:cNvSpPr>
            <a:spLocks noChangeArrowheads="1"/>
          </p:cNvSpPr>
          <p:nvPr/>
        </p:nvSpPr>
        <p:spPr bwMode="auto">
          <a:xfrm>
            <a:off x="549275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channel</a:t>
            </a: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8204200" y="13033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19050" y="1758950"/>
            <a:ext cx="833438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13033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18573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8291513" y="1758950"/>
            <a:ext cx="833437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823118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460625" y="3581400"/>
            <a:ext cx="423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Long wires: slow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87968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2" name="AutoShape 36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3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communication</a:t>
            </a:r>
          </a:p>
        </p:txBody>
      </p:sp>
      <p:sp>
        <p:nvSpPr>
          <p:cNvPr id="188456" name="Text Box 40"/>
          <p:cNvSpPr txBox="1">
            <a:spLocks noChangeArrowheads="1"/>
          </p:cNvSpPr>
          <p:nvPr/>
        </p:nvSpPr>
        <p:spPr bwMode="auto">
          <a:xfrm>
            <a:off x="0" y="13033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88457" name="Text Box 41"/>
          <p:cNvSpPr txBox="1">
            <a:spLocks noChangeArrowheads="1"/>
          </p:cNvSpPr>
          <p:nvPr/>
        </p:nvSpPr>
        <p:spPr bwMode="auto">
          <a:xfrm>
            <a:off x="8204200" y="13033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88460" name="AutoShape 44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1" name="AutoShape 45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2" name="AutoShape 46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3" name="AutoShape 47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4" name="Rectangle 48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5" name="Rectangle 49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6" name="Rectangle 50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87" name="Oval 71"/>
          <p:cNvSpPr>
            <a:spLocks noChangeArrowheads="1"/>
          </p:cNvSpPr>
          <p:nvPr/>
        </p:nvSpPr>
        <p:spPr bwMode="auto">
          <a:xfrm>
            <a:off x="5330825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1" name="Oval 75"/>
          <p:cNvSpPr>
            <a:spLocks noChangeArrowheads="1"/>
          </p:cNvSpPr>
          <p:nvPr/>
        </p:nvSpPr>
        <p:spPr bwMode="auto">
          <a:xfrm>
            <a:off x="3509963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2" name="Oval 76"/>
          <p:cNvSpPr>
            <a:spLocks noChangeArrowheads="1"/>
          </p:cNvSpPr>
          <p:nvPr/>
        </p:nvSpPr>
        <p:spPr bwMode="auto">
          <a:xfrm>
            <a:off x="1689100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94" name="Oval 78"/>
          <p:cNvSpPr>
            <a:spLocks noChangeArrowheads="1"/>
          </p:cNvSpPr>
          <p:nvPr/>
        </p:nvSpPr>
        <p:spPr bwMode="auto">
          <a:xfrm>
            <a:off x="7151688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5" name="Rectangle 39"/>
          <p:cNvSpPr>
            <a:spLocks noChangeArrowheads="1"/>
          </p:cNvSpPr>
          <p:nvPr/>
        </p:nvSpPr>
        <p:spPr bwMode="auto">
          <a:xfrm>
            <a:off x="8291513" y="1758950"/>
            <a:ext cx="833437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59" name="Text Box 43"/>
          <p:cNvSpPr txBox="1">
            <a:spLocks noChangeArrowheads="1"/>
          </p:cNvSpPr>
          <p:nvPr/>
        </p:nvSpPr>
        <p:spPr bwMode="auto">
          <a:xfrm>
            <a:off x="823118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88495" name="Oval 79"/>
          <p:cNvSpPr>
            <a:spLocks noChangeArrowheads="1"/>
          </p:cNvSpPr>
          <p:nvPr/>
        </p:nvSpPr>
        <p:spPr bwMode="auto">
          <a:xfrm>
            <a:off x="169863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9050" y="1758950"/>
            <a:ext cx="833438" cy="3795713"/>
            <a:chOff x="12" y="1108"/>
            <a:chExt cx="525" cy="2391"/>
          </a:xfrm>
        </p:grpSpPr>
        <p:sp>
          <p:nvSpPr>
            <p:cNvPr id="188454" name="Rectangle 38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8" name="Text Box 42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23 L 0.16598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16615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87" grpId="0" animBg="1"/>
      <p:bldP spid="188491" grpId="0" animBg="1"/>
      <p:bldP spid="188492" grpId="0" animBg="1"/>
      <p:bldP spid="188494" grpId="0" animBg="1"/>
      <p:bldP spid="1884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0" y="13033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8204200" y="13033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AutoShape 7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AutoShape 8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Oval 14"/>
          <p:cNvSpPr>
            <a:spLocks noChangeArrowheads="1"/>
          </p:cNvSpPr>
          <p:nvPr/>
        </p:nvSpPr>
        <p:spPr bwMode="auto">
          <a:xfrm>
            <a:off x="5330825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Oval 15"/>
          <p:cNvSpPr>
            <a:spLocks noChangeArrowheads="1"/>
          </p:cNvSpPr>
          <p:nvPr/>
        </p:nvSpPr>
        <p:spPr bwMode="auto">
          <a:xfrm>
            <a:off x="3509963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4" name="Oval 16"/>
          <p:cNvSpPr>
            <a:spLocks noChangeArrowheads="1"/>
          </p:cNvSpPr>
          <p:nvPr/>
        </p:nvSpPr>
        <p:spPr bwMode="auto">
          <a:xfrm>
            <a:off x="1689100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5" name="Oval 17"/>
          <p:cNvSpPr>
            <a:spLocks noChangeArrowheads="1"/>
          </p:cNvSpPr>
          <p:nvPr/>
        </p:nvSpPr>
        <p:spPr bwMode="auto">
          <a:xfrm>
            <a:off x="7151688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8291513" y="1758950"/>
            <a:ext cx="833437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823118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91508" name="Oval 20"/>
          <p:cNvSpPr>
            <a:spLocks noChangeArrowheads="1"/>
          </p:cNvSpPr>
          <p:nvPr/>
        </p:nvSpPr>
        <p:spPr bwMode="auto">
          <a:xfrm>
            <a:off x="169863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9050" y="1758950"/>
            <a:ext cx="833438" cy="3795713"/>
            <a:chOff x="12" y="1108"/>
            <a:chExt cx="525" cy="2391"/>
          </a:xfrm>
        </p:grpSpPr>
        <p:sp>
          <p:nvSpPr>
            <p:cNvPr id="191510" name="Rectangle 22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1" name="Text Box 23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</p:grpSp>
      <p:sp>
        <p:nvSpPr>
          <p:cNvPr id="1915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9913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23 L 0.16598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16615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2" grpId="0" animBg="1"/>
      <p:bldP spid="191503" grpId="0" animBg="1"/>
      <p:bldP spid="191504" grpId="0" animBg="1"/>
      <p:bldP spid="191505" grpId="0" animBg="1"/>
      <p:bldP spid="1915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76" name="AutoShape 36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7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Valid bit</a:t>
            </a:r>
          </a:p>
        </p:txBody>
      </p:sp>
      <p:sp>
        <p:nvSpPr>
          <p:cNvPr id="189478" name="Rectangle 38"/>
          <p:cNvSpPr>
            <a:spLocks noChangeArrowheads="1"/>
          </p:cNvSpPr>
          <p:nvPr/>
        </p:nvSpPr>
        <p:spPr bwMode="auto">
          <a:xfrm>
            <a:off x="19050" y="1758950"/>
            <a:ext cx="833438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79" name="Rectangle 39"/>
          <p:cNvSpPr>
            <a:spLocks noChangeArrowheads="1"/>
          </p:cNvSpPr>
          <p:nvPr/>
        </p:nvSpPr>
        <p:spPr bwMode="auto">
          <a:xfrm>
            <a:off x="8291513" y="1758950"/>
            <a:ext cx="833437" cy="3795713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0" y="13033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189481" name="Text Box 41"/>
          <p:cNvSpPr txBox="1">
            <a:spLocks noChangeArrowheads="1"/>
          </p:cNvSpPr>
          <p:nvPr/>
        </p:nvSpPr>
        <p:spPr bwMode="auto">
          <a:xfrm>
            <a:off x="8204200" y="13033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189482" name="Text Box 42"/>
          <p:cNvSpPr txBox="1">
            <a:spLocks noChangeArrowheads="1"/>
          </p:cNvSpPr>
          <p:nvPr/>
        </p:nvSpPr>
        <p:spPr bwMode="auto">
          <a:xfrm>
            <a:off x="18573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89483" name="Text Box 43"/>
          <p:cNvSpPr txBox="1">
            <a:spLocks noChangeArrowheads="1"/>
          </p:cNvSpPr>
          <p:nvPr/>
        </p:nvSpPr>
        <p:spPr bwMode="auto">
          <a:xfrm>
            <a:off x="8231188" y="2593975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89484" name="AutoShape 44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5" name="AutoShape 45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6" name="AutoShape 46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7" name="AutoShape 47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8" name="Rectangle 48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89" name="Rectangle 49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0" name="Rectangle 50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1" name="Rectangle 51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2" name="Rectangle 52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3" name="Rectangle 53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4" name="Rectangle 54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5" name="Rectangle 55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96" name="Line 56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97" name="Line 57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98" name="Line 58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499" name="Line 59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00" name="Line 60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9501" name="Text Box 61"/>
          <p:cNvSpPr txBox="1">
            <a:spLocks noChangeArrowheads="1"/>
          </p:cNvSpPr>
          <p:nvPr/>
        </p:nvSpPr>
        <p:spPr bwMode="auto">
          <a:xfrm>
            <a:off x="169863" y="37687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189502" name="Text Box 62"/>
          <p:cNvSpPr txBox="1">
            <a:spLocks noChangeArrowheads="1"/>
          </p:cNvSpPr>
          <p:nvPr/>
        </p:nvSpPr>
        <p:spPr bwMode="auto">
          <a:xfrm>
            <a:off x="8274050" y="37719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189505" name="Oval 65"/>
          <p:cNvSpPr>
            <a:spLocks noChangeArrowheads="1"/>
          </p:cNvSpPr>
          <p:nvPr/>
        </p:nvSpPr>
        <p:spPr bwMode="auto">
          <a:xfrm>
            <a:off x="1687513" y="3808413"/>
            <a:ext cx="304800" cy="3032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12" name="Oval 72"/>
          <p:cNvSpPr>
            <a:spLocks noChangeArrowheads="1"/>
          </p:cNvSpPr>
          <p:nvPr/>
        </p:nvSpPr>
        <p:spPr bwMode="auto">
          <a:xfrm>
            <a:off x="1687513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13" name="Oval 73"/>
          <p:cNvSpPr>
            <a:spLocks noChangeArrowheads="1"/>
          </p:cNvSpPr>
          <p:nvPr/>
        </p:nvSpPr>
        <p:spPr bwMode="auto">
          <a:xfrm>
            <a:off x="3508375" y="3808413"/>
            <a:ext cx="304800" cy="3032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14" name="Oval 74"/>
          <p:cNvSpPr>
            <a:spLocks noChangeArrowheads="1"/>
          </p:cNvSpPr>
          <p:nvPr/>
        </p:nvSpPr>
        <p:spPr bwMode="auto">
          <a:xfrm>
            <a:off x="3508375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15" name="Oval 75"/>
          <p:cNvSpPr>
            <a:spLocks noChangeArrowheads="1"/>
          </p:cNvSpPr>
          <p:nvPr/>
        </p:nvSpPr>
        <p:spPr bwMode="auto">
          <a:xfrm>
            <a:off x="5329238" y="3808413"/>
            <a:ext cx="304800" cy="3032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516" name="Oval 76"/>
          <p:cNvSpPr>
            <a:spLocks noChangeArrowheads="1"/>
          </p:cNvSpPr>
          <p:nvPr/>
        </p:nvSpPr>
        <p:spPr bwMode="auto">
          <a:xfrm>
            <a:off x="5329238" y="2670175"/>
            <a:ext cx="304800" cy="303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Freeform 3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199685" name="Line 5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199687" name="AutoShape 7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88" name="Oval 8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689" name="AutoShape 9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0" name="Freeform 10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691" name="Freeform 11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199693" name="Line 13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199695" name="AutoShape 15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696" name="Oval 16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697" name="AutoShape 17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698" name="Freeform 18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699" name="Freeform 19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199701" name="Line 21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199703" name="AutoShape 23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04" name="Oval 24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705" name="AutoShape 25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06" name="Freeform 26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07" name="Freeform 27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199709" name="Line 29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199711" name="AutoShape 31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712" name="Oval 32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9713" name="AutoShape 33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14" name="Freeform 34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715" name="Freeform 35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9716" name="AutoShape 36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1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199724" name="AutoShape 44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5" name="AutoShape 45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6" name="AutoShape 46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7" name="AutoShape 47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8" name="Rectangle 48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29" name="Rectangle 49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0" name="Rectangle 50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1" name="Rectangle 51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2" name="Rectangle 52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3" name="Rectangle 53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4" name="Rectangle 54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5" name="Rectangle 55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9736" name="Line 56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37" name="Line 57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38" name="Line 58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39" name="Line 59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40" name="Line 60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47" name="Freeform 67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48" name="Freeform 68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749" name="Freeform 69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199751" name="Oval 7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52" name="Oval 7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199754" name="Oval 7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55" name="Oval 7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199760" name="Oval 80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61" name="Oval 81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682" name="Line 2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199762" name="Text Box 82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9763" name="Text Box 83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9764" name="Text Box 84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9765" name="Text Box 85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199766" name="Text Box 86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199720" name="Text Box 40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199718" name="Rectangle 38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2" name="Text Box 42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199741" name="Text Box 61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199743" name="Text Box 63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88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1" name="Text Box 4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199723" name="Text Box 43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199742" name="Text Box 62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199744" name="Text Box 6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5828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5830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1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832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5836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5838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39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840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5844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5846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47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848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9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50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5852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5854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55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856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7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58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59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0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5861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2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3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4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5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6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7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8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69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70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71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72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5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8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79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880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05882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3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05885" name="Oval 6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6" name="Oval 6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5888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89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90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5892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5893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5894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5895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5896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5898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5899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0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5901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5902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05904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05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05906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5907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5908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sp>
        <p:nvSpPr>
          <p:cNvPr id="205909" name="Rectangle 85"/>
          <p:cNvSpPr>
            <a:spLocks noChangeArrowheads="1"/>
          </p:cNvSpPr>
          <p:nvPr/>
        </p:nvSpPr>
        <p:spPr bwMode="auto">
          <a:xfrm>
            <a:off x="7151688" y="4965700"/>
            <a:ext cx="11382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16 -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4804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4806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07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08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4812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4814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15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16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4820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4822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23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24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4830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831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832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33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35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4837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8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9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0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1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2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3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4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5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6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7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9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0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1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2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3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4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5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56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04858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9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04861" name="Oval 6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2" name="Oval 6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4864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5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6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4868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4869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4870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4871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4872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4874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4875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6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4877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4878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04880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1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04882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4883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4884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04886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7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88" name="Rectangle 88"/>
          <p:cNvSpPr>
            <a:spLocks noChangeArrowheads="1"/>
          </p:cNvSpPr>
          <p:nvPr/>
        </p:nvSpPr>
        <p:spPr bwMode="auto">
          <a:xfrm>
            <a:off x="7151688" y="4965700"/>
            <a:ext cx="11382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9" name="Rectangle 89"/>
          <p:cNvSpPr>
            <a:spLocks noChangeArrowheads="1"/>
          </p:cNvSpPr>
          <p:nvPr/>
        </p:nvSpPr>
        <p:spPr bwMode="auto">
          <a:xfrm>
            <a:off x="5254625" y="4965700"/>
            <a:ext cx="1897063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16 -2.59259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6852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6854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5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56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7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6860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6862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3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64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5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6868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6870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1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72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73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6876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6878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9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880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83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8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6885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86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87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88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89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0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1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2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3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4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5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6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97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98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899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00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01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02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03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04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06906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07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06909" name="Oval 6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10" name="Oval 6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6912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13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914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6916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6917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6918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6919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6920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6922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6923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24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6925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6926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06928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29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06930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6931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6932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06934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35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936" name="Rectangle 88"/>
          <p:cNvSpPr>
            <a:spLocks noChangeArrowheads="1"/>
          </p:cNvSpPr>
          <p:nvPr/>
        </p:nvSpPr>
        <p:spPr bwMode="auto">
          <a:xfrm>
            <a:off x="7151688" y="4965700"/>
            <a:ext cx="11382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37" name="Rectangle 89"/>
          <p:cNvSpPr>
            <a:spLocks noChangeArrowheads="1"/>
          </p:cNvSpPr>
          <p:nvPr/>
        </p:nvSpPr>
        <p:spPr bwMode="auto">
          <a:xfrm>
            <a:off x="5254625" y="4965700"/>
            <a:ext cx="1897063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06939" name="Oval 9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40" name="Oval 9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941" name="Rectangle 93"/>
          <p:cNvSpPr>
            <a:spLocks noChangeArrowheads="1"/>
          </p:cNvSpPr>
          <p:nvPr/>
        </p:nvSpPr>
        <p:spPr bwMode="auto">
          <a:xfrm>
            <a:off x="852488" y="4965700"/>
            <a:ext cx="44783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942" name="Text Box 94"/>
          <p:cNvSpPr txBox="1">
            <a:spLocks noChangeArrowheads="1"/>
          </p:cNvSpPr>
          <p:nvPr/>
        </p:nvSpPr>
        <p:spPr bwMode="auto">
          <a:xfrm>
            <a:off x="3054350" y="5705475"/>
            <a:ext cx="3003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Back-pressure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41" grpId="0" animBg="1"/>
      <p:bldP spid="2069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7876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7878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79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80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1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82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7884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7886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87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88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9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0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7892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95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896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7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898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7900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03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904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5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906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907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0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7909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0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1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2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3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4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7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8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19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21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2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3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4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5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6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7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28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07930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1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07933" name="Oval 6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4" name="Oval 6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7936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37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38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7940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7941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7942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7943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07944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7946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7947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48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7949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7950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07952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3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07954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7955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7956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07958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59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60" name="Rectangle 88"/>
          <p:cNvSpPr>
            <a:spLocks noChangeArrowheads="1"/>
          </p:cNvSpPr>
          <p:nvPr/>
        </p:nvSpPr>
        <p:spPr bwMode="auto">
          <a:xfrm>
            <a:off x="7151688" y="4965700"/>
            <a:ext cx="11382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961" name="Rectangle 89"/>
          <p:cNvSpPr>
            <a:spLocks noChangeArrowheads="1"/>
          </p:cNvSpPr>
          <p:nvPr/>
        </p:nvSpPr>
        <p:spPr bwMode="auto">
          <a:xfrm>
            <a:off x="5254625" y="4965700"/>
            <a:ext cx="1897063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07963" name="Oval 9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64" name="Oval 9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65" name="Rectangle 93"/>
          <p:cNvSpPr>
            <a:spLocks noChangeArrowheads="1"/>
          </p:cNvSpPr>
          <p:nvPr/>
        </p:nvSpPr>
        <p:spPr bwMode="auto">
          <a:xfrm>
            <a:off x="852488" y="4965700"/>
            <a:ext cx="4478337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8900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8902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3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04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5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8908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8910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1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12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3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14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8916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8918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9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20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1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22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8924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8926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27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8928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9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30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1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2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8933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4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5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6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7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8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39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0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1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2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3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5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46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47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48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49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50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51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52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08954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55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08957" name="Oval 6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58" name="Oval 6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8960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61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62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8964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8965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8966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8967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8968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8970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8971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72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8973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8974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08976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77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08978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8979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8980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6" name="Group 85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08982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83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08987" name="Oval 9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88" name="Oval 9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89" name="Rectangle 93"/>
          <p:cNvSpPr>
            <a:spLocks noChangeArrowheads="1"/>
          </p:cNvSpPr>
          <p:nvPr/>
        </p:nvSpPr>
        <p:spPr bwMode="auto">
          <a:xfrm>
            <a:off x="852488" y="4965700"/>
            <a:ext cx="7439025" cy="2270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208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l2269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61583"/>
          </a:xfr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09924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9926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27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928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9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930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09932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9934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35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936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7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09940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9942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43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944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5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946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09948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09950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51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9952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3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954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5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5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09957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58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59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0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1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2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3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4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5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6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7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8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969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0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1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2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3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4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5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76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09984" name="Oval 6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85" name="Oval 6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86" name="Line 66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09988" name="Text Box 68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9989" name="Text Box 69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9990" name="Text Box 70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9991" name="Text Box 71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09992" name="Text Box 72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10013" name="Oval 93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14" name="Oval 94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10016" name="Oval 9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17" name="Oval 9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10022" name="Oval 102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23" name="Oval 103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10028" name="Oval 10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29" name="Oval 10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09994" name="Text Box 74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09995" name="Rectangle 75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96" name="Text Box 76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09997" name="Text Box 77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09998" name="Text Box 78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7" name="Group 98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10019" name="Oval 99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20" name="Oval 100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10000" name="Rectangle 80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01" name="Text Box 81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10002" name="Text Box 82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10003" name="Text Box 83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10004" name="Text Box 84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56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4.44444E-6 L 0.13368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11972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1974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75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76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978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1982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83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84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5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986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1990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91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1992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93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994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11996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1998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999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2000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1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002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003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12005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6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7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8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0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1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2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3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4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5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6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18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19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20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22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23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024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12026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27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028" name="Line 60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12030" name="Text Box 62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2031" name="Text Box 63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2032" name="Text Box 64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2033" name="Text Box 65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2034" name="Text Box 66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12036" name="Oval 6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37" name="Oval 6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12039" name="Oval 7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40" name="Oval 7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12042" name="Oval 7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43" name="Oval 7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12045" name="Oval 77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46" name="Oval 78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12048" name="Text Box 80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12049" name="Rectangle 81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50" name="Text Box 82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12051" name="Text Box 83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12052" name="Text Box 84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12054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55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12057" name="Rectangle 89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58" name="Text Box 90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12059" name="Text Box 91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12060" name="Text Box 92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12061" name="Text Box 93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566 -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4.44444E-6 L 0.13368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Freeform 2"/>
          <p:cNvSpPr>
            <a:spLocks/>
          </p:cNvSpPr>
          <p:nvPr/>
        </p:nvSpPr>
        <p:spPr bwMode="auto">
          <a:xfrm>
            <a:off x="627063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0100" y="3960813"/>
            <a:ext cx="911225" cy="1366837"/>
            <a:chOff x="1063" y="2495"/>
            <a:chExt cx="574" cy="861"/>
          </a:xfrm>
        </p:grpSpPr>
        <p:sp>
          <p:nvSpPr>
            <p:cNvPr id="212996" name="Line 4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2998" name="AutoShape 6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99" name="Oval 7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Freeform 9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002" name="Freeform 10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29238" y="3960813"/>
            <a:ext cx="911225" cy="1366837"/>
            <a:chOff x="1063" y="2495"/>
            <a:chExt cx="574" cy="861"/>
          </a:xfrm>
        </p:grpSpPr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3006" name="AutoShape 14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07" name="Oval 15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08" name="AutoShape 16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9" name="Freeform 17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010" name="Freeform 18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8375" y="3960813"/>
            <a:ext cx="911225" cy="1366837"/>
            <a:chOff x="1063" y="2495"/>
            <a:chExt cx="574" cy="861"/>
          </a:xfrm>
        </p:grpSpPr>
        <p:sp>
          <p:nvSpPr>
            <p:cNvPr id="213012" name="Line 20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3014" name="AutoShape 22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15" name="Oval 23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16" name="AutoShape 24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17" name="Freeform 25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018" name="Freeform 26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687513" y="3960813"/>
            <a:ext cx="911225" cy="1366837"/>
            <a:chOff x="1063" y="2495"/>
            <a:chExt cx="574" cy="861"/>
          </a:xfrm>
        </p:grpSpPr>
        <p:sp>
          <p:nvSpPr>
            <p:cNvPr id="213020" name="Line 28"/>
            <p:cNvSpPr>
              <a:spLocks noChangeShapeType="1"/>
            </p:cNvSpPr>
            <p:nvPr/>
          </p:nvSpPr>
          <p:spPr bwMode="auto">
            <a:xfrm flipV="1">
              <a:off x="1159" y="2590"/>
              <a:ext cx="0" cy="191"/>
            </a:xfrm>
            <a:prstGeom prst="line">
              <a:avLst/>
            </a:prstGeom>
            <a:noFill/>
            <a:ln w="2857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063" y="2734"/>
              <a:ext cx="192" cy="287"/>
              <a:chOff x="1541" y="3212"/>
              <a:chExt cx="192" cy="287"/>
            </a:xfrm>
          </p:grpSpPr>
          <p:sp>
            <p:nvSpPr>
              <p:cNvPr id="213022" name="AutoShape 30"/>
              <p:cNvSpPr>
                <a:spLocks noChangeArrowheads="1"/>
              </p:cNvSpPr>
              <p:nvPr/>
            </p:nvSpPr>
            <p:spPr bwMode="auto">
              <a:xfrm>
                <a:off x="1541" y="3307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23" name="Oval 31"/>
              <p:cNvSpPr>
                <a:spLocks noChangeArrowheads="1"/>
              </p:cNvSpPr>
              <p:nvPr/>
            </p:nvSpPr>
            <p:spPr bwMode="auto">
              <a:xfrm>
                <a:off x="1589" y="3212"/>
                <a:ext cx="96" cy="9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3024" name="AutoShape 32"/>
            <p:cNvSpPr>
              <a:spLocks noChangeArrowheads="1"/>
            </p:cNvSpPr>
            <p:nvPr/>
          </p:nvSpPr>
          <p:spPr bwMode="auto">
            <a:xfrm flipH="1">
              <a:off x="1255" y="3021"/>
              <a:ext cx="286" cy="335"/>
            </a:xfrm>
            <a:prstGeom prst="flowChartDelay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25" name="Freeform 33"/>
            <p:cNvSpPr>
              <a:spLocks/>
            </p:cNvSpPr>
            <p:nvPr/>
          </p:nvSpPr>
          <p:spPr bwMode="auto">
            <a:xfrm>
              <a:off x="1446" y="2495"/>
              <a:ext cx="191" cy="621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91" y="621"/>
                </a:cxn>
                <a:cxn ang="0">
                  <a:pos x="0" y="621"/>
                </a:cxn>
              </a:cxnLst>
              <a:rect l="0" t="0" r="r" b="b"/>
              <a:pathLst>
                <a:path w="191" h="621">
                  <a:moveTo>
                    <a:pt x="191" y="0"/>
                  </a:moveTo>
                  <a:lnTo>
                    <a:pt x="191" y="621"/>
                  </a:lnTo>
                  <a:lnTo>
                    <a:pt x="0" y="621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026" name="Freeform 34"/>
            <p:cNvSpPr>
              <a:spLocks/>
            </p:cNvSpPr>
            <p:nvPr/>
          </p:nvSpPr>
          <p:spPr bwMode="auto">
            <a:xfrm>
              <a:off x="1154" y="2945"/>
              <a:ext cx="143" cy="239"/>
            </a:xfrm>
            <a:custGeom>
              <a:avLst/>
              <a:gdLst/>
              <a:ahLst/>
              <a:cxnLst>
                <a:cxn ang="0">
                  <a:pos x="143" y="239"/>
                </a:cxn>
                <a:cxn ang="0">
                  <a:pos x="0" y="239"/>
                </a:cxn>
                <a:cxn ang="0">
                  <a:pos x="0" y="0"/>
                </a:cxn>
              </a:cxnLst>
              <a:rect l="0" t="0" r="r" b="b"/>
              <a:pathLst>
                <a:path w="143" h="239">
                  <a:moveTo>
                    <a:pt x="143" y="239"/>
                  </a:moveTo>
                  <a:lnTo>
                    <a:pt x="0" y="23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27" name="AutoShape 35"/>
          <p:cNvSpPr>
            <a:spLocks noChangeArrowheads="1"/>
          </p:cNvSpPr>
          <p:nvPr/>
        </p:nvSpPr>
        <p:spPr bwMode="auto">
          <a:xfrm>
            <a:off x="852488" y="2706688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2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Stop bit</a:t>
            </a:r>
          </a:p>
        </p:txBody>
      </p:sp>
      <p:sp>
        <p:nvSpPr>
          <p:cNvPr id="213029" name="AutoShape 37"/>
          <p:cNvSpPr>
            <a:spLocks noChangeArrowheads="1"/>
          </p:cNvSpPr>
          <p:nvPr/>
        </p:nvSpPr>
        <p:spPr bwMode="auto">
          <a:xfrm>
            <a:off x="2066925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0" name="AutoShape 38"/>
          <p:cNvSpPr>
            <a:spLocks noChangeArrowheads="1"/>
          </p:cNvSpPr>
          <p:nvPr/>
        </p:nvSpPr>
        <p:spPr bwMode="auto">
          <a:xfrm>
            <a:off x="3887788" y="2709863"/>
            <a:ext cx="1366837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1" name="AutoShape 39"/>
          <p:cNvSpPr>
            <a:spLocks noChangeArrowheads="1"/>
          </p:cNvSpPr>
          <p:nvPr/>
        </p:nvSpPr>
        <p:spPr bwMode="auto">
          <a:xfrm>
            <a:off x="5708650" y="2709863"/>
            <a:ext cx="1366838" cy="227012"/>
          </a:xfrm>
          <a:prstGeom prst="rightArrow">
            <a:avLst>
              <a:gd name="adj1" fmla="val 29167"/>
              <a:gd name="adj2" fmla="val 86719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2" name="AutoShape 40"/>
          <p:cNvSpPr>
            <a:spLocks noChangeArrowheads="1"/>
          </p:cNvSpPr>
          <p:nvPr/>
        </p:nvSpPr>
        <p:spPr bwMode="auto">
          <a:xfrm>
            <a:off x="7529513" y="2709863"/>
            <a:ext cx="762000" cy="227012"/>
          </a:xfrm>
          <a:prstGeom prst="rightArrow">
            <a:avLst>
              <a:gd name="adj1" fmla="val 29167"/>
              <a:gd name="adj2" fmla="val 4834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3" name="Rectangle 41"/>
          <p:cNvSpPr>
            <a:spLocks noChangeArrowheads="1"/>
          </p:cNvSpPr>
          <p:nvPr/>
        </p:nvSpPr>
        <p:spPr bwMode="auto">
          <a:xfrm>
            <a:off x="3435350" y="1911350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4" name="Rectangle 42"/>
          <p:cNvSpPr>
            <a:spLocks noChangeArrowheads="1"/>
          </p:cNvSpPr>
          <p:nvPr/>
        </p:nvSpPr>
        <p:spPr bwMode="auto">
          <a:xfrm>
            <a:off x="5257800" y="1912938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5" name="Rectangle 43"/>
          <p:cNvSpPr>
            <a:spLocks noChangeArrowheads="1"/>
          </p:cNvSpPr>
          <p:nvPr/>
        </p:nvSpPr>
        <p:spPr bwMode="auto">
          <a:xfrm>
            <a:off x="7080250" y="1914525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6" name="Rectangle 44"/>
          <p:cNvSpPr>
            <a:spLocks noChangeArrowheads="1"/>
          </p:cNvSpPr>
          <p:nvPr/>
        </p:nvSpPr>
        <p:spPr bwMode="auto">
          <a:xfrm>
            <a:off x="1612900" y="1909763"/>
            <a:ext cx="454025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7" name="Rectangle 45"/>
          <p:cNvSpPr>
            <a:spLocks noChangeArrowheads="1"/>
          </p:cNvSpPr>
          <p:nvPr/>
        </p:nvSpPr>
        <p:spPr bwMode="auto">
          <a:xfrm>
            <a:off x="16129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8" name="Rectangle 46"/>
          <p:cNvSpPr>
            <a:spLocks noChangeArrowheads="1"/>
          </p:cNvSpPr>
          <p:nvPr/>
        </p:nvSpPr>
        <p:spPr bwMode="auto">
          <a:xfrm>
            <a:off x="34353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39" name="Rectangle 47"/>
          <p:cNvSpPr>
            <a:spLocks noChangeArrowheads="1"/>
          </p:cNvSpPr>
          <p:nvPr/>
        </p:nvSpPr>
        <p:spPr bwMode="auto">
          <a:xfrm>
            <a:off x="525780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40" name="Rectangle 48"/>
          <p:cNvSpPr>
            <a:spLocks noChangeArrowheads="1"/>
          </p:cNvSpPr>
          <p:nvPr/>
        </p:nvSpPr>
        <p:spPr bwMode="auto">
          <a:xfrm>
            <a:off x="7080250" y="3732213"/>
            <a:ext cx="454025" cy="4556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41" name="Line 49"/>
          <p:cNvSpPr>
            <a:spLocks noChangeShapeType="1"/>
          </p:cNvSpPr>
          <p:nvPr/>
        </p:nvSpPr>
        <p:spPr bwMode="auto">
          <a:xfrm>
            <a:off x="852488" y="3960813"/>
            <a:ext cx="760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2" name="Line 50"/>
          <p:cNvSpPr>
            <a:spLocks noChangeShapeType="1"/>
          </p:cNvSpPr>
          <p:nvPr/>
        </p:nvSpPr>
        <p:spPr bwMode="auto">
          <a:xfrm>
            <a:off x="2065338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3" name="Line 51"/>
          <p:cNvSpPr>
            <a:spLocks noChangeShapeType="1"/>
          </p:cNvSpPr>
          <p:nvPr/>
        </p:nvSpPr>
        <p:spPr bwMode="auto">
          <a:xfrm>
            <a:off x="3886200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4" name="Line 52"/>
          <p:cNvSpPr>
            <a:spLocks noChangeShapeType="1"/>
          </p:cNvSpPr>
          <p:nvPr/>
        </p:nvSpPr>
        <p:spPr bwMode="auto">
          <a:xfrm>
            <a:off x="5707063" y="3960813"/>
            <a:ext cx="1368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5" name="Line 53"/>
          <p:cNvSpPr>
            <a:spLocks noChangeShapeType="1"/>
          </p:cNvSpPr>
          <p:nvPr/>
        </p:nvSpPr>
        <p:spPr bwMode="auto">
          <a:xfrm>
            <a:off x="7527925" y="3960813"/>
            <a:ext cx="763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6" name="Freeform 54"/>
          <p:cNvSpPr>
            <a:spLocks/>
          </p:cNvSpPr>
          <p:nvPr/>
        </p:nvSpPr>
        <p:spPr bwMode="auto">
          <a:xfrm>
            <a:off x="2371725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7" name="Freeform 55"/>
          <p:cNvSpPr>
            <a:spLocks/>
          </p:cNvSpPr>
          <p:nvPr/>
        </p:nvSpPr>
        <p:spPr bwMode="auto">
          <a:xfrm>
            <a:off x="42608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3048" name="Freeform 56"/>
          <p:cNvSpPr>
            <a:spLocks/>
          </p:cNvSpPr>
          <p:nvPr/>
        </p:nvSpPr>
        <p:spPr bwMode="auto">
          <a:xfrm>
            <a:off x="6089650" y="5054600"/>
            <a:ext cx="1289050" cy="152400"/>
          </a:xfrm>
          <a:custGeom>
            <a:avLst/>
            <a:gdLst/>
            <a:ahLst/>
            <a:cxnLst>
              <a:cxn ang="0">
                <a:pos x="812" y="0"/>
              </a:cxn>
              <a:cxn ang="0">
                <a:pos x="478" y="0"/>
              </a:cxn>
              <a:cxn ang="0">
                <a:pos x="478" y="96"/>
              </a:cxn>
              <a:cxn ang="0">
                <a:pos x="0" y="96"/>
              </a:cxn>
            </a:cxnLst>
            <a:rect l="0" t="0" r="r" b="b"/>
            <a:pathLst>
              <a:path w="812" h="96">
                <a:moveTo>
                  <a:pt x="812" y="0"/>
                </a:moveTo>
                <a:lnTo>
                  <a:pt x="478" y="0"/>
                </a:lnTo>
                <a:lnTo>
                  <a:pt x="478" y="96"/>
                </a:lnTo>
                <a:lnTo>
                  <a:pt x="0" y="96"/>
                </a:lnTo>
              </a:path>
            </a:pathLst>
          </a:custGeom>
          <a:noFill/>
          <a:ln w="28575" cmpd="sng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13050" name="Oval 5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51" name="Oval 5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52" name="Line 60"/>
          <p:cNvSpPr>
            <a:spLocks noChangeShapeType="1"/>
          </p:cNvSpPr>
          <p:nvPr/>
        </p:nvSpPr>
        <p:spPr bwMode="auto">
          <a:xfrm>
            <a:off x="7835900" y="5207000"/>
            <a:ext cx="5318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" name="Group 61"/>
          <p:cNvGrpSpPr>
            <a:grpSpLocks/>
          </p:cNvGrpSpPr>
          <p:nvPr/>
        </p:nvGrpSpPr>
        <p:grpSpPr bwMode="auto">
          <a:xfrm>
            <a:off x="1655763" y="5175250"/>
            <a:ext cx="6610350" cy="457200"/>
            <a:chOff x="1043" y="3260"/>
            <a:chExt cx="4164" cy="288"/>
          </a:xfrm>
        </p:grpSpPr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498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>
              <a:off x="4474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>
              <a:off x="3338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3057" name="Text Box 65"/>
            <p:cNvSpPr txBox="1">
              <a:spLocks noChangeArrowheads="1"/>
            </p:cNvSpPr>
            <p:nvPr/>
          </p:nvSpPr>
          <p:spPr bwMode="auto">
            <a:xfrm>
              <a:off x="2191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  <p:sp>
          <p:nvSpPr>
            <p:cNvPr id="213058" name="Text Box 66"/>
            <p:cNvSpPr txBox="1">
              <a:spLocks noChangeArrowheads="1"/>
            </p:cNvSpPr>
            <p:nvPr/>
          </p:nvSpPr>
          <p:spPr bwMode="auto">
            <a:xfrm>
              <a:off x="1043" y="32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12" name="Group 67"/>
          <p:cNvGrpSpPr>
            <a:grpSpLocks/>
          </p:cNvGrpSpPr>
          <p:nvPr/>
        </p:nvGrpSpPr>
        <p:grpSpPr bwMode="auto">
          <a:xfrm>
            <a:off x="3509963" y="2670175"/>
            <a:ext cx="304800" cy="1441450"/>
            <a:chOff x="3357" y="1682"/>
            <a:chExt cx="192" cy="908"/>
          </a:xfrm>
        </p:grpSpPr>
        <p:sp>
          <p:nvSpPr>
            <p:cNvPr id="213060" name="Oval 68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61" name="Oval 69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5329238" y="2670175"/>
            <a:ext cx="304800" cy="1441450"/>
            <a:chOff x="3357" y="1682"/>
            <a:chExt cx="192" cy="908"/>
          </a:xfrm>
        </p:grpSpPr>
        <p:sp>
          <p:nvSpPr>
            <p:cNvPr id="213063" name="Oval 71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64" name="Oval 72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1687513" y="2670175"/>
            <a:ext cx="304800" cy="1441450"/>
            <a:chOff x="3357" y="1682"/>
            <a:chExt cx="192" cy="908"/>
          </a:xfrm>
        </p:grpSpPr>
        <p:sp>
          <p:nvSpPr>
            <p:cNvPr id="213066" name="Oval 74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67" name="Oval 75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473075" y="2670175"/>
            <a:ext cx="304800" cy="1441450"/>
            <a:chOff x="3357" y="1682"/>
            <a:chExt cx="192" cy="908"/>
          </a:xfrm>
        </p:grpSpPr>
        <p:sp>
          <p:nvSpPr>
            <p:cNvPr id="213069" name="Oval 77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70" name="Oval 78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9"/>
          <p:cNvGrpSpPr>
            <a:grpSpLocks/>
          </p:cNvGrpSpPr>
          <p:nvPr/>
        </p:nvGrpSpPr>
        <p:grpSpPr bwMode="auto">
          <a:xfrm>
            <a:off x="0" y="1303338"/>
            <a:ext cx="884238" cy="4251325"/>
            <a:chOff x="0" y="821"/>
            <a:chExt cx="557" cy="2678"/>
          </a:xfrm>
        </p:grpSpPr>
        <p:sp>
          <p:nvSpPr>
            <p:cNvPr id="213072" name="Text Box 80"/>
            <p:cNvSpPr txBox="1">
              <a:spLocks noChangeArrowheads="1"/>
            </p:cNvSpPr>
            <p:nvPr/>
          </p:nvSpPr>
          <p:spPr bwMode="auto">
            <a:xfrm>
              <a:off x="0" y="821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  <p:sp>
          <p:nvSpPr>
            <p:cNvPr id="213073" name="Rectangle 81"/>
            <p:cNvSpPr>
              <a:spLocks noChangeArrowheads="1"/>
            </p:cNvSpPr>
            <p:nvPr/>
          </p:nvSpPr>
          <p:spPr bwMode="auto">
            <a:xfrm>
              <a:off x="12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74" name="Text Box 82"/>
            <p:cNvSpPr txBox="1">
              <a:spLocks noChangeArrowheads="1"/>
            </p:cNvSpPr>
            <p:nvPr/>
          </p:nvSpPr>
          <p:spPr bwMode="auto">
            <a:xfrm>
              <a:off x="117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13075" name="Text Box 83"/>
            <p:cNvSpPr txBox="1">
              <a:spLocks noChangeArrowheads="1"/>
            </p:cNvSpPr>
            <p:nvPr/>
          </p:nvSpPr>
          <p:spPr bwMode="auto">
            <a:xfrm>
              <a:off x="107" y="237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13076" name="Text Box 84"/>
            <p:cNvSpPr txBox="1">
              <a:spLocks noChangeArrowheads="1"/>
            </p:cNvSpPr>
            <p:nvPr/>
          </p:nvSpPr>
          <p:spPr bwMode="auto">
            <a:xfrm>
              <a:off x="145" y="315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7151688" y="2670175"/>
            <a:ext cx="304800" cy="1441450"/>
            <a:chOff x="3357" y="1682"/>
            <a:chExt cx="192" cy="908"/>
          </a:xfrm>
        </p:grpSpPr>
        <p:sp>
          <p:nvSpPr>
            <p:cNvPr id="213078" name="Oval 86"/>
            <p:cNvSpPr>
              <a:spLocks noChangeArrowheads="1"/>
            </p:cNvSpPr>
            <p:nvPr/>
          </p:nvSpPr>
          <p:spPr bwMode="auto">
            <a:xfrm>
              <a:off x="3357" y="2399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79" name="Oval 87"/>
            <p:cNvSpPr>
              <a:spLocks noChangeArrowheads="1"/>
            </p:cNvSpPr>
            <p:nvPr/>
          </p:nvSpPr>
          <p:spPr bwMode="auto">
            <a:xfrm>
              <a:off x="3357" y="1682"/>
              <a:ext cx="192" cy="1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8"/>
          <p:cNvGrpSpPr>
            <a:grpSpLocks/>
          </p:cNvGrpSpPr>
          <p:nvPr/>
        </p:nvGrpSpPr>
        <p:grpSpPr bwMode="auto">
          <a:xfrm>
            <a:off x="8204200" y="1303338"/>
            <a:ext cx="996950" cy="4251325"/>
            <a:chOff x="5168" y="821"/>
            <a:chExt cx="628" cy="2678"/>
          </a:xfrm>
        </p:grpSpPr>
        <p:sp>
          <p:nvSpPr>
            <p:cNvPr id="213081" name="Rectangle 89"/>
            <p:cNvSpPr>
              <a:spLocks noChangeArrowheads="1"/>
            </p:cNvSpPr>
            <p:nvPr/>
          </p:nvSpPr>
          <p:spPr bwMode="auto">
            <a:xfrm>
              <a:off x="5223" y="1108"/>
              <a:ext cx="525" cy="2391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82" name="Text Box 90"/>
            <p:cNvSpPr txBox="1">
              <a:spLocks noChangeArrowheads="1"/>
            </p:cNvSpPr>
            <p:nvPr/>
          </p:nvSpPr>
          <p:spPr bwMode="auto">
            <a:xfrm>
              <a:off x="5168" y="821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  <p:sp>
          <p:nvSpPr>
            <p:cNvPr id="213083" name="Text Box 91"/>
            <p:cNvSpPr txBox="1">
              <a:spLocks noChangeArrowheads="1"/>
            </p:cNvSpPr>
            <p:nvPr/>
          </p:nvSpPr>
          <p:spPr bwMode="auto">
            <a:xfrm>
              <a:off x="5185" y="1634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</a:t>
              </a:r>
            </a:p>
          </p:txBody>
        </p:sp>
        <p:sp>
          <p:nvSpPr>
            <p:cNvPr id="213084" name="Text Box 92"/>
            <p:cNvSpPr txBox="1">
              <a:spLocks noChangeArrowheads="1"/>
            </p:cNvSpPr>
            <p:nvPr/>
          </p:nvSpPr>
          <p:spPr bwMode="auto">
            <a:xfrm>
              <a:off x="5212" y="2376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</a:t>
              </a:r>
            </a:p>
          </p:txBody>
        </p:sp>
        <p:sp>
          <p:nvSpPr>
            <p:cNvPr id="213085" name="Text Box 93"/>
            <p:cNvSpPr txBox="1">
              <a:spLocks noChangeArrowheads="1"/>
            </p:cNvSpPr>
            <p:nvPr/>
          </p:nvSpPr>
          <p:spPr bwMode="auto">
            <a:xfrm>
              <a:off x="5213" y="3162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Stop</a:t>
              </a:r>
            </a:p>
          </p:txBody>
        </p:sp>
      </p:grpSp>
      <p:sp>
        <p:nvSpPr>
          <p:cNvPr id="213086" name="AutoShape 94"/>
          <p:cNvSpPr>
            <a:spLocks noChangeArrowheads="1"/>
          </p:cNvSpPr>
          <p:nvPr/>
        </p:nvSpPr>
        <p:spPr bwMode="auto">
          <a:xfrm>
            <a:off x="852488" y="4946650"/>
            <a:ext cx="7439025" cy="379413"/>
          </a:xfrm>
          <a:prstGeom prst="leftArrow">
            <a:avLst>
              <a:gd name="adj1" fmla="val 23852"/>
              <a:gd name="adj2" fmla="val 72799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087" name="Text Box 95"/>
          <p:cNvSpPr txBox="1">
            <a:spLocks noChangeArrowheads="1"/>
          </p:cNvSpPr>
          <p:nvPr/>
        </p:nvSpPr>
        <p:spPr bwMode="auto">
          <a:xfrm>
            <a:off x="2598738" y="5705475"/>
            <a:ext cx="394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/>
              <a:t>Long combinational 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86" grpId="0" animBg="1"/>
      <p:bldP spid="2130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20" name="Rectangle 60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19" name="Rectangle 59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18" name="Rectangle 58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4" name="AutoShape 24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6" name="AutoShape 2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7" name="AutoShape 2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8" name="AutoShape 2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0165" name="Rectangle 5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6" name="Rectangle 6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67" name="Text Box 7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0168" name="Text Box 8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0169" name="Text Box 9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0172" name="Rectangle 12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3" name="Rectangle 13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174" name="Text Box 14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0175" name="Text Box 15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0176" name="Text Box 16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0178" name="Rectangle 18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79" name="Rectangle 19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0" name="Rectangle 20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85" name="Oval 25"/>
          <p:cNvSpPr>
            <a:spLocks noChangeArrowheads="1"/>
          </p:cNvSpPr>
          <p:nvPr/>
        </p:nvSpPr>
        <p:spPr bwMode="auto">
          <a:xfrm>
            <a:off x="262731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06" name="Oval 46"/>
          <p:cNvSpPr>
            <a:spLocks noChangeArrowheads="1"/>
          </p:cNvSpPr>
          <p:nvPr/>
        </p:nvSpPr>
        <p:spPr bwMode="auto">
          <a:xfrm>
            <a:off x="444976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207" name="Oval 47"/>
          <p:cNvSpPr>
            <a:spLocks noChangeArrowheads="1"/>
          </p:cNvSpPr>
          <p:nvPr/>
        </p:nvSpPr>
        <p:spPr bwMode="auto">
          <a:xfrm>
            <a:off x="62626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0190" name="AutoShape 30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91" name="Rectangle 31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92" name="AutoShape 32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94" name="Rectangle 34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0181" name="Rectangle 21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0197" name="AutoShape 3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199" name="AutoShape 3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200" name="Rectangle 4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0202" name="AutoShape 4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203" name="Rectangle 4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204" name="AutoShape 4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205" name="Rectangle 4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0183" name="Rectangle 23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182" name="Rectangle 2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210" name="Text Box 50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0211" name="Text Box 51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0212" name="Text Box 52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0213" name="Text Box 53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0214" name="Text Box 54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0215" name="Text Box 55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60" name="Content Placeholder 5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" name="Content Placeholder 6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0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0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220" grpId="0" animBg="1"/>
      <p:bldP spid="220219" grpId="0" animBg="1"/>
      <p:bldP spid="2202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39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0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44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3248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49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50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51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3252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3254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55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56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57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3259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60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61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26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3263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64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3265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3266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3267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3268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3269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3270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223271" name="Oval 39"/>
          <p:cNvSpPr>
            <a:spLocks noChangeArrowheads="1"/>
          </p:cNvSpPr>
          <p:nvPr/>
        </p:nvSpPr>
        <p:spPr bwMode="auto">
          <a:xfrm>
            <a:off x="262731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72" name="Oval 40"/>
          <p:cNvSpPr>
            <a:spLocks noChangeArrowheads="1"/>
          </p:cNvSpPr>
          <p:nvPr/>
        </p:nvSpPr>
        <p:spPr bwMode="auto">
          <a:xfrm>
            <a:off x="443706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273" name="Oval 41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3275" name="Rectangle 43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6" name="Rectangle 44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7" name="Text Box 45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3278" name="Text Box 46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3279" name="Text Box 47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3280" name="Oval 48"/>
          <p:cNvSpPr>
            <a:spLocks noChangeArrowheads="1"/>
          </p:cNvSpPr>
          <p:nvPr/>
        </p:nvSpPr>
        <p:spPr bwMode="auto">
          <a:xfrm>
            <a:off x="7889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3282" name="Rectangle 50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83" name="Rectangle 51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84" name="Text Box 52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3285" name="Text Box 53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3286" name="Text Box 54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3333 -1.11111E-6 L 0.13333 0.23935 L 0.2 0.23935 " pathEditMode="relative" ptsTypes="AAAA">
                                      <p:cBhvr>
                                        <p:cTn id="8" dur="2000" fill="hold"/>
                                        <p:tgtEl>
                                          <p:spTgt spid="22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7 L 0.20278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3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71" grpId="0" animBg="1"/>
      <p:bldP spid="223272" grpId="0" animBg="1"/>
      <p:bldP spid="22328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1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4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8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4272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73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74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75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4276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4278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79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0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1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4283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4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5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4286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4287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288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4289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4290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4291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4292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4293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4294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224296" name="Oval 40"/>
          <p:cNvSpPr>
            <a:spLocks noChangeArrowheads="1"/>
          </p:cNvSpPr>
          <p:nvPr/>
        </p:nvSpPr>
        <p:spPr bwMode="auto">
          <a:xfrm>
            <a:off x="264636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97" name="Oval 41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4299" name="Rectangle 43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0" name="Rectangle 44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1" name="Text Box 45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4302" name="Text Box 46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4303" name="Text Box 47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4304" name="Oval 48"/>
          <p:cNvSpPr>
            <a:spLocks noChangeArrowheads="1"/>
          </p:cNvSpPr>
          <p:nvPr/>
        </p:nvSpPr>
        <p:spPr bwMode="auto">
          <a:xfrm>
            <a:off x="7889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4306" name="Rectangle 50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7" name="Rectangle 51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08" name="Text Box 52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4309" name="Text Box 53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4310" name="Text Box 54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sp>
        <p:nvSpPr>
          <p:cNvPr id="224311" name="Oval 55"/>
          <p:cNvSpPr>
            <a:spLocks noChangeArrowheads="1"/>
          </p:cNvSpPr>
          <p:nvPr/>
        </p:nvSpPr>
        <p:spPr bwMode="auto">
          <a:xfrm>
            <a:off x="627538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312" name="Oval 56"/>
          <p:cNvSpPr>
            <a:spLocks noChangeArrowheads="1"/>
          </p:cNvSpPr>
          <p:nvPr/>
        </p:nvSpPr>
        <p:spPr bwMode="auto">
          <a:xfrm>
            <a:off x="4465638" y="2887663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3333 -1.11111E-6 L 0.13333 0.23935 L 0.2 0.2393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7 L 0.20278 -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96" grpId="0" animBg="1"/>
      <p:bldP spid="2243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3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5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6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7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8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440330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31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32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440336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7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8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39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340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440342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43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44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4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440347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48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49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035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0351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52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353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0354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0355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0356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440357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440358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440359" name="Oval 39"/>
          <p:cNvSpPr>
            <a:spLocks noChangeArrowheads="1"/>
          </p:cNvSpPr>
          <p:nvPr/>
        </p:nvSpPr>
        <p:spPr bwMode="auto">
          <a:xfrm>
            <a:off x="814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0" name="Oval 40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440362" name="Rectangle 42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3" name="Rectangle 43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64" name="Text Box 44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440365" name="Text Box 45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440366" name="Text Box 46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440369" name="Rectangle 49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0" name="Rectangle 50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1" name="Text Box 51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440372" name="Text Box 52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440373" name="Text Box 53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sp>
        <p:nvSpPr>
          <p:cNvPr id="440374" name="Oval 54"/>
          <p:cNvSpPr>
            <a:spLocks noChangeArrowheads="1"/>
          </p:cNvSpPr>
          <p:nvPr/>
        </p:nvSpPr>
        <p:spPr bwMode="auto">
          <a:xfrm>
            <a:off x="627538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5" name="Oval 55"/>
          <p:cNvSpPr>
            <a:spLocks noChangeArrowheads="1"/>
          </p:cNvSpPr>
          <p:nvPr/>
        </p:nvSpPr>
        <p:spPr bwMode="auto">
          <a:xfrm>
            <a:off x="4465638" y="2887663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6" name="Oval 56"/>
          <p:cNvSpPr>
            <a:spLocks noChangeArrowheads="1"/>
          </p:cNvSpPr>
          <p:nvPr/>
        </p:nvSpPr>
        <p:spPr bwMode="auto">
          <a:xfrm>
            <a:off x="4448175" y="4529138"/>
            <a:ext cx="227013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77" name="Oval 57"/>
          <p:cNvSpPr>
            <a:spLocks noChangeArrowheads="1"/>
          </p:cNvSpPr>
          <p:nvPr/>
        </p:nvSpPr>
        <p:spPr bwMode="auto">
          <a:xfrm>
            <a:off x="263683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13333 -1.11111E-6 L 0.13333 0.23935 L 0.2 0.23935 " pathEditMode="relative" ptsTypes="AAAA">
                                      <p:cBhvr>
                                        <p:cTn id="6" dur="2000" fill="hold"/>
                                        <p:tgtEl>
                                          <p:spTgt spid="440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5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8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1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5296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7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8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299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300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5302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3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4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5307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8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09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31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5311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12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13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5314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5315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5316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5317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5318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5329" name="Rectangle 49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0" name="Rectangle 50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1" name="Text Box 51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5332" name="Text Box 52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5333" name="Text Box 53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sp>
        <p:nvSpPr>
          <p:cNvPr id="225334" name="Oval 54"/>
          <p:cNvSpPr>
            <a:spLocks noChangeArrowheads="1"/>
          </p:cNvSpPr>
          <p:nvPr/>
        </p:nvSpPr>
        <p:spPr bwMode="auto">
          <a:xfrm>
            <a:off x="627538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5" name="Oval 55"/>
          <p:cNvSpPr>
            <a:spLocks noChangeArrowheads="1"/>
          </p:cNvSpPr>
          <p:nvPr/>
        </p:nvSpPr>
        <p:spPr bwMode="auto">
          <a:xfrm>
            <a:off x="4465638" y="2887663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6" name="Oval 56"/>
          <p:cNvSpPr>
            <a:spLocks noChangeArrowheads="1"/>
          </p:cNvSpPr>
          <p:nvPr/>
        </p:nvSpPr>
        <p:spPr bwMode="auto">
          <a:xfrm>
            <a:off x="446563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37" name="Oval 57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5322" name="Rectangle 42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3" name="Rectangle 43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4" name="Text Box 44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5325" name="Text Box 45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5326" name="Text Box 46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5338" name="Oval 58"/>
          <p:cNvSpPr>
            <a:spLocks noChangeArrowheads="1"/>
          </p:cNvSpPr>
          <p:nvPr/>
        </p:nvSpPr>
        <p:spPr bwMode="auto">
          <a:xfrm>
            <a:off x="2636838" y="28781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0" name="Oval 60"/>
          <p:cNvSpPr>
            <a:spLocks noChangeArrowheads="1"/>
          </p:cNvSpPr>
          <p:nvPr/>
        </p:nvSpPr>
        <p:spPr bwMode="auto">
          <a:xfrm>
            <a:off x="2627313" y="45291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09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0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6320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1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24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6326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7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8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29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6331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2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3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334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6335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36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37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6338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6339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6340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6341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6342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6344" name="Rectangle 40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5" name="Rectangle 41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46" name="Text Box 42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6347" name="Text Box 43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6348" name="Text Box 44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sp>
        <p:nvSpPr>
          <p:cNvPr id="226349" name="Oval 45"/>
          <p:cNvSpPr>
            <a:spLocks noChangeArrowheads="1"/>
          </p:cNvSpPr>
          <p:nvPr/>
        </p:nvSpPr>
        <p:spPr bwMode="auto">
          <a:xfrm>
            <a:off x="627538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51" name="Oval 47"/>
          <p:cNvSpPr>
            <a:spLocks noChangeArrowheads="1"/>
          </p:cNvSpPr>
          <p:nvPr/>
        </p:nvSpPr>
        <p:spPr bwMode="auto">
          <a:xfrm>
            <a:off x="4465638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52" name="Oval 48"/>
          <p:cNvSpPr>
            <a:spLocks noChangeArrowheads="1"/>
          </p:cNvSpPr>
          <p:nvPr/>
        </p:nvSpPr>
        <p:spPr bwMode="auto">
          <a:xfrm>
            <a:off x="44465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6354" name="Rectangle 50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5" name="Rectangle 51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56" name="Text Box 52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6357" name="Text Box 53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6358" name="Text Box 54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6359" name="Oval 55"/>
          <p:cNvSpPr>
            <a:spLocks noChangeArrowheads="1"/>
          </p:cNvSpPr>
          <p:nvPr/>
        </p:nvSpPr>
        <p:spPr bwMode="auto">
          <a:xfrm>
            <a:off x="2636838" y="28781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6360" name="Oval 56"/>
          <p:cNvSpPr>
            <a:spLocks noChangeArrowheads="1"/>
          </p:cNvSpPr>
          <p:nvPr/>
        </p:nvSpPr>
        <p:spPr bwMode="auto">
          <a:xfrm>
            <a:off x="2627313" y="45291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6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05052 2.59259E-6 L 0.05104 -0.23866 L 0.18212 -0.23866 " pathEditMode="relative" ptsTypes="AAAA">
                                      <p:cBhvr>
                                        <p:cTn id="8" dur="2000" fill="hold"/>
                                        <p:tgtEl>
                                          <p:spTgt spid="226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49" grpId="0" animBg="1"/>
      <p:bldP spid="22635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4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5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0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7344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45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46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47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7348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7350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1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2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3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7355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6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7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58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7359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360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7361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7362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7363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7364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7365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7366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227373" name="Oval 45"/>
          <p:cNvSpPr>
            <a:spLocks noChangeArrowheads="1"/>
          </p:cNvSpPr>
          <p:nvPr/>
        </p:nvSpPr>
        <p:spPr bwMode="auto">
          <a:xfrm>
            <a:off x="4456113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75" name="Oval 47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83" name="Oval 55"/>
          <p:cNvSpPr>
            <a:spLocks noChangeArrowheads="1"/>
          </p:cNvSpPr>
          <p:nvPr/>
        </p:nvSpPr>
        <p:spPr bwMode="auto">
          <a:xfrm>
            <a:off x="263683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7368" name="Rectangle 40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69" name="Rectangle 41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0" name="Text Box 42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7371" name="Text Box 43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7372" name="Text Box 44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7377" name="Rectangle 49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8" name="Rectangle 50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9" name="Text Box 51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7380" name="Text Box 52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7381" name="Text Box 53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7385" name="Oval 57"/>
          <p:cNvSpPr>
            <a:spLocks noChangeArrowheads="1"/>
          </p:cNvSpPr>
          <p:nvPr/>
        </p:nvSpPr>
        <p:spPr bwMode="auto">
          <a:xfrm>
            <a:off x="2627313" y="45291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54 L 0.05278 0.00254 L 0.05347 -0.23612 L 0.19896 -0.2361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19931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7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73" grpId="0" animBg="1"/>
      <p:bldP spid="227375" grpId="0" animBg="1"/>
      <p:bldP spid="2273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uv-car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49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0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1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2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441354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5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56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441360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1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2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364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441366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7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8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69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441371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2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3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374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41375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6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377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1378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1379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441380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441381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441382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441383" name="Oval 39"/>
          <p:cNvSpPr>
            <a:spLocks noChangeArrowheads="1"/>
          </p:cNvSpPr>
          <p:nvPr/>
        </p:nvSpPr>
        <p:spPr bwMode="auto">
          <a:xfrm>
            <a:off x="2627313" y="451643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84" name="Oval 40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85" name="Oval 41"/>
          <p:cNvSpPr>
            <a:spLocks noChangeArrowheads="1"/>
          </p:cNvSpPr>
          <p:nvPr/>
        </p:nvSpPr>
        <p:spPr bwMode="auto">
          <a:xfrm>
            <a:off x="444976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86" name="Oval 42"/>
          <p:cNvSpPr>
            <a:spLocks noChangeArrowheads="1"/>
          </p:cNvSpPr>
          <p:nvPr/>
        </p:nvSpPr>
        <p:spPr bwMode="auto">
          <a:xfrm>
            <a:off x="79851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441388" name="Rectangle 44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9" name="Rectangle 45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0" name="Text Box 46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441391" name="Text Box 47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441392" name="Text Box 48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441394" name="Rectangle 50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5" name="Rectangle 51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96" name="Text Box 52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441397" name="Text Box 53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441398" name="Text Box 54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254 L 0.05278 0.00254 L 0.05347 -0.23612 L 0.19896 -0.2361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4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41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83" grpId="0" animBg="1"/>
      <p:bldP spid="441384" grpId="0" animBg="1"/>
      <p:bldP spid="441385" grpId="0" animBg="1"/>
      <p:bldP spid="4413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5634038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813175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1992313" y="2062163"/>
            <a:ext cx="1441450" cy="35671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57" name="AutoShape 5"/>
          <p:cNvSpPr>
            <a:spLocks noChangeArrowheads="1"/>
          </p:cNvSpPr>
          <p:nvPr/>
        </p:nvSpPr>
        <p:spPr bwMode="auto">
          <a:xfrm>
            <a:off x="1612900" y="2851150"/>
            <a:ext cx="985838" cy="303213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58" name="AutoShape 6"/>
          <p:cNvSpPr>
            <a:spLocks noChangeArrowheads="1"/>
          </p:cNvSpPr>
          <p:nvPr/>
        </p:nvSpPr>
        <p:spPr bwMode="auto">
          <a:xfrm>
            <a:off x="290353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59" name="AutoShape 7"/>
          <p:cNvSpPr>
            <a:spLocks noChangeArrowheads="1"/>
          </p:cNvSpPr>
          <p:nvPr/>
        </p:nvSpPr>
        <p:spPr bwMode="auto">
          <a:xfrm>
            <a:off x="4725988" y="2851150"/>
            <a:ext cx="1516062" cy="303213"/>
          </a:xfrm>
          <a:prstGeom prst="rightArrow">
            <a:avLst>
              <a:gd name="adj1" fmla="val 42407"/>
              <a:gd name="adj2" fmla="val 7486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AutoShape 8"/>
          <p:cNvSpPr>
            <a:spLocks noChangeArrowheads="1"/>
          </p:cNvSpPr>
          <p:nvPr/>
        </p:nvSpPr>
        <p:spPr bwMode="auto">
          <a:xfrm>
            <a:off x="6545263" y="2851150"/>
            <a:ext cx="984250" cy="303213"/>
          </a:xfrm>
          <a:prstGeom prst="rightArrow">
            <a:avLst>
              <a:gd name="adj1" fmla="val 42407"/>
              <a:gd name="adj2" fmla="val 48601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143000"/>
          </a:xfrm>
        </p:spPr>
        <p:txBody>
          <a:bodyPr/>
          <a:lstStyle/>
          <a:p>
            <a:r>
              <a:rPr lang="en-US" sz="3200"/>
              <a:t>Carloni’s relay stations (double storage)</a:t>
            </a:r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25987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3" name="Rectangle 11"/>
          <p:cNvSpPr>
            <a:spLocks noChangeArrowheads="1"/>
          </p:cNvSpPr>
          <p:nvPr/>
        </p:nvSpPr>
        <p:spPr bwMode="auto">
          <a:xfrm>
            <a:off x="442118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6243638" y="2441575"/>
            <a:ext cx="303212" cy="1138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8513" y="2062163"/>
            <a:ext cx="4930775" cy="3554412"/>
            <a:chOff x="1303" y="1299"/>
            <a:chExt cx="3106" cy="223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03" y="1921"/>
              <a:ext cx="3106" cy="1386"/>
              <a:chOff x="1303" y="1921"/>
              <a:chExt cx="3106" cy="1386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303" y="1921"/>
                <a:ext cx="812" cy="1099"/>
                <a:chOff x="1303" y="1921"/>
                <a:chExt cx="812" cy="1099"/>
              </a:xfrm>
            </p:grpSpPr>
            <p:sp>
              <p:nvSpPr>
                <p:cNvPr id="228368" name="AutoShape 16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69" name="Rectangle 17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70" name="AutoShape 18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8372" name="Rectangle 20"/>
              <p:cNvSpPr>
                <a:spLocks noChangeArrowheads="1"/>
              </p:cNvSpPr>
              <p:nvPr/>
            </p:nvSpPr>
            <p:spPr bwMode="auto">
              <a:xfrm>
                <a:off x="1637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450" y="1921"/>
                <a:ext cx="812" cy="1099"/>
                <a:chOff x="1303" y="1921"/>
                <a:chExt cx="812" cy="1099"/>
              </a:xfrm>
            </p:grpSpPr>
            <p:sp>
              <p:nvSpPr>
                <p:cNvPr id="228374" name="AutoShape 22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75" name="Rectangle 23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76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3597" y="1921"/>
                <a:ext cx="812" cy="1099"/>
                <a:chOff x="1303" y="1921"/>
                <a:chExt cx="812" cy="1099"/>
              </a:xfrm>
            </p:grpSpPr>
            <p:sp>
              <p:nvSpPr>
                <p:cNvPr id="228379" name="AutoShape 27"/>
                <p:cNvSpPr>
                  <a:spLocks noChangeArrowheads="1"/>
                </p:cNvSpPr>
                <p:nvPr/>
              </p:nvSpPr>
              <p:spPr bwMode="auto">
                <a:xfrm>
                  <a:off x="1350" y="2829"/>
                  <a:ext cx="287" cy="191"/>
                </a:xfrm>
                <a:prstGeom prst="rightArrow">
                  <a:avLst>
                    <a:gd name="adj1" fmla="val 50000"/>
                    <a:gd name="adj2" fmla="val 37565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80" name="Rectangle 28"/>
                <p:cNvSpPr>
                  <a:spLocks noChangeArrowheads="1"/>
                </p:cNvSpPr>
                <p:nvPr/>
              </p:nvSpPr>
              <p:spPr bwMode="auto">
                <a:xfrm>
                  <a:off x="1303" y="1921"/>
                  <a:ext cx="95" cy="10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81" name="AutoShape 29"/>
                <p:cNvSpPr>
                  <a:spLocks noChangeArrowheads="1"/>
                </p:cNvSpPr>
                <p:nvPr/>
              </p:nvSpPr>
              <p:spPr bwMode="auto">
                <a:xfrm rot="-5400000">
                  <a:off x="1494" y="2351"/>
                  <a:ext cx="1052" cy="191"/>
                </a:xfrm>
                <a:prstGeom prst="rightArrow">
                  <a:avLst>
                    <a:gd name="adj1" fmla="val 50787"/>
                    <a:gd name="adj2" fmla="val 644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838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28" y="2883"/>
                  <a:ext cx="239" cy="9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28383" name="Rectangle 31"/>
              <p:cNvSpPr>
                <a:spLocks noChangeArrowheads="1"/>
              </p:cNvSpPr>
              <p:nvPr/>
            </p:nvSpPr>
            <p:spPr bwMode="auto">
              <a:xfrm>
                <a:off x="3933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384" name="Rectangle 32"/>
              <p:cNvSpPr>
                <a:spLocks noChangeArrowheads="1"/>
              </p:cNvSpPr>
              <p:nvPr/>
            </p:nvSpPr>
            <p:spPr bwMode="auto">
              <a:xfrm>
                <a:off x="2785" y="2590"/>
                <a:ext cx="191" cy="71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385" name="Text Box 33"/>
            <p:cNvSpPr txBox="1">
              <a:spLocks noChangeArrowheads="1"/>
            </p:cNvSpPr>
            <p:nvPr/>
          </p:nvSpPr>
          <p:spPr bwMode="auto">
            <a:xfrm>
              <a:off x="151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8386" name="Text Box 34"/>
            <p:cNvSpPr txBox="1">
              <a:spLocks noChangeArrowheads="1"/>
            </p:cNvSpPr>
            <p:nvPr/>
          </p:nvSpPr>
          <p:spPr bwMode="auto">
            <a:xfrm>
              <a:off x="2661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8387" name="Text Box 35"/>
            <p:cNvSpPr txBox="1">
              <a:spLocks noChangeArrowheads="1"/>
            </p:cNvSpPr>
            <p:nvPr/>
          </p:nvSpPr>
          <p:spPr bwMode="auto">
            <a:xfrm>
              <a:off x="3805" y="1299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main</a:t>
              </a:r>
            </a:p>
          </p:txBody>
        </p:sp>
        <p:sp>
          <p:nvSpPr>
            <p:cNvPr id="228388" name="Text Box 36"/>
            <p:cNvSpPr txBox="1">
              <a:spLocks noChangeArrowheads="1"/>
            </p:cNvSpPr>
            <p:nvPr/>
          </p:nvSpPr>
          <p:spPr bwMode="auto">
            <a:xfrm>
              <a:off x="1553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8389" name="Text Box 37"/>
            <p:cNvSpPr txBox="1">
              <a:spLocks noChangeArrowheads="1"/>
            </p:cNvSpPr>
            <p:nvPr/>
          </p:nvSpPr>
          <p:spPr bwMode="auto">
            <a:xfrm>
              <a:off x="2699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  <p:sp>
          <p:nvSpPr>
            <p:cNvPr id="228390" name="Text Box 38"/>
            <p:cNvSpPr txBox="1">
              <a:spLocks noChangeArrowheads="1"/>
            </p:cNvSpPr>
            <p:nvPr/>
          </p:nvSpPr>
          <p:spPr bwMode="auto">
            <a:xfrm>
              <a:off x="3845" y="3307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aux</a:t>
              </a:r>
            </a:p>
          </p:txBody>
        </p:sp>
      </p:grpSp>
      <p:sp>
        <p:nvSpPr>
          <p:cNvPr id="228391" name="Oval 39"/>
          <p:cNvSpPr>
            <a:spLocks noChangeArrowheads="1"/>
          </p:cNvSpPr>
          <p:nvPr/>
        </p:nvSpPr>
        <p:spPr bwMode="auto">
          <a:xfrm>
            <a:off x="2627313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2" name="Oval 40"/>
          <p:cNvSpPr>
            <a:spLocks noChangeArrowheads="1"/>
          </p:cNvSpPr>
          <p:nvPr/>
        </p:nvSpPr>
        <p:spPr bwMode="auto">
          <a:xfrm>
            <a:off x="4451350" y="2897188"/>
            <a:ext cx="227013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8393" name="Oval 41"/>
          <p:cNvSpPr>
            <a:spLocks noChangeArrowheads="1"/>
          </p:cNvSpPr>
          <p:nvPr/>
        </p:nvSpPr>
        <p:spPr bwMode="auto">
          <a:xfrm>
            <a:off x="62753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531100" y="1455738"/>
            <a:ext cx="1443038" cy="4402137"/>
            <a:chOff x="4744" y="917"/>
            <a:chExt cx="909" cy="2773"/>
          </a:xfrm>
        </p:grpSpPr>
        <p:sp>
          <p:nvSpPr>
            <p:cNvPr id="228395" name="Rectangle 43"/>
            <p:cNvSpPr>
              <a:spLocks noChangeArrowheads="1"/>
            </p:cNvSpPr>
            <p:nvPr/>
          </p:nvSpPr>
          <p:spPr bwMode="auto">
            <a:xfrm>
              <a:off x="4744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96" name="Rectangle 44"/>
            <p:cNvSpPr>
              <a:spLocks noChangeArrowheads="1"/>
            </p:cNvSpPr>
            <p:nvPr/>
          </p:nvSpPr>
          <p:spPr bwMode="auto">
            <a:xfrm>
              <a:off x="4840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397" name="Text Box 45"/>
            <p:cNvSpPr txBox="1">
              <a:spLocks noChangeArrowheads="1"/>
            </p:cNvSpPr>
            <p:nvPr/>
          </p:nvSpPr>
          <p:spPr bwMode="auto">
            <a:xfrm>
              <a:off x="4983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8398" name="Text Box 46"/>
            <p:cNvSpPr txBox="1">
              <a:spLocks noChangeArrowheads="1"/>
            </p:cNvSpPr>
            <p:nvPr/>
          </p:nvSpPr>
          <p:spPr bwMode="auto">
            <a:xfrm>
              <a:off x="4983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8399" name="Text Box 47"/>
            <p:cNvSpPr txBox="1">
              <a:spLocks noChangeArrowheads="1"/>
            </p:cNvSpPr>
            <p:nvPr/>
          </p:nvSpPr>
          <p:spPr bwMode="auto">
            <a:xfrm>
              <a:off x="4857" y="917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receiver</a:t>
              </a:r>
            </a:p>
          </p:txBody>
        </p:sp>
      </p:grpSp>
      <p:sp>
        <p:nvSpPr>
          <p:cNvPr id="228400" name="Oval 48"/>
          <p:cNvSpPr>
            <a:spLocks noChangeArrowheads="1"/>
          </p:cNvSpPr>
          <p:nvPr/>
        </p:nvSpPr>
        <p:spPr bwMode="auto">
          <a:xfrm>
            <a:off x="788988" y="2897188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169863" y="1455738"/>
            <a:ext cx="1443037" cy="4402137"/>
            <a:chOff x="107" y="917"/>
            <a:chExt cx="909" cy="2773"/>
          </a:xfrm>
        </p:grpSpPr>
        <p:sp>
          <p:nvSpPr>
            <p:cNvPr id="228402" name="Rectangle 50"/>
            <p:cNvSpPr>
              <a:spLocks noChangeArrowheads="1"/>
            </p:cNvSpPr>
            <p:nvPr/>
          </p:nvSpPr>
          <p:spPr bwMode="auto">
            <a:xfrm>
              <a:off x="107" y="1204"/>
              <a:ext cx="909" cy="24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03" name="Rectangle 51"/>
            <p:cNvSpPr>
              <a:spLocks noChangeArrowheads="1"/>
            </p:cNvSpPr>
            <p:nvPr/>
          </p:nvSpPr>
          <p:spPr bwMode="auto">
            <a:xfrm>
              <a:off x="203" y="1538"/>
              <a:ext cx="717" cy="181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04" name="Text Box 52"/>
            <p:cNvSpPr txBox="1">
              <a:spLocks noChangeArrowheads="1"/>
            </p:cNvSpPr>
            <p:nvPr/>
          </p:nvSpPr>
          <p:spPr bwMode="auto">
            <a:xfrm>
              <a:off x="346" y="1251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shell</a:t>
              </a:r>
            </a:p>
          </p:txBody>
        </p:sp>
        <p:sp>
          <p:nvSpPr>
            <p:cNvPr id="228405" name="Text Box 53"/>
            <p:cNvSpPr txBox="1">
              <a:spLocks noChangeArrowheads="1"/>
            </p:cNvSpPr>
            <p:nvPr/>
          </p:nvSpPr>
          <p:spPr bwMode="auto">
            <a:xfrm>
              <a:off x="346" y="2303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pearl</a:t>
              </a:r>
            </a:p>
          </p:txBody>
        </p:sp>
        <p:sp>
          <p:nvSpPr>
            <p:cNvPr id="228406" name="Text Box 54"/>
            <p:cNvSpPr txBox="1">
              <a:spLocks noChangeArrowheads="1"/>
            </p:cNvSpPr>
            <p:nvPr/>
          </p:nvSpPr>
          <p:spPr bwMode="auto">
            <a:xfrm>
              <a:off x="268" y="917"/>
              <a:ext cx="5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sender</a:t>
              </a:r>
            </a:p>
          </p:txBody>
        </p:sp>
      </p:grpSp>
      <p:sp>
        <p:nvSpPr>
          <p:cNvPr id="228407" name="Text Box 55"/>
          <p:cNvSpPr txBox="1">
            <a:spLocks noChangeArrowheads="1"/>
          </p:cNvSpPr>
          <p:nvPr/>
        </p:nvSpPr>
        <p:spPr bwMode="auto">
          <a:xfrm>
            <a:off x="2757488" y="5662613"/>
            <a:ext cx="357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Handshakes with short wires</a:t>
            </a:r>
          </a:p>
          <a:p>
            <a:pPr>
              <a:buFontTx/>
              <a:buChar char="•"/>
            </a:pPr>
            <a:r>
              <a:rPr lang="en-US" sz="2000"/>
              <a:t> Double storage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8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3.7037E-7 L 0.20174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0278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3.7037E-7 L 0.20278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1" grpId="0" animBg="1"/>
      <p:bldP spid="228392" grpId="0" animBg="1"/>
      <p:bldP spid="228393" grpId="0" animBg="1"/>
      <p:bldP spid="228400" grpId="0" animBg="1"/>
      <p:bldP spid="2284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36551" name="AutoShape 7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2825750" y="2214563"/>
            <a:ext cx="758825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8" name="Oval 14"/>
          <p:cNvSpPr>
            <a:spLocks noChangeArrowheads="1"/>
          </p:cNvSpPr>
          <p:nvPr/>
        </p:nvSpPr>
        <p:spPr bwMode="auto">
          <a:xfrm>
            <a:off x="3092450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59" name="Rectangle 15"/>
          <p:cNvSpPr>
            <a:spLocks noChangeArrowheads="1"/>
          </p:cNvSpPr>
          <p:nvPr/>
        </p:nvSpPr>
        <p:spPr bwMode="auto">
          <a:xfrm>
            <a:off x="5407025" y="2214563"/>
            <a:ext cx="758825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0" name="Oval 16"/>
          <p:cNvSpPr>
            <a:spLocks noChangeArrowheads="1"/>
          </p:cNvSpPr>
          <p:nvPr/>
        </p:nvSpPr>
        <p:spPr bwMode="auto">
          <a:xfrm>
            <a:off x="5681663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62" name="Text Box 18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36563" name="Text Box 19"/>
          <p:cNvSpPr txBox="1">
            <a:spLocks noChangeArrowheads="1"/>
          </p:cNvSpPr>
          <p:nvPr/>
        </p:nvSpPr>
        <p:spPr bwMode="auto">
          <a:xfrm>
            <a:off x="2901950" y="168275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FF</a:t>
            </a:r>
          </a:p>
        </p:txBody>
      </p:sp>
      <p:sp>
        <p:nvSpPr>
          <p:cNvPr id="236564" name="Text Box 20"/>
          <p:cNvSpPr txBox="1">
            <a:spLocks noChangeArrowheads="1"/>
          </p:cNvSpPr>
          <p:nvPr/>
        </p:nvSpPr>
        <p:spPr bwMode="auto">
          <a:xfrm>
            <a:off x="5470525" y="168275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6" name="Rectangle 8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0" name="Rectangle 12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7" name="Oval 9"/>
          <p:cNvSpPr>
            <a:spLocks noChangeArrowheads="1"/>
          </p:cNvSpPr>
          <p:nvPr/>
        </p:nvSpPr>
        <p:spPr bwMode="auto">
          <a:xfrm>
            <a:off x="3281363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Rectangle 13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82" name="Line 14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7583" name="Text Box 15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37587" name="Text Box 19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37591" name="Oval 23"/>
          <p:cNvSpPr>
            <a:spLocks noChangeArrowheads="1"/>
          </p:cNvSpPr>
          <p:nvPr/>
        </p:nvSpPr>
        <p:spPr bwMode="auto">
          <a:xfrm>
            <a:off x="5880100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92" name="Oval 24"/>
          <p:cNvSpPr>
            <a:spLocks noChangeArrowheads="1"/>
          </p:cNvSpPr>
          <p:nvPr/>
        </p:nvSpPr>
        <p:spPr bwMode="auto">
          <a:xfrm>
            <a:off x="693738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62149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>
            <a:off x="3281363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4" name="Rectangle 10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62160" name="Text Box 16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5880100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2" name="Oval 18"/>
          <p:cNvSpPr>
            <a:spLocks noChangeArrowheads="1"/>
          </p:cNvSpPr>
          <p:nvPr/>
        </p:nvSpPr>
        <p:spPr bwMode="auto">
          <a:xfrm>
            <a:off x="693738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3" name="Rectangle 19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4" name="Rectangle 20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3" grpId="0" animBg="1"/>
      <p:bldP spid="262161" grpId="0" animBg="1"/>
      <p:bldP spid="26216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40645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49" name="Oval 9"/>
          <p:cNvSpPr>
            <a:spLocks noChangeArrowheads="1"/>
          </p:cNvSpPr>
          <p:nvPr/>
        </p:nvSpPr>
        <p:spPr bwMode="auto">
          <a:xfrm>
            <a:off x="2922588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Oval 19"/>
          <p:cNvSpPr>
            <a:spLocks noChangeArrowheads="1"/>
          </p:cNvSpPr>
          <p:nvPr/>
        </p:nvSpPr>
        <p:spPr bwMode="auto">
          <a:xfrm>
            <a:off x="5495925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0.04184 -0.000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0.04184 -0.0004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9" grpId="0" animBg="1"/>
      <p:bldP spid="2406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41669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3" name="Oval 9"/>
          <p:cNvSpPr>
            <a:spLocks noChangeArrowheads="1"/>
          </p:cNvSpPr>
          <p:nvPr/>
        </p:nvSpPr>
        <p:spPr bwMode="auto">
          <a:xfrm>
            <a:off x="3281363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1681" name="Oval 17"/>
          <p:cNvSpPr>
            <a:spLocks noChangeArrowheads="1"/>
          </p:cNvSpPr>
          <p:nvPr/>
        </p:nvSpPr>
        <p:spPr bwMode="auto">
          <a:xfrm>
            <a:off x="5880100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2" name="Oval 18"/>
          <p:cNvSpPr>
            <a:spLocks noChangeArrowheads="1"/>
          </p:cNvSpPr>
          <p:nvPr/>
        </p:nvSpPr>
        <p:spPr bwMode="auto">
          <a:xfrm>
            <a:off x="693738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3" name="Rectangle 19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3" grpId="0" animBg="1"/>
      <p:bldP spid="241681" grpId="0" animBg="1"/>
      <p:bldP spid="2416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42693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7" name="Oval 9"/>
          <p:cNvSpPr>
            <a:spLocks noChangeArrowheads="1"/>
          </p:cNvSpPr>
          <p:nvPr/>
        </p:nvSpPr>
        <p:spPr bwMode="auto">
          <a:xfrm>
            <a:off x="2922588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42701" name="Text Box 13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2703" name="Text Box 15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2705" name="Rectangle 17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Rectangle 18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7" name="Oval 19"/>
          <p:cNvSpPr>
            <a:spLocks noChangeArrowheads="1"/>
          </p:cNvSpPr>
          <p:nvPr/>
        </p:nvSpPr>
        <p:spPr bwMode="auto">
          <a:xfrm>
            <a:off x="5495925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2498725" y="5349875"/>
            <a:ext cx="410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Flip-flops already have a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double storage capability, but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0.04184 -0.0004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 L 0.04184 -0.0004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7" grpId="0" animBg="1"/>
      <p:bldP spid="242707" grpId="0" animBg="1"/>
      <p:bldP spid="24270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44741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2825750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5407025" y="2214563"/>
            <a:ext cx="379413" cy="17462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4" name="Rectangle 8"/>
          <p:cNvSpPr>
            <a:spLocks noChangeArrowheads="1"/>
          </p:cNvSpPr>
          <p:nvPr/>
        </p:nvSpPr>
        <p:spPr bwMode="auto">
          <a:xfrm>
            <a:off x="3205163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5" name="Oval 9"/>
          <p:cNvSpPr>
            <a:spLocks noChangeArrowheads="1"/>
          </p:cNvSpPr>
          <p:nvPr/>
        </p:nvSpPr>
        <p:spPr bwMode="auto">
          <a:xfrm>
            <a:off x="3281363" y="2973388"/>
            <a:ext cx="228600" cy="2270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5786438" y="2214563"/>
            <a:ext cx="379412" cy="174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2825750" y="1682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181350" y="168275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5380038" y="16827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5735638" y="168275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</a:t>
            </a:r>
          </a:p>
        </p:txBody>
      </p:sp>
      <p:sp>
        <p:nvSpPr>
          <p:cNvPr id="244753" name="Oval 17"/>
          <p:cNvSpPr>
            <a:spLocks noChangeArrowheads="1"/>
          </p:cNvSpPr>
          <p:nvPr/>
        </p:nvSpPr>
        <p:spPr bwMode="auto">
          <a:xfrm>
            <a:off x="5880100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4" name="Oval 18"/>
          <p:cNvSpPr>
            <a:spLocks noChangeArrowheads="1"/>
          </p:cNvSpPr>
          <p:nvPr/>
        </p:nvSpPr>
        <p:spPr bwMode="auto">
          <a:xfrm>
            <a:off x="693738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5" name="Rectangle 19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6" name="Rectangle 20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57" name="Text Box 21"/>
          <p:cNvSpPr txBox="1">
            <a:spLocks noChangeArrowheads="1"/>
          </p:cNvSpPr>
          <p:nvPr/>
        </p:nvSpPr>
        <p:spPr bwMode="auto">
          <a:xfrm>
            <a:off x="2152650" y="5294313"/>
            <a:ext cx="420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allowed in conventional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FF-based design !</a:t>
            </a:r>
          </a:p>
        </p:txBody>
      </p:sp>
      <p:sp>
        <p:nvSpPr>
          <p:cNvPr id="244758" name="AutoShape 22"/>
          <p:cNvSpPr>
            <a:spLocks noChangeArrowheads="1"/>
          </p:cNvSpPr>
          <p:nvPr/>
        </p:nvSpPr>
        <p:spPr bwMode="auto">
          <a:xfrm flipV="1">
            <a:off x="6338888" y="3198813"/>
            <a:ext cx="614362" cy="2727325"/>
          </a:xfrm>
          <a:prstGeom prst="curvedLeftArrow">
            <a:avLst>
              <a:gd name="adj1" fmla="val 88786"/>
              <a:gd name="adj2" fmla="val 177571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 L 0.24202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5" grpId="0" animBg="1"/>
      <p:bldP spid="244754" grpId="0" animBg="1"/>
      <p:bldP spid="244757" grpId="0"/>
      <p:bldP spid="2447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45765" name="AutoShape 5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>
            <a:off x="3205163" y="4340225"/>
            <a:ext cx="26574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3925888" y="4414838"/>
            <a:ext cx="1292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1 cycle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25750" y="1682750"/>
            <a:ext cx="404813" cy="2278063"/>
            <a:chOff x="1780" y="1060"/>
            <a:chExt cx="255" cy="1435"/>
          </a:xfrm>
        </p:grpSpPr>
        <p:sp>
          <p:nvSpPr>
            <p:cNvPr id="245766" name="Rectangle 6"/>
            <p:cNvSpPr>
              <a:spLocks noChangeArrowheads="1"/>
            </p:cNvSpPr>
            <p:nvPr/>
          </p:nvSpPr>
          <p:spPr bwMode="auto">
            <a:xfrm>
              <a:off x="1780" y="1395"/>
              <a:ext cx="239" cy="11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auto">
            <a:xfrm>
              <a:off x="1840" y="1873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3" name="Text Box 13"/>
            <p:cNvSpPr txBox="1">
              <a:spLocks noChangeArrowheads="1"/>
            </p:cNvSpPr>
            <p:nvPr/>
          </p:nvSpPr>
          <p:spPr bwMode="auto">
            <a:xfrm>
              <a:off x="1780" y="10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181350" y="1682750"/>
            <a:ext cx="403225" cy="2278063"/>
            <a:chOff x="2004" y="1060"/>
            <a:chExt cx="254" cy="1435"/>
          </a:xfrm>
        </p:grpSpPr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2019" y="1395"/>
              <a:ext cx="239" cy="1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4" name="Text Box 14"/>
            <p:cNvSpPr txBox="1">
              <a:spLocks noChangeArrowheads="1"/>
            </p:cNvSpPr>
            <p:nvPr/>
          </p:nvSpPr>
          <p:spPr bwMode="auto">
            <a:xfrm>
              <a:off x="2004" y="10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735638" y="1682750"/>
            <a:ext cx="430212" cy="2278063"/>
            <a:chOff x="3613" y="1060"/>
            <a:chExt cx="271" cy="1435"/>
          </a:xfrm>
        </p:grpSpPr>
        <p:sp>
          <p:nvSpPr>
            <p:cNvPr id="245770" name="Rectangle 10"/>
            <p:cNvSpPr>
              <a:spLocks noChangeArrowheads="1"/>
            </p:cNvSpPr>
            <p:nvPr/>
          </p:nvSpPr>
          <p:spPr bwMode="auto">
            <a:xfrm>
              <a:off x="3645" y="1395"/>
              <a:ext cx="239" cy="1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6" name="Text Box 16"/>
            <p:cNvSpPr txBox="1">
              <a:spLocks noChangeArrowheads="1"/>
            </p:cNvSpPr>
            <p:nvPr/>
          </p:nvSpPr>
          <p:spPr bwMode="auto">
            <a:xfrm>
              <a:off x="3613" y="10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  <p:sp>
          <p:nvSpPr>
            <p:cNvPr id="245777" name="Oval 17"/>
            <p:cNvSpPr>
              <a:spLocks noChangeArrowheads="1"/>
            </p:cNvSpPr>
            <p:nvPr/>
          </p:nvSpPr>
          <p:spPr bwMode="auto">
            <a:xfrm>
              <a:off x="3704" y="1870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78" name="Oval 18"/>
          <p:cNvSpPr>
            <a:spLocks noChangeArrowheads="1"/>
          </p:cNvSpPr>
          <p:nvPr/>
        </p:nvSpPr>
        <p:spPr bwMode="auto">
          <a:xfrm>
            <a:off x="693738" y="2968625"/>
            <a:ext cx="228600" cy="22701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9" name="Rectangle 19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80038" y="1682750"/>
            <a:ext cx="406400" cy="2278063"/>
            <a:chOff x="3389" y="1060"/>
            <a:chExt cx="256" cy="1435"/>
          </a:xfrm>
        </p:grpSpPr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3406" y="1395"/>
              <a:ext cx="239" cy="11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75" name="Text Box 15"/>
            <p:cNvSpPr txBox="1">
              <a:spLocks noChangeArrowheads="1"/>
            </p:cNvSpPr>
            <p:nvPr/>
          </p:nvSpPr>
          <p:spPr bwMode="auto">
            <a:xfrm>
              <a:off x="3389" y="10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sp>
          <p:nvSpPr>
            <p:cNvPr id="245783" name="Oval 23"/>
            <p:cNvSpPr>
              <a:spLocks noChangeArrowheads="1"/>
            </p:cNvSpPr>
            <p:nvPr/>
          </p:nvSpPr>
          <p:spPr bwMode="auto">
            <a:xfrm>
              <a:off x="3462" y="1870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92" name="Text Box 32"/>
          <p:cNvSpPr txBox="1">
            <a:spLocks noChangeArrowheads="1"/>
          </p:cNvSpPr>
          <p:nvPr/>
        </p:nvSpPr>
        <p:spPr bwMode="auto">
          <a:xfrm>
            <a:off x="1730375" y="5170488"/>
            <a:ext cx="5684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Let’s make the master/slave latches independent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04983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05121 0.0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04844 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5105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gphilips_lcd_e_e_ink_flex_tablet_displa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71600" y="-28041"/>
            <a:ext cx="6400800" cy="6930153"/>
          </a:xfr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Flip-flops vs. latches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69863" y="1911350"/>
            <a:ext cx="1443037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4" name="Text Box 4"/>
          <p:cNvSpPr txBox="1">
            <a:spLocks noChangeArrowheads="1"/>
          </p:cNvSpPr>
          <p:nvPr/>
        </p:nvSpPr>
        <p:spPr bwMode="auto">
          <a:xfrm>
            <a:off x="425450" y="14557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7531100" y="1911350"/>
            <a:ext cx="1443038" cy="3946525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7710488" y="14557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235527" name="AutoShape 7"/>
          <p:cNvSpPr>
            <a:spLocks noChangeArrowheads="1"/>
          </p:cNvSpPr>
          <p:nvPr/>
        </p:nvSpPr>
        <p:spPr bwMode="auto">
          <a:xfrm>
            <a:off x="1612900" y="2897188"/>
            <a:ext cx="5918200" cy="379412"/>
          </a:xfrm>
          <a:prstGeom prst="rightArrow">
            <a:avLst>
              <a:gd name="adj1" fmla="val 49787"/>
              <a:gd name="adj2" fmla="val 6066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82838" y="1682750"/>
            <a:ext cx="404812" cy="2278063"/>
            <a:chOff x="1780" y="1060"/>
            <a:chExt cx="255" cy="1435"/>
          </a:xfrm>
        </p:grpSpPr>
        <p:sp>
          <p:nvSpPr>
            <p:cNvPr id="235542" name="Rectangle 22"/>
            <p:cNvSpPr>
              <a:spLocks noChangeArrowheads="1"/>
            </p:cNvSpPr>
            <p:nvPr/>
          </p:nvSpPr>
          <p:spPr bwMode="auto">
            <a:xfrm>
              <a:off x="1780" y="1395"/>
              <a:ext cx="239" cy="11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3" name="Oval 23"/>
            <p:cNvSpPr>
              <a:spLocks noChangeArrowheads="1"/>
            </p:cNvSpPr>
            <p:nvPr/>
          </p:nvSpPr>
          <p:spPr bwMode="auto">
            <a:xfrm>
              <a:off x="1840" y="1873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4" name="Text Box 24"/>
            <p:cNvSpPr txBox="1">
              <a:spLocks noChangeArrowheads="1"/>
            </p:cNvSpPr>
            <p:nvPr/>
          </p:nvSpPr>
          <p:spPr bwMode="auto">
            <a:xfrm>
              <a:off x="1780" y="10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30613" y="1682750"/>
            <a:ext cx="403225" cy="2278063"/>
            <a:chOff x="2004" y="1060"/>
            <a:chExt cx="254" cy="1435"/>
          </a:xfrm>
        </p:grpSpPr>
        <p:sp>
          <p:nvSpPr>
            <p:cNvPr id="235547" name="Rectangle 27"/>
            <p:cNvSpPr>
              <a:spLocks noChangeArrowheads="1"/>
            </p:cNvSpPr>
            <p:nvPr/>
          </p:nvSpPr>
          <p:spPr bwMode="auto">
            <a:xfrm>
              <a:off x="2019" y="1395"/>
              <a:ext cx="239" cy="1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48" name="Text Box 28"/>
            <p:cNvSpPr txBox="1">
              <a:spLocks noChangeArrowheads="1"/>
            </p:cNvSpPr>
            <p:nvPr/>
          </p:nvSpPr>
          <p:spPr bwMode="auto">
            <a:xfrm>
              <a:off x="2004" y="10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918075" y="1682750"/>
            <a:ext cx="406400" cy="2278063"/>
            <a:chOff x="3389" y="1060"/>
            <a:chExt cx="256" cy="1435"/>
          </a:xfrm>
        </p:grpSpPr>
        <p:sp>
          <p:nvSpPr>
            <p:cNvPr id="235550" name="Rectangle 30"/>
            <p:cNvSpPr>
              <a:spLocks noChangeArrowheads="1"/>
            </p:cNvSpPr>
            <p:nvPr/>
          </p:nvSpPr>
          <p:spPr bwMode="auto">
            <a:xfrm>
              <a:off x="3406" y="1395"/>
              <a:ext cx="239" cy="110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1" name="Text Box 31"/>
            <p:cNvSpPr txBox="1">
              <a:spLocks noChangeArrowheads="1"/>
            </p:cNvSpPr>
            <p:nvPr/>
          </p:nvSpPr>
          <p:spPr bwMode="auto">
            <a:xfrm>
              <a:off x="3389" y="10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sp>
          <p:nvSpPr>
            <p:cNvPr id="235552" name="Oval 32"/>
            <p:cNvSpPr>
              <a:spLocks noChangeArrowheads="1"/>
            </p:cNvSpPr>
            <p:nvPr/>
          </p:nvSpPr>
          <p:spPr bwMode="auto">
            <a:xfrm>
              <a:off x="3462" y="1870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184900" y="1682750"/>
            <a:ext cx="430213" cy="2278063"/>
            <a:chOff x="3613" y="1060"/>
            <a:chExt cx="271" cy="1435"/>
          </a:xfrm>
        </p:grpSpPr>
        <p:sp>
          <p:nvSpPr>
            <p:cNvPr id="235554" name="Rectangle 34"/>
            <p:cNvSpPr>
              <a:spLocks noChangeArrowheads="1"/>
            </p:cNvSpPr>
            <p:nvPr/>
          </p:nvSpPr>
          <p:spPr bwMode="auto">
            <a:xfrm>
              <a:off x="3645" y="1395"/>
              <a:ext cx="239" cy="11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55" name="Text Box 35"/>
            <p:cNvSpPr txBox="1">
              <a:spLocks noChangeArrowheads="1"/>
            </p:cNvSpPr>
            <p:nvPr/>
          </p:nvSpPr>
          <p:spPr bwMode="auto">
            <a:xfrm>
              <a:off x="3613" y="10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L</a:t>
              </a:r>
            </a:p>
          </p:txBody>
        </p:sp>
        <p:sp>
          <p:nvSpPr>
            <p:cNvPr id="235556" name="Oval 36"/>
            <p:cNvSpPr>
              <a:spLocks noChangeArrowheads="1"/>
            </p:cNvSpPr>
            <p:nvPr/>
          </p:nvSpPr>
          <p:spPr bwMode="auto">
            <a:xfrm>
              <a:off x="3704" y="1870"/>
              <a:ext cx="144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61" name="Line 41"/>
          <p:cNvSpPr>
            <a:spLocks noChangeShapeType="1"/>
          </p:cNvSpPr>
          <p:nvPr/>
        </p:nvSpPr>
        <p:spPr bwMode="auto">
          <a:xfrm>
            <a:off x="2536825" y="4418013"/>
            <a:ext cx="1306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2" name="Line 42"/>
          <p:cNvSpPr>
            <a:spLocks noChangeShapeType="1"/>
          </p:cNvSpPr>
          <p:nvPr/>
        </p:nvSpPr>
        <p:spPr bwMode="auto">
          <a:xfrm>
            <a:off x="3841750" y="4418013"/>
            <a:ext cx="1306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63" name="Text Box 43"/>
          <p:cNvSpPr txBox="1">
            <a:spLocks noChangeArrowheads="1"/>
          </p:cNvSpPr>
          <p:nvPr/>
        </p:nvSpPr>
        <p:spPr bwMode="auto">
          <a:xfrm>
            <a:off x="2586038" y="4506913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½</a:t>
            </a:r>
            <a:r>
              <a:rPr lang="en-US" sz="2400"/>
              <a:t> cycle</a:t>
            </a:r>
          </a:p>
        </p:txBody>
      </p:sp>
      <p:sp>
        <p:nvSpPr>
          <p:cNvPr id="235564" name="Text Box 44"/>
          <p:cNvSpPr txBox="1">
            <a:spLocks noChangeArrowheads="1"/>
          </p:cNvSpPr>
          <p:nvPr/>
        </p:nvSpPr>
        <p:spPr bwMode="auto">
          <a:xfrm>
            <a:off x="3892550" y="45085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½</a:t>
            </a:r>
            <a:r>
              <a:rPr lang="en-US" sz="2400"/>
              <a:t> cycle</a:t>
            </a:r>
          </a:p>
        </p:txBody>
      </p:sp>
      <p:sp>
        <p:nvSpPr>
          <p:cNvPr id="235565" name="Text Box 45"/>
          <p:cNvSpPr txBox="1">
            <a:spLocks noChangeArrowheads="1"/>
          </p:cNvSpPr>
          <p:nvPr/>
        </p:nvSpPr>
        <p:spPr bwMode="auto">
          <a:xfrm>
            <a:off x="1730375" y="5170488"/>
            <a:ext cx="5684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Let’s make the master/slave latches independent</a:t>
            </a:r>
          </a:p>
        </p:txBody>
      </p:sp>
      <p:sp>
        <p:nvSpPr>
          <p:cNvPr id="235566" name="Text Box 46"/>
          <p:cNvSpPr txBox="1">
            <a:spLocks noChangeArrowheads="1"/>
          </p:cNvSpPr>
          <p:nvPr/>
        </p:nvSpPr>
        <p:spPr bwMode="auto">
          <a:xfrm>
            <a:off x="1695450" y="5668963"/>
            <a:ext cx="5680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Only half of the latches (H or L) can move tokens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55" name="Rectangle 139"/>
          <p:cNvSpPr>
            <a:spLocks noChangeArrowheads="1"/>
          </p:cNvSpPr>
          <p:nvPr/>
        </p:nvSpPr>
        <p:spPr bwMode="auto">
          <a:xfrm>
            <a:off x="1230765" y="1455738"/>
            <a:ext cx="3265035" cy="4960937"/>
          </a:xfrm>
          <a:prstGeom prst="rect">
            <a:avLst/>
          </a:prstGeom>
          <a:solidFill>
            <a:srgbClr val="333333"/>
          </a:soli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5207000" y="2290763"/>
            <a:ext cx="1139825" cy="15240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143125" y="2290763"/>
            <a:ext cx="1139825" cy="15240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776288" y="2290763"/>
            <a:ext cx="1139825" cy="1524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3736975" y="2290763"/>
            <a:ext cx="1139825" cy="15240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8" name="AutoShape 6"/>
          <p:cNvSpPr>
            <a:spLocks noChangeArrowheads="1"/>
          </p:cNvSpPr>
          <p:nvPr/>
        </p:nvSpPr>
        <p:spPr bwMode="auto">
          <a:xfrm>
            <a:off x="6772275" y="2214563"/>
            <a:ext cx="1443038" cy="303212"/>
          </a:xfrm>
          <a:prstGeom prst="rightArrow">
            <a:avLst>
              <a:gd name="adj1" fmla="val 43454"/>
              <a:gd name="adj2" fmla="val 94236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29" name="Line 7"/>
          <p:cNvSpPr>
            <a:spLocks noChangeShapeType="1"/>
          </p:cNvSpPr>
          <p:nvPr/>
        </p:nvSpPr>
        <p:spPr bwMode="auto">
          <a:xfrm>
            <a:off x="3509963" y="2973388"/>
            <a:ext cx="1587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8"/>
          <p:cNvSpPr>
            <a:spLocks noChangeShapeType="1"/>
          </p:cNvSpPr>
          <p:nvPr/>
        </p:nvSpPr>
        <p:spPr bwMode="auto">
          <a:xfrm flipH="1">
            <a:off x="3584575" y="49466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9"/>
          <p:cNvSpPr>
            <a:spLocks noChangeShapeType="1"/>
          </p:cNvSpPr>
          <p:nvPr/>
        </p:nvSpPr>
        <p:spPr bwMode="auto">
          <a:xfrm flipH="1">
            <a:off x="3660775" y="57816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3281363" y="1608138"/>
            <a:ext cx="454025" cy="15176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3813175" y="4719638"/>
            <a:ext cx="454025" cy="455612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3302000" y="3732213"/>
            <a:ext cx="109538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35" name="Line 17"/>
          <p:cNvSpPr>
            <a:spLocks noChangeShapeType="1"/>
          </p:cNvSpPr>
          <p:nvPr/>
        </p:nvSpPr>
        <p:spPr bwMode="auto">
          <a:xfrm flipH="1">
            <a:off x="3054350" y="47958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9"/>
          <p:cNvSpPr>
            <a:spLocks noChangeShapeType="1"/>
          </p:cNvSpPr>
          <p:nvPr/>
        </p:nvSpPr>
        <p:spPr bwMode="auto">
          <a:xfrm flipH="1">
            <a:off x="4040188" y="5630863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20"/>
          <p:cNvSpPr>
            <a:spLocks/>
          </p:cNvSpPr>
          <p:nvPr/>
        </p:nvSpPr>
        <p:spPr bwMode="auto">
          <a:xfrm>
            <a:off x="3205163" y="3656013"/>
            <a:ext cx="455612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3819 w 334"/>
              <a:gd name="T5" fmla="*/ 1086186578 h 718"/>
              <a:gd name="T6" fmla="*/ 621503819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38" name="Freeform 21"/>
          <p:cNvSpPr>
            <a:spLocks/>
          </p:cNvSpPr>
          <p:nvPr/>
        </p:nvSpPr>
        <p:spPr bwMode="auto">
          <a:xfrm>
            <a:off x="3054350" y="3656013"/>
            <a:ext cx="303213" cy="2278062"/>
          </a:xfrm>
          <a:custGeom>
            <a:avLst/>
            <a:gdLst>
              <a:gd name="T0" fmla="*/ 384678401 w 239"/>
              <a:gd name="T1" fmla="*/ 0 h 1339"/>
              <a:gd name="T2" fmla="*/ 384678401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39" name="Line 22"/>
          <p:cNvSpPr>
            <a:spLocks noChangeShapeType="1"/>
          </p:cNvSpPr>
          <p:nvPr/>
        </p:nvSpPr>
        <p:spPr bwMode="auto">
          <a:xfrm flipH="1">
            <a:off x="3051175" y="50990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3"/>
          <p:cNvSpPr>
            <a:spLocks noChangeShapeType="1"/>
          </p:cNvSpPr>
          <p:nvPr/>
        </p:nvSpPr>
        <p:spPr bwMode="auto">
          <a:xfrm flipH="1">
            <a:off x="2825750" y="5934075"/>
            <a:ext cx="5318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Line 24"/>
          <p:cNvSpPr>
            <a:spLocks noChangeShapeType="1"/>
          </p:cNvSpPr>
          <p:nvPr/>
        </p:nvSpPr>
        <p:spPr bwMode="auto">
          <a:xfrm flipV="1">
            <a:off x="2901950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Oval 25"/>
          <p:cNvSpPr>
            <a:spLocks noChangeArrowheads="1"/>
          </p:cNvSpPr>
          <p:nvPr/>
        </p:nvSpPr>
        <p:spPr bwMode="auto">
          <a:xfrm>
            <a:off x="2863850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3" name="Oval 26"/>
          <p:cNvSpPr>
            <a:spLocks noChangeArrowheads="1"/>
          </p:cNvSpPr>
          <p:nvPr/>
        </p:nvSpPr>
        <p:spPr bwMode="auto">
          <a:xfrm>
            <a:off x="3170238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4" name="Oval 27"/>
          <p:cNvSpPr>
            <a:spLocks noChangeArrowheads="1"/>
          </p:cNvSpPr>
          <p:nvPr/>
        </p:nvSpPr>
        <p:spPr bwMode="auto">
          <a:xfrm>
            <a:off x="3016250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5" name="Oval 28"/>
          <p:cNvSpPr>
            <a:spLocks noChangeArrowheads="1"/>
          </p:cNvSpPr>
          <p:nvPr/>
        </p:nvSpPr>
        <p:spPr bwMode="auto">
          <a:xfrm>
            <a:off x="3014663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46" name="Line 29"/>
          <p:cNvSpPr>
            <a:spLocks noChangeShapeType="1"/>
          </p:cNvSpPr>
          <p:nvPr/>
        </p:nvSpPr>
        <p:spPr bwMode="auto">
          <a:xfrm flipH="1">
            <a:off x="7258050" y="5934075"/>
            <a:ext cx="9572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>
            <a:off x="5029200" y="2973388"/>
            <a:ext cx="1588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1"/>
          <p:cNvSpPr>
            <a:spLocks noChangeShapeType="1"/>
          </p:cNvSpPr>
          <p:nvPr/>
        </p:nvSpPr>
        <p:spPr bwMode="auto">
          <a:xfrm flipH="1">
            <a:off x="5103813" y="49466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32"/>
          <p:cNvSpPr>
            <a:spLocks noChangeShapeType="1"/>
          </p:cNvSpPr>
          <p:nvPr/>
        </p:nvSpPr>
        <p:spPr bwMode="auto">
          <a:xfrm flipH="1">
            <a:off x="5180013" y="57816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Rectangle 33"/>
          <p:cNvSpPr>
            <a:spLocks noChangeArrowheads="1"/>
          </p:cNvSpPr>
          <p:nvPr/>
        </p:nvSpPr>
        <p:spPr bwMode="auto">
          <a:xfrm>
            <a:off x="4800600" y="1608138"/>
            <a:ext cx="454025" cy="151765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1" name="Rectangle 34"/>
          <p:cNvSpPr>
            <a:spLocks noChangeArrowheads="1"/>
          </p:cNvSpPr>
          <p:nvPr/>
        </p:nvSpPr>
        <p:spPr bwMode="auto">
          <a:xfrm>
            <a:off x="5332413" y="4719638"/>
            <a:ext cx="454025" cy="455612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2" name="Oval 39"/>
          <p:cNvSpPr>
            <a:spLocks noChangeArrowheads="1"/>
          </p:cNvSpPr>
          <p:nvPr/>
        </p:nvSpPr>
        <p:spPr bwMode="auto">
          <a:xfrm>
            <a:off x="4821238" y="3732213"/>
            <a:ext cx="109537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53" name="Line 40"/>
          <p:cNvSpPr>
            <a:spLocks noChangeShapeType="1"/>
          </p:cNvSpPr>
          <p:nvPr/>
        </p:nvSpPr>
        <p:spPr bwMode="auto">
          <a:xfrm flipH="1">
            <a:off x="4573588" y="4795838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41"/>
          <p:cNvSpPr>
            <a:spLocks noChangeShapeType="1"/>
          </p:cNvSpPr>
          <p:nvPr/>
        </p:nvSpPr>
        <p:spPr bwMode="auto">
          <a:xfrm flipH="1">
            <a:off x="5559425" y="59340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42"/>
          <p:cNvSpPr>
            <a:spLocks noChangeShapeType="1"/>
          </p:cNvSpPr>
          <p:nvPr/>
        </p:nvSpPr>
        <p:spPr bwMode="auto">
          <a:xfrm flipH="1">
            <a:off x="5559425" y="563086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Freeform 43"/>
          <p:cNvSpPr>
            <a:spLocks/>
          </p:cNvSpPr>
          <p:nvPr/>
        </p:nvSpPr>
        <p:spPr bwMode="auto">
          <a:xfrm>
            <a:off x="4724400" y="3656013"/>
            <a:ext cx="455613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6547 w 334"/>
              <a:gd name="T5" fmla="*/ 1086186578 h 718"/>
              <a:gd name="T6" fmla="*/ 621506547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57" name="Freeform 44"/>
          <p:cNvSpPr>
            <a:spLocks/>
          </p:cNvSpPr>
          <p:nvPr/>
        </p:nvSpPr>
        <p:spPr bwMode="auto">
          <a:xfrm>
            <a:off x="4573588" y="3656013"/>
            <a:ext cx="303212" cy="2278062"/>
          </a:xfrm>
          <a:custGeom>
            <a:avLst/>
            <a:gdLst>
              <a:gd name="T0" fmla="*/ 384675863 w 239"/>
              <a:gd name="T1" fmla="*/ 0 h 1339"/>
              <a:gd name="T2" fmla="*/ 384675863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58" name="Line 45"/>
          <p:cNvSpPr>
            <a:spLocks noChangeShapeType="1"/>
          </p:cNvSpPr>
          <p:nvPr/>
        </p:nvSpPr>
        <p:spPr bwMode="auto">
          <a:xfrm flipH="1">
            <a:off x="4570413" y="50990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46"/>
          <p:cNvSpPr>
            <a:spLocks noChangeShapeType="1"/>
          </p:cNvSpPr>
          <p:nvPr/>
        </p:nvSpPr>
        <p:spPr bwMode="auto">
          <a:xfrm flipH="1">
            <a:off x="4344988" y="5934075"/>
            <a:ext cx="5318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47"/>
          <p:cNvSpPr>
            <a:spLocks noChangeShapeType="1"/>
          </p:cNvSpPr>
          <p:nvPr/>
        </p:nvSpPr>
        <p:spPr bwMode="auto">
          <a:xfrm flipV="1">
            <a:off x="442118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Oval 48"/>
          <p:cNvSpPr>
            <a:spLocks noChangeArrowheads="1"/>
          </p:cNvSpPr>
          <p:nvPr/>
        </p:nvSpPr>
        <p:spPr bwMode="auto">
          <a:xfrm>
            <a:off x="4383088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2" name="Oval 49"/>
          <p:cNvSpPr>
            <a:spLocks noChangeArrowheads="1"/>
          </p:cNvSpPr>
          <p:nvPr/>
        </p:nvSpPr>
        <p:spPr bwMode="auto">
          <a:xfrm>
            <a:off x="4689475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3" name="Oval 50"/>
          <p:cNvSpPr>
            <a:spLocks noChangeArrowheads="1"/>
          </p:cNvSpPr>
          <p:nvPr/>
        </p:nvSpPr>
        <p:spPr bwMode="auto">
          <a:xfrm>
            <a:off x="4535488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4" name="Oval 51"/>
          <p:cNvSpPr>
            <a:spLocks noChangeArrowheads="1"/>
          </p:cNvSpPr>
          <p:nvPr/>
        </p:nvSpPr>
        <p:spPr bwMode="auto">
          <a:xfrm>
            <a:off x="4533900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65" name="Line 52"/>
          <p:cNvSpPr>
            <a:spLocks noChangeShapeType="1"/>
          </p:cNvSpPr>
          <p:nvPr/>
        </p:nvSpPr>
        <p:spPr bwMode="auto">
          <a:xfrm>
            <a:off x="426878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Line 53"/>
          <p:cNvSpPr>
            <a:spLocks noChangeShapeType="1"/>
          </p:cNvSpPr>
          <p:nvPr/>
        </p:nvSpPr>
        <p:spPr bwMode="auto">
          <a:xfrm>
            <a:off x="1992313" y="2973388"/>
            <a:ext cx="0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54"/>
          <p:cNvSpPr>
            <a:spLocks noChangeShapeType="1"/>
          </p:cNvSpPr>
          <p:nvPr/>
        </p:nvSpPr>
        <p:spPr bwMode="auto">
          <a:xfrm flipH="1">
            <a:off x="2066925" y="49466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Line 55"/>
          <p:cNvSpPr>
            <a:spLocks noChangeShapeType="1"/>
          </p:cNvSpPr>
          <p:nvPr/>
        </p:nvSpPr>
        <p:spPr bwMode="auto">
          <a:xfrm flipH="1">
            <a:off x="2143125" y="57816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Rectangle 56"/>
          <p:cNvSpPr>
            <a:spLocks noChangeArrowheads="1"/>
          </p:cNvSpPr>
          <p:nvPr/>
        </p:nvSpPr>
        <p:spPr bwMode="auto">
          <a:xfrm>
            <a:off x="1763713" y="1608138"/>
            <a:ext cx="454025" cy="1517650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70" name="Rectangle 58"/>
          <p:cNvSpPr>
            <a:spLocks noChangeArrowheads="1"/>
          </p:cNvSpPr>
          <p:nvPr/>
        </p:nvSpPr>
        <p:spPr bwMode="auto">
          <a:xfrm>
            <a:off x="1765300" y="5553075"/>
            <a:ext cx="454025" cy="45561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71" name="Oval 62"/>
          <p:cNvSpPr>
            <a:spLocks noChangeArrowheads="1"/>
          </p:cNvSpPr>
          <p:nvPr/>
        </p:nvSpPr>
        <p:spPr bwMode="auto">
          <a:xfrm>
            <a:off x="1784350" y="3732213"/>
            <a:ext cx="109538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72" name="Line 63"/>
          <p:cNvSpPr>
            <a:spLocks noChangeShapeType="1"/>
          </p:cNvSpPr>
          <p:nvPr/>
        </p:nvSpPr>
        <p:spPr bwMode="auto">
          <a:xfrm flipH="1">
            <a:off x="1536700" y="47958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Line 64"/>
          <p:cNvSpPr>
            <a:spLocks noChangeShapeType="1"/>
          </p:cNvSpPr>
          <p:nvPr/>
        </p:nvSpPr>
        <p:spPr bwMode="auto">
          <a:xfrm flipH="1">
            <a:off x="2522538" y="59340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Line 65"/>
          <p:cNvSpPr>
            <a:spLocks noChangeShapeType="1"/>
          </p:cNvSpPr>
          <p:nvPr/>
        </p:nvSpPr>
        <p:spPr bwMode="auto">
          <a:xfrm flipH="1">
            <a:off x="2522538" y="5630863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Freeform 66"/>
          <p:cNvSpPr>
            <a:spLocks/>
          </p:cNvSpPr>
          <p:nvPr/>
        </p:nvSpPr>
        <p:spPr bwMode="auto">
          <a:xfrm>
            <a:off x="1687513" y="3656013"/>
            <a:ext cx="455612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3819 w 334"/>
              <a:gd name="T5" fmla="*/ 1086186578 h 718"/>
              <a:gd name="T6" fmla="*/ 621503819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76" name="Freeform 67"/>
          <p:cNvSpPr>
            <a:spLocks/>
          </p:cNvSpPr>
          <p:nvPr/>
        </p:nvSpPr>
        <p:spPr bwMode="auto">
          <a:xfrm>
            <a:off x="1536700" y="3656013"/>
            <a:ext cx="303213" cy="2278062"/>
          </a:xfrm>
          <a:custGeom>
            <a:avLst/>
            <a:gdLst>
              <a:gd name="T0" fmla="*/ 384678401 w 239"/>
              <a:gd name="T1" fmla="*/ 0 h 1339"/>
              <a:gd name="T2" fmla="*/ 384678401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77" name="Line 68"/>
          <p:cNvSpPr>
            <a:spLocks noChangeShapeType="1"/>
          </p:cNvSpPr>
          <p:nvPr/>
        </p:nvSpPr>
        <p:spPr bwMode="auto">
          <a:xfrm flipH="1">
            <a:off x="1533525" y="509905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Line 69"/>
          <p:cNvSpPr>
            <a:spLocks noChangeShapeType="1"/>
          </p:cNvSpPr>
          <p:nvPr/>
        </p:nvSpPr>
        <p:spPr bwMode="auto">
          <a:xfrm flipH="1">
            <a:off x="852488" y="4795838"/>
            <a:ext cx="6842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5286" name="Rectangle 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Batang" pitchFamily="18" charset="-127"/>
                <a:cs typeface="Arial" charset="0"/>
              </a:rPr>
              <a:t>Latch-based elasticity</a:t>
            </a:r>
          </a:p>
        </p:txBody>
      </p:sp>
      <p:sp>
        <p:nvSpPr>
          <p:cNvPr id="5180" name="Text Box 71"/>
          <p:cNvSpPr txBox="1">
            <a:spLocks noChangeArrowheads="1"/>
          </p:cNvSpPr>
          <p:nvPr/>
        </p:nvSpPr>
        <p:spPr bwMode="auto">
          <a:xfrm>
            <a:off x="0" y="1152525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sender</a:t>
            </a:r>
          </a:p>
        </p:txBody>
      </p:sp>
      <p:sp>
        <p:nvSpPr>
          <p:cNvPr id="5181" name="Text Box 72"/>
          <p:cNvSpPr txBox="1">
            <a:spLocks noChangeArrowheads="1"/>
          </p:cNvSpPr>
          <p:nvPr/>
        </p:nvSpPr>
        <p:spPr bwMode="auto">
          <a:xfrm>
            <a:off x="8104188" y="1152525"/>
            <a:ext cx="108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receiver</a:t>
            </a:r>
          </a:p>
        </p:txBody>
      </p:sp>
      <p:sp>
        <p:nvSpPr>
          <p:cNvPr id="5182" name="Oval 73"/>
          <p:cNvSpPr>
            <a:spLocks noChangeArrowheads="1"/>
          </p:cNvSpPr>
          <p:nvPr/>
        </p:nvSpPr>
        <p:spPr bwMode="auto">
          <a:xfrm>
            <a:off x="1839913" y="2214563"/>
            <a:ext cx="303212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3" name="Line 74"/>
          <p:cNvSpPr>
            <a:spLocks noChangeShapeType="1"/>
          </p:cNvSpPr>
          <p:nvPr/>
        </p:nvSpPr>
        <p:spPr bwMode="auto">
          <a:xfrm flipH="1">
            <a:off x="928688" y="5934075"/>
            <a:ext cx="8350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84" name="Line 75"/>
          <p:cNvSpPr>
            <a:spLocks noChangeShapeType="1"/>
          </p:cNvSpPr>
          <p:nvPr/>
        </p:nvSpPr>
        <p:spPr bwMode="auto">
          <a:xfrm>
            <a:off x="267493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Oval 76"/>
          <p:cNvSpPr>
            <a:spLocks noChangeArrowheads="1"/>
          </p:cNvSpPr>
          <p:nvPr/>
        </p:nvSpPr>
        <p:spPr bwMode="auto">
          <a:xfrm>
            <a:off x="1654175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6" name="Oval 77"/>
          <p:cNvSpPr>
            <a:spLocks noChangeArrowheads="1"/>
          </p:cNvSpPr>
          <p:nvPr/>
        </p:nvSpPr>
        <p:spPr bwMode="auto">
          <a:xfrm>
            <a:off x="1500188" y="58943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7" name="Oval 78"/>
          <p:cNvSpPr>
            <a:spLocks noChangeArrowheads="1"/>
          </p:cNvSpPr>
          <p:nvPr/>
        </p:nvSpPr>
        <p:spPr bwMode="auto">
          <a:xfrm>
            <a:off x="1498600" y="50577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88" name="Line 79"/>
          <p:cNvSpPr>
            <a:spLocks noChangeShapeType="1"/>
          </p:cNvSpPr>
          <p:nvPr/>
        </p:nvSpPr>
        <p:spPr bwMode="auto">
          <a:xfrm>
            <a:off x="6546850" y="2973388"/>
            <a:ext cx="1588" cy="5318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Line 80"/>
          <p:cNvSpPr>
            <a:spLocks noChangeShapeType="1"/>
          </p:cNvSpPr>
          <p:nvPr/>
        </p:nvSpPr>
        <p:spPr bwMode="auto">
          <a:xfrm flipH="1">
            <a:off x="6621463" y="49466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Line 81"/>
          <p:cNvSpPr>
            <a:spLocks noChangeShapeType="1"/>
          </p:cNvSpPr>
          <p:nvPr/>
        </p:nvSpPr>
        <p:spPr bwMode="auto">
          <a:xfrm flipH="1">
            <a:off x="6697663" y="57816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Rectangle 82"/>
          <p:cNvSpPr>
            <a:spLocks noChangeArrowheads="1"/>
          </p:cNvSpPr>
          <p:nvPr/>
        </p:nvSpPr>
        <p:spPr bwMode="auto">
          <a:xfrm>
            <a:off x="6318250" y="1608138"/>
            <a:ext cx="454025" cy="15176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92" name="Oval 88"/>
          <p:cNvSpPr>
            <a:spLocks noChangeArrowheads="1"/>
          </p:cNvSpPr>
          <p:nvPr/>
        </p:nvSpPr>
        <p:spPr bwMode="auto">
          <a:xfrm>
            <a:off x="6338888" y="3732213"/>
            <a:ext cx="109537" cy="1095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193" name="Line 89"/>
          <p:cNvSpPr>
            <a:spLocks noChangeShapeType="1"/>
          </p:cNvSpPr>
          <p:nvPr/>
        </p:nvSpPr>
        <p:spPr bwMode="auto">
          <a:xfrm flipH="1">
            <a:off x="6091238" y="4795838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Line 90"/>
          <p:cNvSpPr>
            <a:spLocks noChangeShapeType="1"/>
          </p:cNvSpPr>
          <p:nvPr/>
        </p:nvSpPr>
        <p:spPr bwMode="auto">
          <a:xfrm flipH="1">
            <a:off x="7077075" y="593407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Line 91"/>
          <p:cNvSpPr>
            <a:spLocks noChangeShapeType="1"/>
          </p:cNvSpPr>
          <p:nvPr/>
        </p:nvSpPr>
        <p:spPr bwMode="auto">
          <a:xfrm flipH="1">
            <a:off x="7077075" y="563086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Freeform 92"/>
          <p:cNvSpPr>
            <a:spLocks/>
          </p:cNvSpPr>
          <p:nvPr/>
        </p:nvSpPr>
        <p:spPr bwMode="auto">
          <a:xfrm>
            <a:off x="6242050" y="3656013"/>
            <a:ext cx="455613" cy="1139825"/>
          </a:xfrm>
          <a:custGeom>
            <a:avLst/>
            <a:gdLst>
              <a:gd name="T0" fmla="*/ 0 w 334"/>
              <a:gd name="T1" fmla="*/ 1809472366 h 718"/>
              <a:gd name="T2" fmla="*/ 0 w 334"/>
              <a:gd name="T3" fmla="*/ 1086186578 h 718"/>
              <a:gd name="T4" fmla="*/ 621506547 w 334"/>
              <a:gd name="T5" fmla="*/ 1086186578 h 718"/>
              <a:gd name="T6" fmla="*/ 621506547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97" name="Freeform 93"/>
          <p:cNvSpPr>
            <a:spLocks/>
          </p:cNvSpPr>
          <p:nvPr/>
        </p:nvSpPr>
        <p:spPr bwMode="auto">
          <a:xfrm>
            <a:off x="6091238" y="3656013"/>
            <a:ext cx="303212" cy="2278062"/>
          </a:xfrm>
          <a:custGeom>
            <a:avLst/>
            <a:gdLst>
              <a:gd name="T0" fmla="*/ 384675863 w 239"/>
              <a:gd name="T1" fmla="*/ 0 h 1339"/>
              <a:gd name="T2" fmla="*/ 384675863 w 239"/>
              <a:gd name="T3" fmla="*/ 830715038 h 1339"/>
              <a:gd name="T4" fmla="*/ 0 w 239"/>
              <a:gd name="T5" fmla="*/ 830715038 h 1339"/>
              <a:gd name="T6" fmla="*/ 0 w 239"/>
              <a:gd name="T7" fmla="*/ 2147483647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98" name="Line 94"/>
          <p:cNvSpPr>
            <a:spLocks noChangeShapeType="1"/>
          </p:cNvSpPr>
          <p:nvPr/>
        </p:nvSpPr>
        <p:spPr bwMode="auto">
          <a:xfrm flipH="1">
            <a:off x="6088063" y="50990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Line 95"/>
          <p:cNvSpPr>
            <a:spLocks noChangeShapeType="1"/>
          </p:cNvSpPr>
          <p:nvPr/>
        </p:nvSpPr>
        <p:spPr bwMode="auto">
          <a:xfrm flipH="1">
            <a:off x="5862638" y="5934075"/>
            <a:ext cx="5318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Line 96"/>
          <p:cNvSpPr>
            <a:spLocks noChangeShapeType="1"/>
          </p:cNvSpPr>
          <p:nvPr/>
        </p:nvSpPr>
        <p:spPr bwMode="auto">
          <a:xfrm flipV="1">
            <a:off x="593883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Oval 97"/>
          <p:cNvSpPr>
            <a:spLocks noChangeArrowheads="1"/>
          </p:cNvSpPr>
          <p:nvPr/>
        </p:nvSpPr>
        <p:spPr bwMode="auto">
          <a:xfrm>
            <a:off x="5900738" y="475773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2" name="Oval 98"/>
          <p:cNvSpPr>
            <a:spLocks noChangeArrowheads="1"/>
          </p:cNvSpPr>
          <p:nvPr/>
        </p:nvSpPr>
        <p:spPr bwMode="auto">
          <a:xfrm>
            <a:off x="6207125" y="476091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3" name="Oval 99"/>
          <p:cNvSpPr>
            <a:spLocks noChangeArrowheads="1"/>
          </p:cNvSpPr>
          <p:nvPr/>
        </p:nvSpPr>
        <p:spPr bwMode="auto">
          <a:xfrm>
            <a:off x="6053138" y="58991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4" name="Oval 100"/>
          <p:cNvSpPr>
            <a:spLocks noChangeArrowheads="1"/>
          </p:cNvSpPr>
          <p:nvPr/>
        </p:nvSpPr>
        <p:spPr bwMode="auto">
          <a:xfrm>
            <a:off x="6051550" y="50609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05" name="Line 101"/>
          <p:cNvSpPr>
            <a:spLocks noChangeShapeType="1"/>
          </p:cNvSpPr>
          <p:nvPr/>
        </p:nvSpPr>
        <p:spPr bwMode="auto">
          <a:xfrm>
            <a:off x="5786438" y="4795838"/>
            <a:ext cx="4556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6" name="Line 103"/>
          <p:cNvSpPr>
            <a:spLocks noChangeShapeType="1"/>
          </p:cNvSpPr>
          <p:nvPr/>
        </p:nvSpPr>
        <p:spPr bwMode="auto">
          <a:xfrm flipH="1">
            <a:off x="7227888" y="4795838"/>
            <a:ext cx="9572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7" name="Line 104"/>
          <p:cNvSpPr>
            <a:spLocks noChangeShapeType="1"/>
          </p:cNvSpPr>
          <p:nvPr/>
        </p:nvSpPr>
        <p:spPr bwMode="auto">
          <a:xfrm>
            <a:off x="7456488" y="4810125"/>
            <a:ext cx="0" cy="833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Text Box 105"/>
          <p:cNvSpPr txBox="1">
            <a:spLocks noChangeArrowheads="1"/>
          </p:cNvSpPr>
          <p:nvPr/>
        </p:nvSpPr>
        <p:spPr bwMode="auto">
          <a:xfrm>
            <a:off x="2362200" y="43910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09" name="Text Box 106"/>
          <p:cNvSpPr txBox="1">
            <a:spLocks noChangeArrowheads="1"/>
          </p:cNvSpPr>
          <p:nvPr/>
        </p:nvSpPr>
        <p:spPr bwMode="auto">
          <a:xfrm>
            <a:off x="3879850" y="43957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0" name="Text Box 107"/>
          <p:cNvSpPr txBox="1">
            <a:spLocks noChangeArrowheads="1"/>
          </p:cNvSpPr>
          <p:nvPr/>
        </p:nvSpPr>
        <p:spPr bwMode="auto">
          <a:xfrm>
            <a:off x="5397500" y="4400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1" name="Text Box 108"/>
          <p:cNvSpPr txBox="1">
            <a:spLocks noChangeArrowheads="1"/>
          </p:cNvSpPr>
          <p:nvPr/>
        </p:nvSpPr>
        <p:spPr bwMode="auto">
          <a:xfrm>
            <a:off x="6915150" y="4405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5212" name="Text Box 109"/>
          <p:cNvSpPr txBox="1">
            <a:spLocks noChangeArrowheads="1"/>
          </p:cNvSpPr>
          <p:nvPr/>
        </p:nvSpPr>
        <p:spPr bwMode="auto">
          <a:xfrm>
            <a:off x="1820863" y="59896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</a:t>
            </a:r>
          </a:p>
        </p:txBody>
      </p:sp>
      <p:sp>
        <p:nvSpPr>
          <p:cNvPr id="5213" name="Text Box 110"/>
          <p:cNvSpPr txBox="1">
            <a:spLocks noChangeArrowheads="1"/>
          </p:cNvSpPr>
          <p:nvPr/>
        </p:nvSpPr>
        <p:spPr bwMode="auto">
          <a:xfrm>
            <a:off x="3338513" y="59944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</a:t>
            </a:r>
          </a:p>
        </p:txBody>
      </p:sp>
      <p:sp>
        <p:nvSpPr>
          <p:cNvPr id="5214" name="Text Box 111"/>
          <p:cNvSpPr txBox="1">
            <a:spLocks noChangeArrowheads="1"/>
          </p:cNvSpPr>
          <p:nvPr/>
        </p:nvSpPr>
        <p:spPr bwMode="auto">
          <a:xfrm>
            <a:off x="4856163" y="59991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</a:t>
            </a:r>
          </a:p>
        </p:txBody>
      </p:sp>
      <p:sp>
        <p:nvSpPr>
          <p:cNvPr id="5215" name="Text Box 112"/>
          <p:cNvSpPr txBox="1">
            <a:spLocks noChangeArrowheads="1"/>
          </p:cNvSpPr>
          <p:nvPr/>
        </p:nvSpPr>
        <p:spPr bwMode="auto">
          <a:xfrm>
            <a:off x="6373813" y="60039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</a:t>
            </a:r>
          </a:p>
        </p:txBody>
      </p:sp>
      <p:sp>
        <p:nvSpPr>
          <p:cNvPr id="5216" name="Text Box 113"/>
          <p:cNvSpPr txBox="1">
            <a:spLocks noChangeArrowheads="1"/>
          </p:cNvSpPr>
          <p:nvPr/>
        </p:nvSpPr>
        <p:spPr bwMode="auto">
          <a:xfrm>
            <a:off x="145256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7" name="Text Box 114"/>
          <p:cNvSpPr txBox="1">
            <a:spLocks noChangeArrowheads="1"/>
          </p:cNvSpPr>
          <p:nvPr/>
        </p:nvSpPr>
        <p:spPr bwMode="auto">
          <a:xfrm>
            <a:off x="297021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8" name="Text Box 115"/>
          <p:cNvSpPr txBox="1">
            <a:spLocks noChangeArrowheads="1"/>
          </p:cNvSpPr>
          <p:nvPr/>
        </p:nvSpPr>
        <p:spPr bwMode="auto">
          <a:xfrm>
            <a:off x="448786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19" name="Text Box 116"/>
          <p:cNvSpPr txBox="1">
            <a:spLocks noChangeArrowheads="1"/>
          </p:cNvSpPr>
          <p:nvPr/>
        </p:nvSpPr>
        <p:spPr bwMode="auto">
          <a:xfrm>
            <a:off x="6005513" y="3049588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</a:t>
            </a:r>
          </a:p>
        </p:txBody>
      </p:sp>
      <p:sp>
        <p:nvSpPr>
          <p:cNvPr id="5220" name="Oval 118"/>
          <p:cNvSpPr>
            <a:spLocks noChangeArrowheads="1"/>
          </p:cNvSpPr>
          <p:nvPr/>
        </p:nvSpPr>
        <p:spPr bwMode="auto">
          <a:xfrm>
            <a:off x="4875213" y="2214563"/>
            <a:ext cx="303212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1" name="Oval 122"/>
          <p:cNvSpPr>
            <a:spLocks noChangeArrowheads="1"/>
          </p:cNvSpPr>
          <p:nvPr/>
        </p:nvSpPr>
        <p:spPr bwMode="auto">
          <a:xfrm>
            <a:off x="388937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5222" name="Oval 123"/>
          <p:cNvSpPr>
            <a:spLocks noChangeArrowheads="1"/>
          </p:cNvSpPr>
          <p:nvPr/>
        </p:nvSpPr>
        <p:spPr bwMode="auto">
          <a:xfrm>
            <a:off x="540702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CC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5223" name="Oval 125"/>
          <p:cNvSpPr>
            <a:spLocks noChangeArrowheads="1"/>
          </p:cNvSpPr>
          <p:nvPr/>
        </p:nvSpPr>
        <p:spPr bwMode="auto">
          <a:xfrm>
            <a:off x="47307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4" name="Rectangle 131"/>
          <p:cNvSpPr>
            <a:spLocks noChangeArrowheads="1"/>
          </p:cNvSpPr>
          <p:nvPr/>
        </p:nvSpPr>
        <p:spPr bwMode="auto">
          <a:xfrm>
            <a:off x="0" y="1608138"/>
            <a:ext cx="928688" cy="45529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5" name="Text Box 132"/>
          <p:cNvSpPr txBox="1">
            <a:spLocks noChangeArrowheads="1"/>
          </p:cNvSpPr>
          <p:nvPr/>
        </p:nvSpPr>
        <p:spPr bwMode="auto">
          <a:xfrm>
            <a:off x="169863" y="217963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Data</a:t>
            </a:r>
          </a:p>
        </p:txBody>
      </p:sp>
      <p:sp>
        <p:nvSpPr>
          <p:cNvPr id="5226" name="Text Box 133"/>
          <p:cNvSpPr txBox="1">
            <a:spLocks noChangeArrowheads="1"/>
          </p:cNvSpPr>
          <p:nvPr/>
        </p:nvSpPr>
        <p:spPr bwMode="auto">
          <a:xfrm>
            <a:off x="192088" y="46116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Valid</a:t>
            </a:r>
          </a:p>
        </p:txBody>
      </p:sp>
      <p:sp>
        <p:nvSpPr>
          <p:cNvPr id="5227" name="Text Box 134"/>
          <p:cNvSpPr txBox="1">
            <a:spLocks noChangeArrowheads="1"/>
          </p:cNvSpPr>
          <p:nvPr/>
        </p:nvSpPr>
        <p:spPr bwMode="auto">
          <a:xfrm>
            <a:off x="198438" y="57419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Stop</a:t>
            </a:r>
          </a:p>
        </p:txBody>
      </p:sp>
      <p:sp>
        <p:nvSpPr>
          <p:cNvPr id="5228" name="Rectangle 135"/>
          <p:cNvSpPr>
            <a:spLocks noChangeArrowheads="1"/>
          </p:cNvSpPr>
          <p:nvPr/>
        </p:nvSpPr>
        <p:spPr bwMode="auto">
          <a:xfrm>
            <a:off x="8196263" y="1608138"/>
            <a:ext cx="928687" cy="45529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29" name="Text Box 136"/>
          <p:cNvSpPr txBox="1">
            <a:spLocks noChangeArrowheads="1"/>
          </p:cNvSpPr>
          <p:nvPr/>
        </p:nvSpPr>
        <p:spPr bwMode="auto">
          <a:xfrm>
            <a:off x="8231188" y="21844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Data</a:t>
            </a:r>
          </a:p>
        </p:txBody>
      </p:sp>
      <p:sp>
        <p:nvSpPr>
          <p:cNvPr id="5230" name="Text Box 137"/>
          <p:cNvSpPr txBox="1">
            <a:spLocks noChangeArrowheads="1"/>
          </p:cNvSpPr>
          <p:nvPr/>
        </p:nvSpPr>
        <p:spPr bwMode="auto">
          <a:xfrm>
            <a:off x="8205788" y="46116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Valid</a:t>
            </a:r>
          </a:p>
        </p:txBody>
      </p:sp>
      <p:sp>
        <p:nvSpPr>
          <p:cNvPr id="5231" name="Text Box 138"/>
          <p:cNvSpPr txBox="1">
            <a:spLocks noChangeArrowheads="1"/>
          </p:cNvSpPr>
          <p:nvPr/>
        </p:nvSpPr>
        <p:spPr bwMode="auto">
          <a:xfrm>
            <a:off x="8189913" y="57610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Stop</a:t>
            </a:r>
          </a:p>
        </p:txBody>
      </p:sp>
      <p:sp>
        <p:nvSpPr>
          <p:cNvPr id="5232" name="Rectangle 12"/>
          <p:cNvSpPr>
            <a:spLocks noChangeArrowheads="1"/>
          </p:cNvSpPr>
          <p:nvPr/>
        </p:nvSpPr>
        <p:spPr bwMode="auto">
          <a:xfrm>
            <a:off x="3282950" y="5553075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3" name="AutoShape 13"/>
          <p:cNvSpPr>
            <a:spLocks noChangeArrowheads="1"/>
          </p:cNvSpPr>
          <p:nvPr/>
        </p:nvSpPr>
        <p:spPr bwMode="auto">
          <a:xfrm flipH="1">
            <a:off x="3281363" y="4681538"/>
            <a:ext cx="379412" cy="531812"/>
          </a:xfrm>
          <a:prstGeom prst="moon">
            <a:avLst>
              <a:gd name="adj" fmla="val 74477"/>
            </a:avLst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4" name="AutoShape 15"/>
          <p:cNvSpPr>
            <a:spLocks noChangeArrowheads="1"/>
          </p:cNvSpPr>
          <p:nvPr/>
        </p:nvSpPr>
        <p:spPr bwMode="auto">
          <a:xfrm rot="5400000" flipH="1">
            <a:off x="3319462" y="3314701"/>
            <a:ext cx="379413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5" name="Line 18"/>
          <p:cNvSpPr>
            <a:spLocks noChangeShapeType="1"/>
          </p:cNvSpPr>
          <p:nvPr/>
        </p:nvSpPr>
        <p:spPr bwMode="auto">
          <a:xfrm flipH="1">
            <a:off x="4040188" y="593407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6" name="Rectangle 35"/>
          <p:cNvSpPr>
            <a:spLocks noChangeArrowheads="1"/>
          </p:cNvSpPr>
          <p:nvPr/>
        </p:nvSpPr>
        <p:spPr bwMode="auto">
          <a:xfrm>
            <a:off x="4802188" y="5553075"/>
            <a:ext cx="454025" cy="455613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7" name="AutoShape 36"/>
          <p:cNvSpPr>
            <a:spLocks noChangeArrowheads="1"/>
          </p:cNvSpPr>
          <p:nvPr/>
        </p:nvSpPr>
        <p:spPr bwMode="auto">
          <a:xfrm flipH="1">
            <a:off x="4800600" y="4681538"/>
            <a:ext cx="379413" cy="531812"/>
          </a:xfrm>
          <a:prstGeom prst="moon">
            <a:avLst>
              <a:gd name="adj" fmla="val 74477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8" name="AutoShape 37"/>
          <p:cNvSpPr>
            <a:spLocks noChangeArrowheads="1"/>
          </p:cNvSpPr>
          <p:nvPr/>
        </p:nvSpPr>
        <p:spPr bwMode="auto">
          <a:xfrm flipH="1">
            <a:off x="5408613" y="5554663"/>
            <a:ext cx="379412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39" name="AutoShape 38"/>
          <p:cNvSpPr>
            <a:spLocks noChangeArrowheads="1"/>
          </p:cNvSpPr>
          <p:nvPr/>
        </p:nvSpPr>
        <p:spPr bwMode="auto">
          <a:xfrm rot="5400000" flipH="1">
            <a:off x="4838700" y="3314700"/>
            <a:ext cx="379413" cy="455613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0" name="AutoShape 59"/>
          <p:cNvSpPr>
            <a:spLocks noChangeArrowheads="1"/>
          </p:cNvSpPr>
          <p:nvPr/>
        </p:nvSpPr>
        <p:spPr bwMode="auto">
          <a:xfrm flipH="1">
            <a:off x="1763713" y="4681538"/>
            <a:ext cx="379412" cy="531812"/>
          </a:xfrm>
          <a:prstGeom prst="moon">
            <a:avLst>
              <a:gd name="adj" fmla="val 74477"/>
            </a:avLst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1" name="AutoShape 60"/>
          <p:cNvSpPr>
            <a:spLocks noChangeArrowheads="1"/>
          </p:cNvSpPr>
          <p:nvPr/>
        </p:nvSpPr>
        <p:spPr bwMode="auto">
          <a:xfrm flipH="1">
            <a:off x="2371725" y="5554663"/>
            <a:ext cx="379413" cy="455612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2" name="AutoShape 61"/>
          <p:cNvSpPr>
            <a:spLocks noChangeArrowheads="1"/>
          </p:cNvSpPr>
          <p:nvPr/>
        </p:nvSpPr>
        <p:spPr bwMode="auto">
          <a:xfrm rot="5400000" flipH="1">
            <a:off x="1801812" y="3314701"/>
            <a:ext cx="379413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3" name="Rectangle 84"/>
          <p:cNvSpPr>
            <a:spLocks noChangeArrowheads="1"/>
          </p:cNvSpPr>
          <p:nvPr/>
        </p:nvSpPr>
        <p:spPr bwMode="auto">
          <a:xfrm>
            <a:off x="6319838" y="5553075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4" name="AutoShape 85"/>
          <p:cNvSpPr>
            <a:spLocks noChangeArrowheads="1"/>
          </p:cNvSpPr>
          <p:nvPr/>
        </p:nvSpPr>
        <p:spPr bwMode="auto">
          <a:xfrm flipH="1">
            <a:off x="6318250" y="4681538"/>
            <a:ext cx="379413" cy="531812"/>
          </a:xfrm>
          <a:prstGeom prst="moon">
            <a:avLst>
              <a:gd name="adj" fmla="val 74477"/>
            </a:avLst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5" name="AutoShape 86"/>
          <p:cNvSpPr>
            <a:spLocks noChangeArrowheads="1"/>
          </p:cNvSpPr>
          <p:nvPr/>
        </p:nvSpPr>
        <p:spPr bwMode="auto">
          <a:xfrm flipH="1">
            <a:off x="6924675" y="5554663"/>
            <a:ext cx="381000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6" name="AutoShape 87"/>
          <p:cNvSpPr>
            <a:spLocks noChangeArrowheads="1"/>
          </p:cNvSpPr>
          <p:nvPr/>
        </p:nvSpPr>
        <p:spPr bwMode="auto">
          <a:xfrm rot="5400000" flipH="1">
            <a:off x="6356350" y="3314700"/>
            <a:ext cx="379413" cy="455613"/>
          </a:xfrm>
          <a:prstGeom prst="flowChartDelay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7" name="Rectangle 57"/>
          <p:cNvSpPr>
            <a:spLocks noChangeArrowheads="1"/>
          </p:cNvSpPr>
          <p:nvPr/>
        </p:nvSpPr>
        <p:spPr bwMode="auto">
          <a:xfrm>
            <a:off x="2295525" y="4719638"/>
            <a:ext cx="454025" cy="455612"/>
          </a:xfrm>
          <a:prstGeom prst="rect">
            <a:avLst/>
          </a:prstGeom>
          <a:solidFill>
            <a:srgbClr val="33CCFF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48" name="Oval 121"/>
          <p:cNvSpPr>
            <a:spLocks noChangeArrowheads="1"/>
          </p:cNvSpPr>
          <p:nvPr/>
        </p:nvSpPr>
        <p:spPr bwMode="auto">
          <a:xfrm>
            <a:off x="2371725" y="4794250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5249" name="Rectangle 83"/>
          <p:cNvSpPr>
            <a:spLocks noChangeArrowheads="1"/>
          </p:cNvSpPr>
          <p:nvPr/>
        </p:nvSpPr>
        <p:spPr bwMode="auto">
          <a:xfrm>
            <a:off x="6850063" y="4719638"/>
            <a:ext cx="454025" cy="455612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50" name="Oval 124"/>
          <p:cNvSpPr>
            <a:spLocks noChangeArrowheads="1"/>
          </p:cNvSpPr>
          <p:nvPr/>
        </p:nvSpPr>
        <p:spPr bwMode="auto">
          <a:xfrm>
            <a:off x="6924675" y="4795838"/>
            <a:ext cx="303213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1</a:t>
            </a:r>
          </a:p>
        </p:txBody>
      </p:sp>
      <p:sp>
        <p:nvSpPr>
          <p:cNvPr id="5251" name="AutoShape 14"/>
          <p:cNvSpPr>
            <a:spLocks noChangeArrowheads="1"/>
          </p:cNvSpPr>
          <p:nvPr/>
        </p:nvSpPr>
        <p:spPr bwMode="auto">
          <a:xfrm flipH="1">
            <a:off x="3889375" y="5554663"/>
            <a:ext cx="379413" cy="455612"/>
          </a:xfrm>
          <a:prstGeom prst="flowChartDelay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5252" name="Oval 140"/>
          <p:cNvSpPr>
            <a:spLocks noChangeArrowheads="1"/>
          </p:cNvSpPr>
          <p:nvPr/>
        </p:nvSpPr>
        <p:spPr bwMode="auto">
          <a:xfrm>
            <a:off x="7415213" y="47656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grpSp>
        <p:nvGrpSpPr>
          <p:cNvPr id="5253" name="Group 155"/>
          <p:cNvGrpSpPr>
            <a:grpSpLocks/>
          </p:cNvGrpSpPr>
          <p:nvPr/>
        </p:nvGrpSpPr>
        <p:grpSpPr bwMode="auto">
          <a:xfrm>
            <a:off x="1828800" y="2809875"/>
            <a:ext cx="328613" cy="161925"/>
            <a:chOff x="714" y="840"/>
            <a:chExt cx="207" cy="102"/>
          </a:xfrm>
        </p:grpSpPr>
        <p:sp>
          <p:nvSpPr>
            <p:cNvPr id="5296" name="Line 142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Line 143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Line 14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Line 14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Line 14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4" name="Group 156"/>
          <p:cNvGrpSpPr>
            <a:grpSpLocks/>
          </p:cNvGrpSpPr>
          <p:nvPr/>
        </p:nvGrpSpPr>
        <p:grpSpPr bwMode="auto">
          <a:xfrm flipV="1">
            <a:off x="6381750" y="2819400"/>
            <a:ext cx="328613" cy="161925"/>
            <a:chOff x="714" y="840"/>
            <a:chExt cx="207" cy="102"/>
          </a:xfrm>
        </p:grpSpPr>
        <p:sp>
          <p:nvSpPr>
            <p:cNvPr id="5291" name="Line 15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15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15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16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16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5" name="Group 162"/>
          <p:cNvGrpSpPr>
            <a:grpSpLocks/>
          </p:cNvGrpSpPr>
          <p:nvPr/>
        </p:nvGrpSpPr>
        <p:grpSpPr bwMode="auto">
          <a:xfrm>
            <a:off x="4857750" y="2838450"/>
            <a:ext cx="328613" cy="161925"/>
            <a:chOff x="714" y="840"/>
            <a:chExt cx="207" cy="102"/>
          </a:xfrm>
        </p:grpSpPr>
        <p:sp>
          <p:nvSpPr>
            <p:cNvPr id="5286" name="Line 163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164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16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16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16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6" name="Group 168"/>
          <p:cNvGrpSpPr>
            <a:grpSpLocks/>
          </p:cNvGrpSpPr>
          <p:nvPr/>
        </p:nvGrpSpPr>
        <p:grpSpPr bwMode="auto">
          <a:xfrm flipV="1">
            <a:off x="3352800" y="2819400"/>
            <a:ext cx="328613" cy="161925"/>
            <a:chOff x="714" y="840"/>
            <a:chExt cx="207" cy="102"/>
          </a:xfrm>
        </p:grpSpPr>
        <p:sp>
          <p:nvSpPr>
            <p:cNvPr id="5281" name="Line 169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170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171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172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173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7" name="Group 174"/>
          <p:cNvGrpSpPr>
            <a:grpSpLocks/>
          </p:cNvGrpSpPr>
          <p:nvPr/>
        </p:nvGrpSpPr>
        <p:grpSpPr bwMode="auto">
          <a:xfrm flipV="1">
            <a:off x="4867275" y="5695950"/>
            <a:ext cx="328613" cy="161925"/>
            <a:chOff x="714" y="840"/>
            <a:chExt cx="207" cy="102"/>
          </a:xfrm>
        </p:grpSpPr>
        <p:sp>
          <p:nvSpPr>
            <p:cNvPr id="5276" name="Line 175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176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177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Line 178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179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8" name="Group 180"/>
          <p:cNvGrpSpPr>
            <a:grpSpLocks/>
          </p:cNvGrpSpPr>
          <p:nvPr/>
        </p:nvGrpSpPr>
        <p:grpSpPr bwMode="auto">
          <a:xfrm>
            <a:off x="3343275" y="5715000"/>
            <a:ext cx="328613" cy="161925"/>
            <a:chOff x="714" y="840"/>
            <a:chExt cx="207" cy="102"/>
          </a:xfrm>
        </p:grpSpPr>
        <p:sp>
          <p:nvSpPr>
            <p:cNvPr id="5271" name="Line 181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Line 182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Line 183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184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Line 185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59" name="Group 186"/>
          <p:cNvGrpSpPr>
            <a:grpSpLocks/>
          </p:cNvGrpSpPr>
          <p:nvPr/>
        </p:nvGrpSpPr>
        <p:grpSpPr bwMode="auto">
          <a:xfrm flipV="1">
            <a:off x="1838325" y="5695950"/>
            <a:ext cx="328613" cy="161925"/>
            <a:chOff x="714" y="840"/>
            <a:chExt cx="207" cy="102"/>
          </a:xfrm>
        </p:grpSpPr>
        <p:sp>
          <p:nvSpPr>
            <p:cNvPr id="5266" name="Line 18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18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18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Line 19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Line 19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60" name="Group 192"/>
          <p:cNvGrpSpPr>
            <a:grpSpLocks/>
          </p:cNvGrpSpPr>
          <p:nvPr/>
        </p:nvGrpSpPr>
        <p:grpSpPr bwMode="auto">
          <a:xfrm>
            <a:off x="6372225" y="5734050"/>
            <a:ext cx="328613" cy="161925"/>
            <a:chOff x="714" y="840"/>
            <a:chExt cx="207" cy="102"/>
          </a:xfrm>
        </p:grpSpPr>
        <p:sp>
          <p:nvSpPr>
            <p:cNvPr id="5261" name="Line 193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194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19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19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19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5563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n-GB" dirty="0"/>
              <a:t>Elastic </a:t>
            </a:r>
            <a:r>
              <a:rPr lang="en-GB" dirty="0" err="1" smtClean="0"/>
              <a:t>netlists</a:t>
            </a:r>
            <a:endParaRPr lang="en-US" dirty="0"/>
          </a:p>
        </p:txBody>
      </p:sp>
      <p:sp>
        <p:nvSpPr>
          <p:cNvPr id="1496067" name="Cloud"/>
          <p:cNvSpPr>
            <a:spLocks noChangeAspect="1" noEditPoints="1" noChangeArrowheads="1"/>
          </p:cNvSpPr>
          <p:nvPr/>
        </p:nvSpPr>
        <p:spPr bwMode="auto">
          <a:xfrm>
            <a:off x="2022475" y="25971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68" name="Cloud"/>
          <p:cNvSpPr>
            <a:spLocks noChangeAspect="1" noEditPoints="1" noChangeArrowheads="1"/>
          </p:cNvSpPr>
          <p:nvPr/>
        </p:nvSpPr>
        <p:spPr bwMode="auto">
          <a:xfrm>
            <a:off x="4175125" y="208280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69" name="Cloud"/>
          <p:cNvSpPr>
            <a:spLocks noChangeAspect="1" noEditPoints="1" noChangeArrowheads="1"/>
          </p:cNvSpPr>
          <p:nvPr/>
        </p:nvSpPr>
        <p:spPr bwMode="auto">
          <a:xfrm>
            <a:off x="6099175" y="28638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70" name="Cloud"/>
          <p:cNvSpPr>
            <a:spLocks noChangeAspect="1" noEditPoints="1" noChangeArrowheads="1"/>
          </p:cNvSpPr>
          <p:nvPr/>
        </p:nvSpPr>
        <p:spPr bwMode="auto">
          <a:xfrm>
            <a:off x="4041775" y="417830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6071" name="Cloud"/>
          <p:cNvSpPr>
            <a:spLocks noChangeAspect="1" noEditPoints="1" noChangeArrowheads="1"/>
          </p:cNvSpPr>
          <p:nvPr/>
        </p:nvSpPr>
        <p:spPr bwMode="auto">
          <a:xfrm>
            <a:off x="2012950" y="5035550"/>
            <a:ext cx="1584325" cy="1427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00125" y="2724150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66800" y="5191125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353425" y="5076825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8315325" y="3067050"/>
            <a:ext cx="400050" cy="116205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6156" name="Text Box 23"/>
          <p:cNvSpPr txBox="1">
            <a:spLocks noChangeArrowheads="1"/>
          </p:cNvSpPr>
          <p:nvPr/>
        </p:nvSpPr>
        <p:spPr bwMode="auto">
          <a:xfrm>
            <a:off x="2393950" y="3049588"/>
            <a:ext cx="79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Fork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6515100" y="3325813"/>
            <a:ext cx="744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Join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4030663" y="4592638"/>
            <a:ext cx="160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>
                <a:solidFill>
                  <a:srgbClr val="FF0000"/>
                </a:solidFill>
              </a:rPr>
              <a:t>Join / Fork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6159" name="Group 29"/>
          <p:cNvGrpSpPr>
            <a:grpSpLocks/>
          </p:cNvGrpSpPr>
          <p:nvPr/>
        </p:nvGrpSpPr>
        <p:grpSpPr bwMode="auto">
          <a:xfrm>
            <a:off x="928688" y="3116263"/>
            <a:ext cx="7886700" cy="2882900"/>
            <a:chOff x="585" y="1753"/>
            <a:chExt cx="4968" cy="1816"/>
          </a:xfrm>
        </p:grpSpPr>
        <p:sp>
          <p:nvSpPr>
            <p:cNvPr id="1496094" name="Text Box 30"/>
            <p:cNvSpPr txBox="1">
              <a:spLocks noChangeArrowheads="1"/>
            </p:cNvSpPr>
            <p:nvPr/>
          </p:nvSpPr>
          <p:spPr bwMode="auto">
            <a:xfrm>
              <a:off x="633" y="3319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5" name="Text Box 31"/>
            <p:cNvSpPr txBox="1">
              <a:spLocks noChangeArrowheads="1"/>
            </p:cNvSpPr>
            <p:nvPr/>
          </p:nvSpPr>
          <p:spPr bwMode="auto">
            <a:xfrm>
              <a:off x="585" y="1753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6" name="Text Box 32"/>
            <p:cNvSpPr txBox="1">
              <a:spLocks noChangeArrowheads="1"/>
            </p:cNvSpPr>
            <p:nvPr/>
          </p:nvSpPr>
          <p:spPr bwMode="auto">
            <a:xfrm>
              <a:off x="5199" y="1939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496097" name="Text Box 33"/>
            <p:cNvSpPr txBox="1">
              <a:spLocks noChangeArrowheads="1"/>
            </p:cNvSpPr>
            <p:nvPr/>
          </p:nvSpPr>
          <p:spPr bwMode="auto">
            <a:xfrm>
              <a:off x="5223" y="3235"/>
              <a:ext cx="33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EB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160" name="Line 34"/>
          <p:cNvSpPr>
            <a:spLocks noChangeShapeType="1"/>
          </p:cNvSpPr>
          <p:nvPr/>
        </p:nvSpPr>
        <p:spPr bwMode="auto">
          <a:xfrm>
            <a:off x="1409700" y="3171825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1" name="Line 36"/>
          <p:cNvSpPr>
            <a:spLocks noChangeShapeType="1"/>
          </p:cNvSpPr>
          <p:nvPr/>
        </p:nvSpPr>
        <p:spPr bwMode="auto">
          <a:xfrm flipH="1">
            <a:off x="1409700" y="3390900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2" name="Line 37"/>
          <p:cNvSpPr>
            <a:spLocks noChangeShapeType="1"/>
          </p:cNvSpPr>
          <p:nvPr/>
        </p:nvSpPr>
        <p:spPr bwMode="auto">
          <a:xfrm flipV="1">
            <a:off x="3619500" y="2838450"/>
            <a:ext cx="590550" cy="1905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3" name="Line 38"/>
          <p:cNvSpPr>
            <a:spLocks noChangeShapeType="1"/>
          </p:cNvSpPr>
          <p:nvPr/>
        </p:nvSpPr>
        <p:spPr bwMode="auto">
          <a:xfrm flipH="1">
            <a:off x="3638550" y="3086100"/>
            <a:ext cx="571500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" name="Line 39"/>
          <p:cNvSpPr>
            <a:spLocks noChangeShapeType="1"/>
          </p:cNvSpPr>
          <p:nvPr/>
        </p:nvSpPr>
        <p:spPr bwMode="auto">
          <a:xfrm>
            <a:off x="5819775" y="2886075"/>
            <a:ext cx="485775" cy="2381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5" name="Line 40"/>
          <p:cNvSpPr>
            <a:spLocks noChangeShapeType="1"/>
          </p:cNvSpPr>
          <p:nvPr/>
        </p:nvSpPr>
        <p:spPr bwMode="auto">
          <a:xfrm flipH="1" flipV="1">
            <a:off x="5715000" y="3105150"/>
            <a:ext cx="466725" cy="266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6" name="Line 41"/>
          <p:cNvSpPr>
            <a:spLocks noChangeShapeType="1"/>
          </p:cNvSpPr>
          <p:nvPr/>
        </p:nvSpPr>
        <p:spPr bwMode="auto">
          <a:xfrm flipV="1">
            <a:off x="5534025" y="3962400"/>
            <a:ext cx="666750" cy="4476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7" name="Line 42"/>
          <p:cNvSpPr>
            <a:spLocks noChangeShapeType="1"/>
          </p:cNvSpPr>
          <p:nvPr/>
        </p:nvSpPr>
        <p:spPr bwMode="auto">
          <a:xfrm flipH="1">
            <a:off x="5619750" y="4105275"/>
            <a:ext cx="752475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8" name="Line 43"/>
          <p:cNvSpPr>
            <a:spLocks noChangeShapeType="1"/>
          </p:cNvSpPr>
          <p:nvPr/>
        </p:nvSpPr>
        <p:spPr bwMode="auto">
          <a:xfrm>
            <a:off x="3571875" y="3609975"/>
            <a:ext cx="800100" cy="7143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Line 44"/>
          <p:cNvSpPr>
            <a:spLocks noChangeShapeType="1"/>
          </p:cNvSpPr>
          <p:nvPr/>
        </p:nvSpPr>
        <p:spPr bwMode="auto">
          <a:xfrm flipH="1" flipV="1">
            <a:off x="3467100" y="3829050"/>
            <a:ext cx="752475" cy="628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0" name="Line 45"/>
          <p:cNvSpPr>
            <a:spLocks noChangeShapeType="1"/>
          </p:cNvSpPr>
          <p:nvPr/>
        </p:nvSpPr>
        <p:spPr bwMode="auto">
          <a:xfrm>
            <a:off x="7658100" y="3514725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1" name="Line 46"/>
          <p:cNvSpPr>
            <a:spLocks noChangeShapeType="1"/>
          </p:cNvSpPr>
          <p:nvPr/>
        </p:nvSpPr>
        <p:spPr bwMode="auto">
          <a:xfrm flipH="1">
            <a:off x="7658100" y="3733800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2" name="Line 47"/>
          <p:cNvSpPr>
            <a:spLocks noChangeShapeType="1"/>
          </p:cNvSpPr>
          <p:nvPr/>
        </p:nvSpPr>
        <p:spPr bwMode="auto">
          <a:xfrm flipV="1">
            <a:off x="1476375" y="5695950"/>
            <a:ext cx="533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3" name="Line 48"/>
          <p:cNvSpPr>
            <a:spLocks noChangeShapeType="1"/>
          </p:cNvSpPr>
          <p:nvPr/>
        </p:nvSpPr>
        <p:spPr bwMode="auto">
          <a:xfrm flipH="1">
            <a:off x="1457325" y="590550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4" name="Line 49"/>
          <p:cNvSpPr>
            <a:spLocks noChangeShapeType="1"/>
          </p:cNvSpPr>
          <p:nvPr/>
        </p:nvSpPr>
        <p:spPr bwMode="auto">
          <a:xfrm>
            <a:off x="342900" y="3162300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5" name="Line 50"/>
          <p:cNvSpPr>
            <a:spLocks noChangeShapeType="1"/>
          </p:cNvSpPr>
          <p:nvPr/>
        </p:nvSpPr>
        <p:spPr bwMode="auto">
          <a:xfrm flipH="1">
            <a:off x="342900" y="3381375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6" name="Line 51"/>
          <p:cNvSpPr>
            <a:spLocks noChangeShapeType="1"/>
          </p:cNvSpPr>
          <p:nvPr/>
        </p:nvSpPr>
        <p:spPr bwMode="auto">
          <a:xfrm>
            <a:off x="390525" y="5695950"/>
            <a:ext cx="657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7" name="Line 52"/>
          <p:cNvSpPr>
            <a:spLocks noChangeShapeType="1"/>
          </p:cNvSpPr>
          <p:nvPr/>
        </p:nvSpPr>
        <p:spPr bwMode="auto">
          <a:xfrm flipH="1">
            <a:off x="390525" y="5915025"/>
            <a:ext cx="6572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78" name="Line 53"/>
          <p:cNvSpPr>
            <a:spLocks noChangeShapeType="1"/>
          </p:cNvSpPr>
          <p:nvPr/>
        </p:nvSpPr>
        <p:spPr bwMode="auto">
          <a:xfrm flipV="1">
            <a:off x="3562350" y="5172075"/>
            <a:ext cx="533400" cy="209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9" name="Line 54"/>
          <p:cNvSpPr>
            <a:spLocks noChangeShapeType="1"/>
          </p:cNvSpPr>
          <p:nvPr/>
        </p:nvSpPr>
        <p:spPr bwMode="auto">
          <a:xfrm flipH="1">
            <a:off x="3581400" y="5343525"/>
            <a:ext cx="609600" cy="238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0" name="Line 55"/>
          <p:cNvSpPr>
            <a:spLocks noChangeShapeType="1"/>
          </p:cNvSpPr>
          <p:nvPr/>
        </p:nvSpPr>
        <p:spPr bwMode="auto">
          <a:xfrm>
            <a:off x="5695950" y="4924425"/>
            <a:ext cx="2647950" cy="52387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1" name="Line 56"/>
          <p:cNvSpPr>
            <a:spLocks noChangeShapeType="1"/>
          </p:cNvSpPr>
          <p:nvPr/>
        </p:nvSpPr>
        <p:spPr bwMode="auto">
          <a:xfrm flipH="1" flipV="1">
            <a:off x="5591175" y="5143500"/>
            <a:ext cx="2752725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82" name="Line 57"/>
          <p:cNvSpPr>
            <a:spLocks noChangeShapeType="1"/>
          </p:cNvSpPr>
          <p:nvPr/>
        </p:nvSpPr>
        <p:spPr bwMode="auto">
          <a:xfrm flipV="1">
            <a:off x="1200150" y="2324100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3" name="Line 58"/>
          <p:cNvSpPr>
            <a:spLocks noChangeShapeType="1"/>
          </p:cNvSpPr>
          <p:nvPr/>
        </p:nvSpPr>
        <p:spPr bwMode="auto">
          <a:xfrm flipV="1">
            <a:off x="1266825" y="4791075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4" name="Line 59"/>
          <p:cNvSpPr>
            <a:spLocks noChangeShapeType="1"/>
          </p:cNvSpPr>
          <p:nvPr/>
        </p:nvSpPr>
        <p:spPr bwMode="auto">
          <a:xfrm flipV="1">
            <a:off x="8524875" y="2657475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85" name="Line 60"/>
          <p:cNvSpPr>
            <a:spLocks noChangeShapeType="1"/>
          </p:cNvSpPr>
          <p:nvPr/>
        </p:nvSpPr>
        <p:spPr bwMode="auto">
          <a:xfrm flipV="1">
            <a:off x="8553450" y="4686300"/>
            <a:ext cx="0" cy="390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6125" name="Text Box 61"/>
          <p:cNvSpPr txBox="1">
            <a:spLocks noChangeArrowheads="1"/>
          </p:cNvSpPr>
          <p:nvPr/>
        </p:nvSpPr>
        <p:spPr bwMode="auto">
          <a:xfrm>
            <a:off x="114300" y="1106488"/>
            <a:ext cx="216693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Enable signal</a:t>
            </a:r>
          </a:p>
          <a:p>
            <a:pPr algn="ctr" eaLnBrk="0" hangingPunct="0">
              <a:defRPr/>
            </a:pPr>
            <a:r>
              <a:rPr lang="en-GB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data latches</a:t>
            </a:r>
            <a:endParaRPr lang="en-US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1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Line 3"/>
          <p:cNvSpPr>
            <a:spLocks noChangeShapeType="1"/>
          </p:cNvSpPr>
          <p:nvPr/>
        </p:nvSpPr>
        <p:spPr bwMode="auto">
          <a:xfrm flipH="1">
            <a:off x="6286500" y="34242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H="1">
            <a:off x="6362700" y="425926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515100" y="3197225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H="1">
            <a:off x="5756275" y="327342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 flipH="1">
            <a:off x="6742113" y="4411663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0" name="Line 9"/>
          <p:cNvSpPr>
            <a:spLocks noChangeShapeType="1"/>
          </p:cNvSpPr>
          <p:nvPr/>
        </p:nvSpPr>
        <p:spPr bwMode="auto">
          <a:xfrm flipH="1">
            <a:off x="6742113" y="4108450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1" name="Line 12"/>
          <p:cNvSpPr>
            <a:spLocks noChangeShapeType="1"/>
          </p:cNvSpPr>
          <p:nvPr/>
        </p:nvSpPr>
        <p:spPr bwMode="auto">
          <a:xfrm flipH="1">
            <a:off x="5354638" y="4411663"/>
            <a:ext cx="7048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82" name="Line 14"/>
          <p:cNvSpPr>
            <a:spLocks noChangeShapeType="1"/>
          </p:cNvSpPr>
          <p:nvPr/>
        </p:nvSpPr>
        <p:spPr bwMode="auto">
          <a:xfrm>
            <a:off x="5337175" y="3273425"/>
            <a:ext cx="5699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007" name="Rectangle 15"/>
          <p:cNvSpPr>
            <a:spLocks noGrp="1" noChangeArrowheads="1"/>
          </p:cNvSpPr>
          <p:nvPr>
            <p:ph type="title"/>
          </p:nvPr>
        </p:nvSpPr>
        <p:spPr>
          <a:xfrm>
            <a:off x="219075" y="277813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Basic VS block</a:t>
            </a:r>
          </a:p>
        </p:txBody>
      </p:sp>
      <p:sp>
        <p:nvSpPr>
          <p:cNvPr id="105484" name="Line 16"/>
          <p:cNvSpPr>
            <a:spLocks noChangeShapeType="1"/>
          </p:cNvSpPr>
          <p:nvPr/>
        </p:nvSpPr>
        <p:spPr bwMode="auto">
          <a:xfrm flipH="1">
            <a:off x="7273925" y="3273425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17"/>
          <p:cNvSpPr>
            <a:spLocks noChangeShapeType="1"/>
          </p:cNvSpPr>
          <p:nvPr/>
        </p:nvSpPr>
        <p:spPr bwMode="auto">
          <a:xfrm flipH="1">
            <a:off x="7045325" y="4411663"/>
            <a:ext cx="5318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Line 18"/>
          <p:cNvSpPr>
            <a:spLocks noChangeShapeType="1"/>
          </p:cNvSpPr>
          <p:nvPr/>
        </p:nvSpPr>
        <p:spPr bwMode="auto">
          <a:xfrm flipV="1">
            <a:off x="7121525" y="3287713"/>
            <a:ext cx="0" cy="833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7" name="Oval 19"/>
          <p:cNvSpPr>
            <a:spLocks noChangeArrowheads="1"/>
          </p:cNvSpPr>
          <p:nvPr/>
        </p:nvSpPr>
        <p:spPr bwMode="auto">
          <a:xfrm>
            <a:off x="7083425" y="3235325"/>
            <a:ext cx="73025" cy="73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Line 20"/>
          <p:cNvSpPr>
            <a:spLocks noChangeShapeType="1"/>
          </p:cNvSpPr>
          <p:nvPr/>
        </p:nvSpPr>
        <p:spPr bwMode="auto">
          <a:xfrm>
            <a:off x="6969125" y="3273425"/>
            <a:ext cx="4556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013" name="Text Box 21"/>
          <p:cNvSpPr txBox="1">
            <a:spLocks noChangeArrowheads="1"/>
          </p:cNvSpPr>
          <p:nvPr/>
        </p:nvSpPr>
        <p:spPr bwMode="auto">
          <a:xfrm>
            <a:off x="7604125" y="4114800"/>
            <a:ext cx="41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14" name="Text Box 22"/>
          <p:cNvSpPr txBox="1">
            <a:spLocks noChangeArrowheads="1"/>
          </p:cNvSpPr>
          <p:nvPr/>
        </p:nvSpPr>
        <p:spPr bwMode="auto">
          <a:xfrm>
            <a:off x="6280150" y="1735138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15" name="Text Box 23"/>
          <p:cNvSpPr txBox="1">
            <a:spLocks noChangeArrowheads="1"/>
          </p:cNvSpPr>
          <p:nvPr/>
        </p:nvSpPr>
        <p:spPr bwMode="auto">
          <a:xfrm>
            <a:off x="7599363" y="3024188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16" name="Text Box 24"/>
          <p:cNvSpPr txBox="1">
            <a:spLocks noChangeArrowheads="1"/>
          </p:cNvSpPr>
          <p:nvPr/>
        </p:nvSpPr>
        <p:spPr bwMode="auto">
          <a:xfrm>
            <a:off x="4746625" y="4114800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i-1</a:t>
            </a:r>
          </a:p>
        </p:txBody>
      </p:sp>
      <p:sp>
        <p:nvSpPr>
          <p:cNvPr id="2133017" name="Text Box 25"/>
          <p:cNvSpPr txBox="1">
            <a:spLocks noChangeArrowheads="1"/>
          </p:cNvSpPr>
          <p:nvPr/>
        </p:nvSpPr>
        <p:spPr bwMode="auto">
          <a:xfrm>
            <a:off x="4741863" y="3024188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i-1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581775" y="3363913"/>
            <a:ext cx="328613" cy="161925"/>
            <a:chOff x="714" y="840"/>
            <a:chExt cx="207" cy="102"/>
          </a:xfrm>
        </p:grpSpPr>
        <p:sp>
          <p:nvSpPr>
            <p:cNvPr id="105542" name="Line 2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Line 2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Line 2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Line 3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Line 3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5" name="AutoShape 33"/>
          <p:cNvSpPr>
            <a:spLocks noChangeArrowheads="1"/>
          </p:cNvSpPr>
          <p:nvPr/>
        </p:nvSpPr>
        <p:spPr bwMode="auto">
          <a:xfrm flipH="1">
            <a:off x="6591300" y="4032250"/>
            <a:ext cx="379413" cy="455613"/>
          </a:xfrm>
          <a:prstGeom prst="flowChartDelay">
            <a:avLst/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AutoShape 34"/>
          <p:cNvSpPr>
            <a:spLocks noChangeArrowheads="1"/>
          </p:cNvSpPr>
          <p:nvPr/>
        </p:nvSpPr>
        <p:spPr bwMode="auto">
          <a:xfrm>
            <a:off x="6011863" y="3030538"/>
            <a:ext cx="1290637" cy="15938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charset="0"/>
              </a:rPr>
              <a:t>VS</a:t>
            </a:r>
          </a:p>
        </p:txBody>
      </p:sp>
      <p:sp>
        <p:nvSpPr>
          <p:cNvPr id="105497" name="Line 36"/>
          <p:cNvSpPr>
            <a:spLocks noChangeShapeType="1"/>
          </p:cNvSpPr>
          <p:nvPr/>
        </p:nvSpPr>
        <p:spPr bwMode="auto">
          <a:xfrm>
            <a:off x="1954213" y="1441450"/>
            <a:ext cx="1587" cy="53181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8" name="Line 37"/>
          <p:cNvSpPr>
            <a:spLocks noChangeShapeType="1"/>
          </p:cNvSpPr>
          <p:nvPr/>
        </p:nvSpPr>
        <p:spPr bwMode="auto">
          <a:xfrm flipH="1">
            <a:off x="2028825" y="341471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38"/>
          <p:cNvSpPr>
            <a:spLocks noChangeShapeType="1"/>
          </p:cNvSpPr>
          <p:nvPr/>
        </p:nvSpPr>
        <p:spPr bwMode="auto">
          <a:xfrm flipH="1">
            <a:off x="2105025" y="4249738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0" name="Rectangle 39"/>
          <p:cNvSpPr>
            <a:spLocks noChangeArrowheads="1"/>
          </p:cNvSpPr>
          <p:nvPr/>
        </p:nvSpPr>
        <p:spPr bwMode="auto">
          <a:xfrm>
            <a:off x="2257425" y="3187700"/>
            <a:ext cx="454025" cy="455613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Oval 40"/>
          <p:cNvSpPr>
            <a:spLocks noChangeArrowheads="1"/>
          </p:cNvSpPr>
          <p:nvPr/>
        </p:nvSpPr>
        <p:spPr bwMode="auto">
          <a:xfrm>
            <a:off x="1746250" y="2200275"/>
            <a:ext cx="109538" cy="1095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2" name="Line 41"/>
          <p:cNvSpPr>
            <a:spLocks noChangeShapeType="1"/>
          </p:cNvSpPr>
          <p:nvPr/>
        </p:nvSpPr>
        <p:spPr bwMode="auto">
          <a:xfrm flipH="1">
            <a:off x="1498600" y="326390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3" name="Line 42"/>
          <p:cNvSpPr>
            <a:spLocks noChangeShapeType="1"/>
          </p:cNvSpPr>
          <p:nvPr/>
        </p:nvSpPr>
        <p:spPr bwMode="auto">
          <a:xfrm flipH="1">
            <a:off x="2484438" y="4402138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4" name="Line 43"/>
          <p:cNvSpPr>
            <a:spLocks noChangeShapeType="1"/>
          </p:cNvSpPr>
          <p:nvPr/>
        </p:nvSpPr>
        <p:spPr bwMode="auto">
          <a:xfrm flipH="1">
            <a:off x="2484438" y="4098925"/>
            <a:ext cx="37941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5" name="Freeform 44"/>
          <p:cNvSpPr>
            <a:spLocks/>
          </p:cNvSpPr>
          <p:nvPr/>
        </p:nvSpPr>
        <p:spPr bwMode="auto">
          <a:xfrm>
            <a:off x="1649413" y="2124075"/>
            <a:ext cx="455612" cy="1139825"/>
          </a:xfrm>
          <a:custGeom>
            <a:avLst/>
            <a:gdLst>
              <a:gd name="T0" fmla="*/ 0 w 334"/>
              <a:gd name="T1" fmla="*/ 1139825 h 718"/>
              <a:gd name="T2" fmla="*/ 0 w 334"/>
              <a:gd name="T3" fmla="*/ 684212 h 718"/>
              <a:gd name="T4" fmla="*/ 455612 w 334"/>
              <a:gd name="T5" fmla="*/ 684212 h 718"/>
              <a:gd name="T6" fmla="*/ 455612 w 334"/>
              <a:gd name="T7" fmla="*/ 0 h 71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18"/>
              <a:gd name="T14" fmla="*/ 334 w 334"/>
              <a:gd name="T15" fmla="*/ 718 h 7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18">
                <a:moveTo>
                  <a:pt x="0" y="718"/>
                </a:moveTo>
                <a:lnTo>
                  <a:pt x="0" y="431"/>
                </a:lnTo>
                <a:lnTo>
                  <a:pt x="334" y="431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6" name="Freeform 45"/>
          <p:cNvSpPr>
            <a:spLocks/>
          </p:cNvSpPr>
          <p:nvPr/>
        </p:nvSpPr>
        <p:spPr bwMode="auto">
          <a:xfrm>
            <a:off x="1498600" y="2124075"/>
            <a:ext cx="303213" cy="2278063"/>
          </a:xfrm>
          <a:custGeom>
            <a:avLst/>
            <a:gdLst>
              <a:gd name="T0" fmla="*/ 303213 w 239"/>
              <a:gd name="T1" fmla="*/ 0 h 1339"/>
              <a:gd name="T2" fmla="*/ 303213 w 239"/>
              <a:gd name="T3" fmla="*/ 488278 h 1339"/>
              <a:gd name="T4" fmla="*/ 0 w 239"/>
              <a:gd name="T5" fmla="*/ 488278 h 1339"/>
              <a:gd name="T6" fmla="*/ 0 w 239"/>
              <a:gd name="T7" fmla="*/ 2278062 h 1339"/>
              <a:gd name="T8" fmla="*/ 0 60000 65536"/>
              <a:gd name="T9" fmla="*/ 0 60000 65536"/>
              <a:gd name="T10" fmla="*/ 0 60000 65536"/>
              <a:gd name="T11" fmla="*/ 0 60000 65536"/>
              <a:gd name="T12" fmla="*/ 0 w 239"/>
              <a:gd name="T13" fmla="*/ 0 h 1339"/>
              <a:gd name="T14" fmla="*/ 239 w 239"/>
              <a:gd name="T15" fmla="*/ 1339 h 1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" h="1339">
                <a:moveTo>
                  <a:pt x="239" y="0"/>
                </a:moveTo>
                <a:lnTo>
                  <a:pt x="239" y="287"/>
                </a:lnTo>
                <a:lnTo>
                  <a:pt x="0" y="287"/>
                </a:lnTo>
                <a:lnTo>
                  <a:pt x="0" y="1339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7" name="Line 46"/>
          <p:cNvSpPr>
            <a:spLocks noChangeShapeType="1"/>
          </p:cNvSpPr>
          <p:nvPr/>
        </p:nvSpPr>
        <p:spPr bwMode="auto">
          <a:xfrm flipH="1">
            <a:off x="1495425" y="3567113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8" name="Line 47"/>
          <p:cNvSpPr>
            <a:spLocks noChangeShapeType="1"/>
          </p:cNvSpPr>
          <p:nvPr/>
        </p:nvSpPr>
        <p:spPr bwMode="auto">
          <a:xfrm flipH="1">
            <a:off x="1096963" y="4402138"/>
            <a:ext cx="7048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09" name="Oval 48"/>
          <p:cNvSpPr>
            <a:spLocks noChangeArrowheads="1"/>
          </p:cNvSpPr>
          <p:nvPr/>
        </p:nvSpPr>
        <p:spPr bwMode="auto">
          <a:xfrm>
            <a:off x="1614488" y="3228975"/>
            <a:ext cx="73025" cy="73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49"/>
          <p:cNvSpPr>
            <a:spLocks noChangeArrowheads="1"/>
          </p:cNvSpPr>
          <p:nvPr/>
        </p:nvSpPr>
        <p:spPr bwMode="auto">
          <a:xfrm>
            <a:off x="1458913" y="3529013"/>
            <a:ext cx="73025" cy="73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Line 50"/>
          <p:cNvSpPr>
            <a:spLocks noChangeShapeType="1"/>
          </p:cNvSpPr>
          <p:nvPr/>
        </p:nvSpPr>
        <p:spPr bwMode="auto">
          <a:xfrm>
            <a:off x="1079500" y="3263900"/>
            <a:ext cx="5699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2" name="Line 51"/>
          <p:cNvSpPr>
            <a:spLocks noChangeShapeType="1"/>
          </p:cNvSpPr>
          <p:nvPr/>
        </p:nvSpPr>
        <p:spPr bwMode="auto">
          <a:xfrm flipH="1">
            <a:off x="3016250" y="3263900"/>
            <a:ext cx="3794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Line 52"/>
          <p:cNvSpPr>
            <a:spLocks noChangeShapeType="1"/>
          </p:cNvSpPr>
          <p:nvPr/>
        </p:nvSpPr>
        <p:spPr bwMode="auto">
          <a:xfrm flipH="1">
            <a:off x="2787650" y="4402138"/>
            <a:ext cx="5318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14" name="Line 53"/>
          <p:cNvSpPr>
            <a:spLocks noChangeShapeType="1"/>
          </p:cNvSpPr>
          <p:nvPr/>
        </p:nvSpPr>
        <p:spPr bwMode="auto">
          <a:xfrm flipV="1">
            <a:off x="2863850" y="3278188"/>
            <a:ext cx="0" cy="833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5" name="Oval 54"/>
          <p:cNvSpPr>
            <a:spLocks noChangeArrowheads="1"/>
          </p:cNvSpPr>
          <p:nvPr/>
        </p:nvSpPr>
        <p:spPr bwMode="auto">
          <a:xfrm>
            <a:off x="2825750" y="3225800"/>
            <a:ext cx="73025" cy="73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Line 55"/>
          <p:cNvSpPr>
            <a:spLocks noChangeShapeType="1"/>
          </p:cNvSpPr>
          <p:nvPr/>
        </p:nvSpPr>
        <p:spPr bwMode="auto">
          <a:xfrm>
            <a:off x="2711450" y="3263900"/>
            <a:ext cx="45561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048" name="Text Box 56"/>
          <p:cNvSpPr txBox="1">
            <a:spLocks noChangeArrowheads="1"/>
          </p:cNvSpPr>
          <p:nvPr/>
        </p:nvSpPr>
        <p:spPr bwMode="auto">
          <a:xfrm>
            <a:off x="3346450" y="4105275"/>
            <a:ext cx="411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49" name="Text Box 57"/>
          <p:cNvSpPr txBox="1">
            <a:spLocks noChangeArrowheads="1"/>
          </p:cNvSpPr>
          <p:nvPr/>
        </p:nvSpPr>
        <p:spPr bwMode="auto">
          <a:xfrm>
            <a:off x="1212850" y="1516063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50" name="Text Box 58"/>
          <p:cNvSpPr txBox="1">
            <a:spLocks noChangeArrowheads="1"/>
          </p:cNvSpPr>
          <p:nvPr/>
        </p:nvSpPr>
        <p:spPr bwMode="auto">
          <a:xfrm>
            <a:off x="3341688" y="3014663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</a:p>
        </p:txBody>
      </p:sp>
      <p:sp>
        <p:nvSpPr>
          <p:cNvPr id="2133051" name="Text Box 59"/>
          <p:cNvSpPr txBox="1">
            <a:spLocks noChangeArrowheads="1"/>
          </p:cNvSpPr>
          <p:nvPr/>
        </p:nvSpPr>
        <p:spPr bwMode="auto">
          <a:xfrm>
            <a:off x="488950" y="4105275"/>
            <a:ext cx="58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i-1</a:t>
            </a:r>
          </a:p>
        </p:txBody>
      </p:sp>
      <p:sp>
        <p:nvSpPr>
          <p:cNvPr id="2133052" name="Text Box 60"/>
          <p:cNvSpPr txBox="1">
            <a:spLocks noChangeArrowheads="1"/>
          </p:cNvSpPr>
          <p:nvPr/>
        </p:nvSpPr>
        <p:spPr bwMode="auto">
          <a:xfrm>
            <a:off x="484188" y="3014663"/>
            <a:ext cx="63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</a:t>
            </a:r>
            <a:r>
              <a:rPr lang="en-US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i-1</a:t>
            </a:r>
          </a:p>
        </p:txBody>
      </p:sp>
      <p:sp>
        <p:nvSpPr>
          <p:cNvPr id="105522" name="AutoShape 61"/>
          <p:cNvSpPr>
            <a:spLocks noChangeArrowheads="1"/>
          </p:cNvSpPr>
          <p:nvPr/>
        </p:nvSpPr>
        <p:spPr bwMode="auto">
          <a:xfrm rot="5400000" flipH="1">
            <a:off x="1763713" y="1782763"/>
            <a:ext cx="379412" cy="455612"/>
          </a:xfrm>
          <a:prstGeom prst="flowChartDelay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05523" name="Rectangle 62"/>
          <p:cNvSpPr>
            <a:spLocks noChangeArrowheads="1"/>
          </p:cNvSpPr>
          <p:nvPr/>
        </p:nvSpPr>
        <p:spPr bwMode="auto">
          <a:xfrm>
            <a:off x="1727200" y="4021138"/>
            <a:ext cx="454025" cy="4556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AutoShape 63"/>
          <p:cNvSpPr>
            <a:spLocks noChangeArrowheads="1"/>
          </p:cNvSpPr>
          <p:nvPr/>
        </p:nvSpPr>
        <p:spPr bwMode="auto">
          <a:xfrm flipH="1">
            <a:off x="1725613" y="3149600"/>
            <a:ext cx="379412" cy="531813"/>
          </a:xfrm>
          <a:prstGeom prst="moon">
            <a:avLst>
              <a:gd name="adj" fmla="val 74477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AutoShape 64"/>
          <p:cNvSpPr>
            <a:spLocks noChangeArrowheads="1"/>
          </p:cNvSpPr>
          <p:nvPr/>
        </p:nvSpPr>
        <p:spPr bwMode="auto">
          <a:xfrm flipH="1">
            <a:off x="2333625" y="4022725"/>
            <a:ext cx="379413" cy="455613"/>
          </a:xfrm>
          <a:prstGeom prst="flowChartDelay">
            <a:avLst/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 flipV="1">
            <a:off x="1800225" y="4173538"/>
            <a:ext cx="328613" cy="161925"/>
            <a:chOff x="714" y="840"/>
            <a:chExt cx="207" cy="102"/>
          </a:xfrm>
        </p:grpSpPr>
        <p:sp>
          <p:nvSpPr>
            <p:cNvPr id="105537" name="Line 66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8" name="Line 67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9" name="Line 68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0" name="Line 69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1" name="Line 70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314575" y="3344863"/>
            <a:ext cx="328613" cy="161925"/>
            <a:chOff x="714" y="840"/>
            <a:chExt cx="207" cy="102"/>
          </a:xfrm>
        </p:grpSpPr>
        <p:sp>
          <p:nvSpPr>
            <p:cNvPr id="105532" name="Line 72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3" name="Line 73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4" name="Line 74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5" name="Line 75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36" name="Line 76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28" name="Oval 77"/>
          <p:cNvSpPr>
            <a:spLocks noChangeArrowheads="1"/>
          </p:cNvSpPr>
          <p:nvPr/>
        </p:nvSpPr>
        <p:spPr bwMode="auto">
          <a:xfrm>
            <a:off x="1462088" y="4352925"/>
            <a:ext cx="73025" cy="7302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9" name="AutoShape 78"/>
          <p:cNvSpPr>
            <a:spLocks noChangeArrowheads="1"/>
          </p:cNvSpPr>
          <p:nvPr/>
        </p:nvSpPr>
        <p:spPr bwMode="auto">
          <a:xfrm>
            <a:off x="4067175" y="3611563"/>
            <a:ext cx="476250" cy="4762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31" name="Line 81"/>
          <p:cNvSpPr>
            <a:spLocks noChangeShapeType="1"/>
          </p:cNvSpPr>
          <p:nvPr/>
        </p:nvSpPr>
        <p:spPr bwMode="auto">
          <a:xfrm flipV="1">
            <a:off x="6572250" y="2401888"/>
            <a:ext cx="0" cy="6286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Cloud"/>
          <p:cNvSpPr>
            <a:spLocks noChangeAspect="1" noEditPoints="1" noChangeArrowheads="1"/>
          </p:cNvSpPr>
          <p:nvPr/>
        </p:nvSpPr>
        <p:spPr bwMode="auto">
          <a:xfrm>
            <a:off x="2689225" y="1244600"/>
            <a:ext cx="3565525" cy="20081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3713163" y="4132263"/>
            <a:ext cx="2428875" cy="2514600"/>
          </a:xfrm>
          <a:prstGeom prst="rect">
            <a:avLst/>
          </a:prstGeom>
          <a:solidFill>
            <a:srgbClr val="333333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AutoShape 4"/>
          <p:cNvSpPr>
            <a:spLocks noChangeArrowheads="1"/>
          </p:cNvSpPr>
          <p:nvPr/>
        </p:nvSpPr>
        <p:spPr bwMode="auto">
          <a:xfrm>
            <a:off x="7205663" y="2100263"/>
            <a:ext cx="379412" cy="303212"/>
          </a:xfrm>
          <a:prstGeom prst="rightArrow">
            <a:avLst>
              <a:gd name="adj1" fmla="val 50000"/>
              <a:gd name="adj2" fmla="val 31283"/>
            </a:avLst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Line 5"/>
          <p:cNvSpPr>
            <a:spLocks noChangeShapeType="1"/>
          </p:cNvSpPr>
          <p:nvPr/>
        </p:nvSpPr>
        <p:spPr bwMode="auto">
          <a:xfrm>
            <a:off x="7486650" y="5221288"/>
            <a:ext cx="12144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66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Join</a:t>
            </a:r>
          </a:p>
        </p:txBody>
      </p:sp>
      <p:sp>
        <p:nvSpPr>
          <p:cNvPr id="106504" name="AutoShape 7"/>
          <p:cNvSpPr>
            <a:spLocks noChangeArrowheads="1"/>
          </p:cNvSpPr>
          <p:nvPr/>
        </p:nvSpPr>
        <p:spPr bwMode="auto">
          <a:xfrm>
            <a:off x="6311900" y="2100263"/>
            <a:ext cx="569913" cy="303212"/>
          </a:xfrm>
          <a:prstGeom prst="rightArrow">
            <a:avLst>
              <a:gd name="adj1" fmla="val 50000"/>
              <a:gd name="adj2" fmla="val 46990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AutoShape 8"/>
          <p:cNvSpPr>
            <a:spLocks noChangeArrowheads="1"/>
          </p:cNvSpPr>
          <p:nvPr/>
        </p:nvSpPr>
        <p:spPr bwMode="auto">
          <a:xfrm rot="2316022">
            <a:off x="1960563" y="1501775"/>
            <a:ext cx="1063625" cy="303213"/>
          </a:xfrm>
          <a:prstGeom prst="rightArrow">
            <a:avLst>
              <a:gd name="adj1" fmla="val 52574"/>
              <a:gd name="adj2" fmla="val 70206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AutoShape 9"/>
          <p:cNvSpPr>
            <a:spLocks noChangeArrowheads="1"/>
          </p:cNvSpPr>
          <p:nvPr/>
        </p:nvSpPr>
        <p:spPr bwMode="auto">
          <a:xfrm rot="-2004435">
            <a:off x="2035175" y="2935288"/>
            <a:ext cx="985838" cy="303212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0"/>
          <p:cNvSpPr>
            <a:spLocks noChangeArrowheads="1"/>
          </p:cNvSpPr>
          <p:nvPr/>
        </p:nvSpPr>
        <p:spPr bwMode="auto">
          <a:xfrm>
            <a:off x="6900863" y="1492250"/>
            <a:ext cx="455612" cy="1517650"/>
          </a:xfrm>
          <a:prstGeom prst="rect">
            <a:avLst/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AutoShape 11"/>
          <p:cNvSpPr>
            <a:spLocks noChangeArrowheads="1"/>
          </p:cNvSpPr>
          <p:nvPr/>
        </p:nvSpPr>
        <p:spPr bwMode="auto">
          <a:xfrm>
            <a:off x="1417638" y="3086100"/>
            <a:ext cx="379412" cy="303213"/>
          </a:xfrm>
          <a:prstGeom prst="rightArrow">
            <a:avLst>
              <a:gd name="adj1" fmla="val 50000"/>
              <a:gd name="adj2" fmla="val 31283"/>
            </a:avLst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AutoShape 12"/>
          <p:cNvSpPr>
            <a:spLocks noChangeArrowheads="1"/>
          </p:cNvSpPr>
          <p:nvPr/>
        </p:nvSpPr>
        <p:spPr bwMode="auto">
          <a:xfrm>
            <a:off x="1417638" y="1339850"/>
            <a:ext cx="379412" cy="303213"/>
          </a:xfrm>
          <a:prstGeom prst="rightArrow">
            <a:avLst>
              <a:gd name="adj1" fmla="val 50000"/>
              <a:gd name="adj2" fmla="val 31283"/>
            </a:avLst>
          </a:prstGeom>
          <a:solidFill>
            <a:srgbClr val="33CCFF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3"/>
          <p:cNvSpPr>
            <a:spLocks noChangeArrowheads="1"/>
          </p:cNvSpPr>
          <p:nvPr/>
        </p:nvSpPr>
        <p:spPr bwMode="auto">
          <a:xfrm>
            <a:off x="1797050" y="733425"/>
            <a:ext cx="455613" cy="15176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4"/>
          <p:cNvSpPr>
            <a:spLocks noChangeArrowheads="1"/>
          </p:cNvSpPr>
          <p:nvPr/>
        </p:nvSpPr>
        <p:spPr bwMode="auto">
          <a:xfrm>
            <a:off x="1797050" y="2478088"/>
            <a:ext cx="455613" cy="15176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AutoShape 15"/>
          <p:cNvSpPr>
            <a:spLocks noChangeArrowheads="1"/>
          </p:cNvSpPr>
          <p:nvPr/>
        </p:nvSpPr>
        <p:spPr bwMode="auto">
          <a:xfrm>
            <a:off x="1638300" y="4243388"/>
            <a:ext cx="758825" cy="835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Text Box 16"/>
          <p:cNvSpPr txBox="1">
            <a:spLocks noChangeArrowheads="1"/>
          </p:cNvSpPr>
          <p:nvPr/>
        </p:nvSpPr>
        <p:spPr bwMode="auto">
          <a:xfrm>
            <a:off x="1590675" y="439737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Times New Roman" pitchFamily="18" charset="0"/>
              </a:rPr>
              <a:t> VS</a:t>
            </a:r>
            <a:endParaRPr lang="en-US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6514" name="AutoShape 17"/>
          <p:cNvSpPr>
            <a:spLocks noChangeArrowheads="1"/>
          </p:cNvSpPr>
          <p:nvPr/>
        </p:nvSpPr>
        <p:spPr bwMode="auto">
          <a:xfrm>
            <a:off x="6731000" y="4529138"/>
            <a:ext cx="758825" cy="835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AutoShape 18"/>
          <p:cNvSpPr>
            <a:spLocks noChangeArrowheads="1"/>
          </p:cNvSpPr>
          <p:nvPr/>
        </p:nvSpPr>
        <p:spPr bwMode="auto">
          <a:xfrm>
            <a:off x="1609725" y="5362575"/>
            <a:ext cx="758825" cy="835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Line 19"/>
          <p:cNvSpPr>
            <a:spLocks noChangeShapeType="1"/>
          </p:cNvSpPr>
          <p:nvPr/>
        </p:nvSpPr>
        <p:spPr bwMode="auto">
          <a:xfrm>
            <a:off x="7497763" y="4699000"/>
            <a:ext cx="113823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972300" y="2228850"/>
            <a:ext cx="328613" cy="161925"/>
            <a:chOff x="714" y="840"/>
            <a:chExt cx="207" cy="102"/>
          </a:xfrm>
        </p:grpSpPr>
        <p:sp>
          <p:nvSpPr>
            <p:cNvPr id="106564" name="Line 21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5" name="Line 22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Line 23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Line 24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Line 25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flipV="1">
            <a:off x="1866900" y="3124200"/>
            <a:ext cx="328613" cy="161925"/>
            <a:chOff x="714" y="840"/>
            <a:chExt cx="207" cy="102"/>
          </a:xfrm>
        </p:grpSpPr>
        <p:sp>
          <p:nvSpPr>
            <p:cNvPr id="106559" name="Line 27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0" name="Line 28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1" name="Line 29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2" name="Line 30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3" name="Line 31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 flipV="1">
            <a:off x="1857375" y="1314450"/>
            <a:ext cx="328613" cy="161925"/>
            <a:chOff x="714" y="840"/>
            <a:chExt cx="207" cy="102"/>
          </a:xfrm>
        </p:grpSpPr>
        <p:sp>
          <p:nvSpPr>
            <p:cNvPr id="106554" name="Line 33"/>
            <p:cNvSpPr>
              <a:spLocks noChangeShapeType="1"/>
            </p:cNvSpPr>
            <p:nvPr/>
          </p:nvSpPr>
          <p:spPr bwMode="auto">
            <a:xfrm>
              <a:off x="714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5" name="Line 34"/>
            <p:cNvSpPr>
              <a:spLocks noChangeShapeType="1"/>
            </p:cNvSpPr>
            <p:nvPr/>
          </p:nvSpPr>
          <p:spPr bwMode="auto">
            <a:xfrm>
              <a:off x="861" y="846"/>
              <a:ext cx="6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6" name="Line 35"/>
            <p:cNvSpPr>
              <a:spLocks noChangeShapeType="1"/>
            </p:cNvSpPr>
            <p:nvPr/>
          </p:nvSpPr>
          <p:spPr bwMode="auto">
            <a:xfrm>
              <a:off x="774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7" name="Line 36"/>
            <p:cNvSpPr>
              <a:spLocks noChangeShapeType="1"/>
            </p:cNvSpPr>
            <p:nvPr/>
          </p:nvSpPr>
          <p:spPr bwMode="auto">
            <a:xfrm>
              <a:off x="859" y="840"/>
              <a:ext cx="0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8" name="Line 37"/>
            <p:cNvSpPr>
              <a:spLocks noChangeShapeType="1"/>
            </p:cNvSpPr>
            <p:nvPr/>
          </p:nvSpPr>
          <p:spPr bwMode="auto">
            <a:xfrm>
              <a:off x="774" y="936"/>
              <a:ext cx="85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0" name="Text Box 38"/>
          <p:cNvSpPr txBox="1">
            <a:spLocks noChangeArrowheads="1"/>
          </p:cNvSpPr>
          <p:nvPr/>
        </p:nvSpPr>
        <p:spPr bwMode="auto">
          <a:xfrm>
            <a:off x="4137025" y="1617663"/>
            <a:ext cx="717550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7200">
                <a:solidFill>
                  <a:srgbClr val="000000"/>
                </a:solidFill>
                <a:latin typeface="Arial" charset="0"/>
              </a:rPr>
              <a:t>+</a:t>
            </a:r>
            <a:endParaRPr lang="en-US" sz="7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521" name="Line 39"/>
          <p:cNvSpPr>
            <a:spLocks noChangeShapeType="1"/>
          </p:cNvSpPr>
          <p:nvPr/>
        </p:nvSpPr>
        <p:spPr bwMode="auto">
          <a:xfrm flipV="1">
            <a:off x="2019300" y="4000500"/>
            <a:ext cx="0" cy="238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22" name="Freeform 40"/>
          <p:cNvSpPr>
            <a:spLocks/>
          </p:cNvSpPr>
          <p:nvPr/>
        </p:nvSpPr>
        <p:spPr bwMode="auto">
          <a:xfrm>
            <a:off x="1190625" y="2247900"/>
            <a:ext cx="828675" cy="3209925"/>
          </a:xfrm>
          <a:custGeom>
            <a:avLst/>
            <a:gdLst>
              <a:gd name="T0" fmla="*/ 800100 w 522"/>
              <a:gd name="T1" fmla="*/ 3209925 h 2022"/>
              <a:gd name="T2" fmla="*/ 800100 w 522"/>
              <a:gd name="T3" fmla="*/ 3009900 h 2022"/>
              <a:gd name="T4" fmla="*/ 0 w 522"/>
              <a:gd name="T5" fmla="*/ 3009900 h 2022"/>
              <a:gd name="T6" fmla="*/ 0 w 522"/>
              <a:gd name="T7" fmla="*/ 152400 h 2022"/>
              <a:gd name="T8" fmla="*/ 828675 w 522"/>
              <a:gd name="T9" fmla="*/ 152400 h 2022"/>
              <a:gd name="T10" fmla="*/ 828675 w 522"/>
              <a:gd name="T11" fmla="*/ 0 h 2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2"/>
              <a:gd name="T19" fmla="*/ 0 h 2022"/>
              <a:gd name="T20" fmla="*/ 522 w 522"/>
              <a:gd name="T21" fmla="*/ 2022 h 2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2" h="2022">
                <a:moveTo>
                  <a:pt x="504" y="2022"/>
                </a:moveTo>
                <a:lnTo>
                  <a:pt x="504" y="1896"/>
                </a:lnTo>
                <a:lnTo>
                  <a:pt x="0" y="1896"/>
                </a:lnTo>
                <a:lnTo>
                  <a:pt x="0" y="96"/>
                </a:lnTo>
                <a:lnTo>
                  <a:pt x="522" y="96"/>
                </a:lnTo>
                <a:lnTo>
                  <a:pt x="522" y="0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23" name="Line 41"/>
          <p:cNvSpPr>
            <a:spLocks noChangeShapeType="1"/>
          </p:cNvSpPr>
          <p:nvPr/>
        </p:nvSpPr>
        <p:spPr bwMode="auto">
          <a:xfrm flipV="1">
            <a:off x="7115175" y="3009900"/>
            <a:ext cx="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24" name="AutoShape 42"/>
          <p:cNvSpPr>
            <a:spLocks noChangeArrowheads="1"/>
          </p:cNvSpPr>
          <p:nvPr/>
        </p:nvSpPr>
        <p:spPr bwMode="auto">
          <a:xfrm>
            <a:off x="5153025" y="4314825"/>
            <a:ext cx="514350" cy="628650"/>
          </a:xfrm>
          <a:prstGeom prst="flowChartDelay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25" name="AutoShape 43"/>
          <p:cNvSpPr>
            <a:spLocks noChangeArrowheads="1"/>
          </p:cNvSpPr>
          <p:nvPr/>
        </p:nvSpPr>
        <p:spPr bwMode="auto">
          <a:xfrm flipH="1">
            <a:off x="3895725" y="4619625"/>
            <a:ext cx="514350" cy="628650"/>
          </a:xfrm>
          <a:prstGeom prst="flowChartDelay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26" name="AutoShape 44"/>
          <p:cNvSpPr>
            <a:spLocks noChangeArrowheads="1"/>
          </p:cNvSpPr>
          <p:nvPr/>
        </p:nvSpPr>
        <p:spPr bwMode="auto">
          <a:xfrm flipH="1">
            <a:off x="3895725" y="5676900"/>
            <a:ext cx="514350" cy="628650"/>
          </a:xfrm>
          <a:prstGeom prst="flowChartDelay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010150" y="5838825"/>
            <a:ext cx="781050" cy="628650"/>
            <a:chOff x="3570" y="3672"/>
            <a:chExt cx="492" cy="396"/>
          </a:xfrm>
        </p:grpSpPr>
        <p:sp>
          <p:nvSpPr>
            <p:cNvPr id="106551" name="AutoShape 46"/>
            <p:cNvSpPr>
              <a:spLocks noChangeArrowheads="1"/>
            </p:cNvSpPr>
            <p:nvPr/>
          </p:nvSpPr>
          <p:spPr bwMode="auto">
            <a:xfrm flipH="1">
              <a:off x="3654" y="3672"/>
              <a:ext cx="324" cy="396"/>
            </a:xfrm>
            <a:prstGeom prst="flowChartDelay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52" name="Oval 47"/>
            <p:cNvSpPr>
              <a:spLocks noChangeArrowheads="1"/>
            </p:cNvSpPr>
            <p:nvPr/>
          </p:nvSpPr>
          <p:spPr bwMode="auto">
            <a:xfrm>
              <a:off x="3570" y="3834"/>
              <a:ext cx="84" cy="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6553" name="Oval 48"/>
            <p:cNvSpPr>
              <a:spLocks noChangeArrowheads="1"/>
            </p:cNvSpPr>
            <p:nvPr/>
          </p:nvSpPr>
          <p:spPr bwMode="auto">
            <a:xfrm>
              <a:off x="3978" y="3942"/>
              <a:ext cx="84" cy="84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6528" name="Line 49"/>
          <p:cNvSpPr>
            <a:spLocks noChangeShapeType="1"/>
          </p:cNvSpPr>
          <p:nvPr/>
        </p:nvSpPr>
        <p:spPr bwMode="auto">
          <a:xfrm>
            <a:off x="2400300" y="4419600"/>
            <a:ext cx="27527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29" name="Freeform 50"/>
          <p:cNvSpPr>
            <a:spLocks/>
          </p:cNvSpPr>
          <p:nvPr/>
        </p:nvSpPr>
        <p:spPr bwMode="auto">
          <a:xfrm>
            <a:off x="2362200" y="4848225"/>
            <a:ext cx="2790825" cy="742950"/>
          </a:xfrm>
          <a:custGeom>
            <a:avLst/>
            <a:gdLst>
              <a:gd name="T0" fmla="*/ 0 w 1758"/>
              <a:gd name="T1" fmla="*/ 742950 h 468"/>
              <a:gd name="T2" fmla="*/ 2619375 w 1758"/>
              <a:gd name="T3" fmla="*/ 742950 h 468"/>
              <a:gd name="T4" fmla="*/ 2619375 w 1758"/>
              <a:gd name="T5" fmla="*/ 0 h 468"/>
              <a:gd name="T6" fmla="*/ 2790825 w 1758"/>
              <a:gd name="T7" fmla="*/ 0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1758"/>
              <a:gd name="T13" fmla="*/ 0 h 468"/>
              <a:gd name="T14" fmla="*/ 1758 w 1758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8" h="468">
                <a:moveTo>
                  <a:pt x="0" y="468"/>
                </a:moveTo>
                <a:lnTo>
                  <a:pt x="1650" y="468"/>
                </a:lnTo>
                <a:lnTo>
                  <a:pt x="1650" y="0"/>
                </a:lnTo>
                <a:lnTo>
                  <a:pt x="1758" y="0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0" name="Line 51"/>
          <p:cNvSpPr>
            <a:spLocks noChangeShapeType="1"/>
          </p:cNvSpPr>
          <p:nvPr/>
        </p:nvSpPr>
        <p:spPr bwMode="auto">
          <a:xfrm flipH="1">
            <a:off x="4400550" y="61531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1" name="Freeform 52"/>
          <p:cNvSpPr>
            <a:spLocks/>
          </p:cNvSpPr>
          <p:nvPr/>
        </p:nvSpPr>
        <p:spPr bwMode="auto">
          <a:xfrm>
            <a:off x="4410075" y="5114925"/>
            <a:ext cx="438150" cy="1047750"/>
          </a:xfrm>
          <a:custGeom>
            <a:avLst/>
            <a:gdLst>
              <a:gd name="T0" fmla="*/ 438150 w 162"/>
              <a:gd name="T1" fmla="*/ 1047750 h 444"/>
              <a:gd name="T2" fmla="*/ 438150 w 162"/>
              <a:gd name="T3" fmla="*/ 0 h 444"/>
              <a:gd name="T4" fmla="*/ 0 w 162"/>
              <a:gd name="T5" fmla="*/ 0 h 444"/>
              <a:gd name="T6" fmla="*/ 0 60000 65536"/>
              <a:gd name="T7" fmla="*/ 0 60000 65536"/>
              <a:gd name="T8" fmla="*/ 0 60000 65536"/>
              <a:gd name="T9" fmla="*/ 0 w 162"/>
              <a:gd name="T10" fmla="*/ 0 h 444"/>
              <a:gd name="T11" fmla="*/ 162 w 162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44">
                <a:moveTo>
                  <a:pt x="162" y="444"/>
                </a:moveTo>
                <a:lnTo>
                  <a:pt x="162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6532" name="Freeform 53"/>
          <p:cNvSpPr>
            <a:spLocks/>
          </p:cNvSpPr>
          <p:nvPr/>
        </p:nvSpPr>
        <p:spPr bwMode="auto">
          <a:xfrm>
            <a:off x="4400550" y="4419600"/>
            <a:ext cx="180975" cy="323850"/>
          </a:xfrm>
          <a:custGeom>
            <a:avLst/>
            <a:gdLst>
              <a:gd name="T0" fmla="*/ 180975 w 114"/>
              <a:gd name="T1" fmla="*/ 0 h 204"/>
              <a:gd name="T2" fmla="*/ 180975 w 114"/>
              <a:gd name="T3" fmla="*/ 314325 h 204"/>
              <a:gd name="T4" fmla="*/ 0 w 114"/>
              <a:gd name="T5" fmla="*/ 323850 h 204"/>
              <a:gd name="T6" fmla="*/ 0 60000 65536"/>
              <a:gd name="T7" fmla="*/ 0 60000 65536"/>
              <a:gd name="T8" fmla="*/ 0 60000 65536"/>
              <a:gd name="T9" fmla="*/ 0 w 114"/>
              <a:gd name="T10" fmla="*/ 0 h 204"/>
              <a:gd name="T11" fmla="*/ 114 w 114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04">
                <a:moveTo>
                  <a:pt x="114" y="0"/>
                </a:moveTo>
                <a:lnTo>
                  <a:pt x="114" y="198"/>
                </a:lnTo>
                <a:lnTo>
                  <a:pt x="0" y="204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3" name="Freeform 54"/>
          <p:cNvSpPr>
            <a:spLocks/>
          </p:cNvSpPr>
          <p:nvPr/>
        </p:nvSpPr>
        <p:spPr bwMode="auto">
          <a:xfrm>
            <a:off x="4400550" y="5581650"/>
            <a:ext cx="219075" cy="200025"/>
          </a:xfrm>
          <a:custGeom>
            <a:avLst/>
            <a:gdLst>
              <a:gd name="T0" fmla="*/ 219075 w 138"/>
              <a:gd name="T1" fmla="*/ 0 h 126"/>
              <a:gd name="T2" fmla="*/ 219075 w 138"/>
              <a:gd name="T3" fmla="*/ 200025 h 126"/>
              <a:gd name="T4" fmla="*/ 0 w 138"/>
              <a:gd name="T5" fmla="*/ 200025 h 126"/>
              <a:gd name="T6" fmla="*/ 0 60000 65536"/>
              <a:gd name="T7" fmla="*/ 0 60000 65536"/>
              <a:gd name="T8" fmla="*/ 0 60000 65536"/>
              <a:gd name="T9" fmla="*/ 0 w 138"/>
              <a:gd name="T10" fmla="*/ 0 h 126"/>
              <a:gd name="T11" fmla="*/ 138 w 13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126">
                <a:moveTo>
                  <a:pt x="138" y="0"/>
                </a:moveTo>
                <a:lnTo>
                  <a:pt x="138" y="126"/>
                </a:lnTo>
                <a:lnTo>
                  <a:pt x="0" y="126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4" name="Line 55"/>
          <p:cNvSpPr>
            <a:spLocks noChangeShapeType="1"/>
          </p:cNvSpPr>
          <p:nvPr/>
        </p:nvSpPr>
        <p:spPr bwMode="auto">
          <a:xfrm>
            <a:off x="5657850" y="4648200"/>
            <a:ext cx="1066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5" name="Freeform 56"/>
          <p:cNvSpPr>
            <a:spLocks/>
          </p:cNvSpPr>
          <p:nvPr/>
        </p:nvSpPr>
        <p:spPr bwMode="auto">
          <a:xfrm>
            <a:off x="5648325" y="4648200"/>
            <a:ext cx="285750" cy="1314450"/>
          </a:xfrm>
          <a:custGeom>
            <a:avLst/>
            <a:gdLst>
              <a:gd name="T0" fmla="*/ 285750 w 180"/>
              <a:gd name="T1" fmla="*/ 0 h 828"/>
              <a:gd name="T2" fmla="*/ 285750 w 180"/>
              <a:gd name="T3" fmla="*/ 1314450 h 828"/>
              <a:gd name="T4" fmla="*/ 0 w 180"/>
              <a:gd name="T5" fmla="*/ 1314450 h 828"/>
              <a:gd name="T6" fmla="*/ 0 60000 65536"/>
              <a:gd name="T7" fmla="*/ 0 60000 65536"/>
              <a:gd name="T8" fmla="*/ 0 60000 65536"/>
              <a:gd name="T9" fmla="*/ 0 w 180"/>
              <a:gd name="T10" fmla="*/ 0 h 828"/>
              <a:gd name="T11" fmla="*/ 180 w 180"/>
              <a:gd name="T12" fmla="*/ 828 h 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828">
                <a:moveTo>
                  <a:pt x="180" y="0"/>
                </a:moveTo>
                <a:lnTo>
                  <a:pt x="180" y="828"/>
                </a:lnTo>
                <a:lnTo>
                  <a:pt x="0" y="828"/>
                </a:lnTo>
              </a:path>
            </a:pathLst>
          </a:cu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6" name="Line 57"/>
          <p:cNvSpPr>
            <a:spLocks noChangeShapeType="1"/>
          </p:cNvSpPr>
          <p:nvPr/>
        </p:nvSpPr>
        <p:spPr bwMode="auto">
          <a:xfrm flipH="1">
            <a:off x="2390775" y="4924425"/>
            <a:ext cx="1504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7" name="Line 58"/>
          <p:cNvSpPr>
            <a:spLocks noChangeShapeType="1"/>
          </p:cNvSpPr>
          <p:nvPr/>
        </p:nvSpPr>
        <p:spPr bwMode="auto">
          <a:xfrm flipH="1">
            <a:off x="2381250" y="6010275"/>
            <a:ext cx="1504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8" name="Freeform 59"/>
          <p:cNvSpPr>
            <a:spLocks/>
          </p:cNvSpPr>
          <p:nvPr/>
        </p:nvSpPr>
        <p:spPr bwMode="auto">
          <a:xfrm>
            <a:off x="5781675" y="5191125"/>
            <a:ext cx="942975" cy="1133475"/>
          </a:xfrm>
          <a:custGeom>
            <a:avLst/>
            <a:gdLst>
              <a:gd name="T0" fmla="*/ 942975 w 594"/>
              <a:gd name="T1" fmla="*/ 0 h 714"/>
              <a:gd name="T2" fmla="*/ 638175 w 594"/>
              <a:gd name="T3" fmla="*/ 0 h 714"/>
              <a:gd name="T4" fmla="*/ 638175 w 594"/>
              <a:gd name="T5" fmla="*/ 1133475 h 714"/>
              <a:gd name="T6" fmla="*/ 0 w 594"/>
              <a:gd name="T7" fmla="*/ 1133475 h 714"/>
              <a:gd name="T8" fmla="*/ 0 60000 65536"/>
              <a:gd name="T9" fmla="*/ 0 60000 65536"/>
              <a:gd name="T10" fmla="*/ 0 60000 65536"/>
              <a:gd name="T11" fmla="*/ 0 60000 65536"/>
              <a:gd name="T12" fmla="*/ 0 w 594"/>
              <a:gd name="T13" fmla="*/ 0 h 714"/>
              <a:gd name="T14" fmla="*/ 594 w 594"/>
              <a:gd name="T15" fmla="*/ 714 h 7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4" h="714">
                <a:moveTo>
                  <a:pt x="594" y="0"/>
                </a:moveTo>
                <a:lnTo>
                  <a:pt x="402" y="0"/>
                </a:lnTo>
                <a:lnTo>
                  <a:pt x="402" y="714"/>
                </a:lnTo>
                <a:lnTo>
                  <a:pt x="0" y="71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6539" name="Line 60"/>
          <p:cNvSpPr>
            <a:spLocks noChangeShapeType="1"/>
          </p:cNvSpPr>
          <p:nvPr/>
        </p:nvSpPr>
        <p:spPr bwMode="auto">
          <a:xfrm>
            <a:off x="515938" y="4422775"/>
            <a:ext cx="113823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40" name="Line 61"/>
          <p:cNvSpPr>
            <a:spLocks noChangeShapeType="1"/>
          </p:cNvSpPr>
          <p:nvPr/>
        </p:nvSpPr>
        <p:spPr bwMode="auto">
          <a:xfrm>
            <a:off x="495300" y="4935538"/>
            <a:ext cx="1138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1" name="Line 62"/>
          <p:cNvSpPr>
            <a:spLocks noChangeShapeType="1"/>
          </p:cNvSpPr>
          <p:nvPr/>
        </p:nvSpPr>
        <p:spPr bwMode="auto">
          <a:xfrm>
            <a:off x="485775" y="6030913"/>
            <a:ext cx="1138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2" name="Line 63"/>
          <p:cNvSpPr>
            <a:spLocks noChangeShapeType="1"/>
          </p:cNvSpPr>
          <p:nvPr/>
        </p:nvSpPr>
        <p:spPr bwMode="auto">
          <a:xfrm>
            <a:off x="487363" y="5584825"/>
            <a:ext cx="113823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43" name="Text Box 64"/>
          <p:cNvSpPr txBox="1">
            <a:spLocks noChangeArrowheads="1"/>
          </p:cNvSpPr>
          <p:nvPr/>
        </p:nvSpPr>
        <p:spPr bwMode="auto">
          <a:xfrm>
            <a:off x="3136900" y="3925888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6544" name="Text Box 65"/>
          <p:cNvSpPr txBox="1">
            <a:spLocks noChangeArrowheads="1"/>
          </p:cNvSpPr>
          <p:nvPr/>
        </p:nvSpPr>
        <p:spPr bwMode="auto">
          <a:xfrm>
            <a:off x="3136900" y="51165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2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6545" name="Text Box 66"/>
          <p:cNvSpPr txBox="1">
            <a:spLocks noChangeArrowheads="1"/>
          </p:cNvSpPr>
          <p:nvPr/>
        </p:nvSpPr>
        <p:spPr bwMode="auto">
          <a:xfrm>
            <a:off x="3184525" y="4459288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6546" name="Text Box 67"/>
          <p:cNvSpPr txBox="1">
            <a:spLocks noChangeArrowheads="1"/>
          </p:cNvSpPr>
          <p:nvPr/>
        </p:nvSpPr>
        <p:spPr bwMode="auto">
          <a:xfrm>
            <a:off x="3184525" y="55356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6547" name="Text Box 68"/>
          <p:cNvSpPr txBox="1">
            <a:spLocks noChangeArrowheads="1"/>
          </p:cNvSpPr>
          <p:nvPr/>
        </p:nvSpPr>
        <p:spPr bwMode="auto">
          <a:xfrm>
            <a:off x="6251575" y="4230688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6548" name="Text Box 69"/>
          <p:cNvSpPr txBox="1">
            <a:spLocks noChangeArrowheads="1"/>
          </p:cNvSpPr>
          <p:nvPr/>
        </p:nvSpPr>
        <p:spPr bwMode="auto">
          <a:xfrm>
            <a:off x="6270625" y="4783138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6549" name="Text Box 70"/>
          <p:cNvSpPr txBox="1">
            <a:spLocks noChangeArrowheads="1"/>
          </p:cNvSpPr>
          <p:nvPr/>
        </p:nvSpPr>
        <p:spPr bwMode="auto">
          <a:xfrm>
            <a:off x="1590675" y="5568950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Times New Roman" pitchFamily="18" charset="0"/>
              </a:rPr>
              <a:t> VS</a:t>
            </a:r>
            <a:endParaRPr lang="en-US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6550" name="Text Box 71"/>
          <p:cNvSpPr txBox="1">
            <a:spLocks noChangeArrowheads="1"/>
          </p:cNvSpPr>
          <p:nvPr/>
        </p:nvSpPr>
        <p:spPr bwMode="auto">
          <a:xfrm>
            <a:off x="6677025" y="4702175"/>
            <a:ext cx="65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2"/>
                </a:solidFill>
                <a:latin typeface="Times New Roman" pitchFamily="18" charset="0"/>
              </a:rPr>
              <a:t> VS</a:t>
            </a:r>
            <a:endParaRPr lang="en-US" b="1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2884488" y="3338513"/>
            <a:ext cx="3090862" cy="2733675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4" name="AutoShape 3"/>
          <p:cNvSpPr>
            <a:spLocks noChangeArrowheads="1"/>
          </p:cNvSpPr>
          <p:nvPr/>
        </p:nvSpPr>
        <p:spPr bwMode="auto">
          <a:xfrm rot="2316022">
            <a:off x="5751513" y="2330450"/>
            <a:ext cx="1063625" cy="303213"/>
          </a:xfrm>
          <a:prstGeom prst="rightArrow">
            <a:avLst>
              <a:gd name="adj1" fmla="val 52574"/>
              <a:gd name="adj2" fmla="val 70206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AutoShape 4"/>
          <p:cNvSpPr>
            <a:spLocks noChangeArrowheads="1"/>
          </p:cNvSpPr>
          <p:nvPr/>
        </p:nvSpPr>
        <p:spPr bwMode="auto">
          <a:xfrm rot="-2004435">
            <a:off x="5759450" y="1306513"/>
            <a:ext cx="985838" cy="303212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8709" name="Cloud"/>
          <p:cNvSpPr>
            <a:spLocks noChangeAspect="1" noEditPoints="1" noChangeArrowheads="1"/>
          </p:cNvSpPr>
          <p:nvPr/>
        </p:nvSpPr>
        <p:spPr bwMode="auto">
          <a:xfrm>
            <a:off x="2908300" y="1120775"/>
            <a:ext cx="2965450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0953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(Lazy) Fork</a:t>
            </a:r>
            <a:endParaRPr lang="en-US" smtClean="0"/>
          </a:p>
        </p:txBody>
      </p:sp>
      <p:sp>
        <p:nvSpPr>
          <p:cNvPr id="107528" name="AutoShape 7"/>
          <p:cNvSpPr>
            <a:spLocks noChangeArrowheads="1"/>
          </p:cNvSpPr>
          <p:nvPr/>
        </p:nvSpPr>
        <p:spPr bwMode="auto">
          <a:xfrm>
            <a:off x="2339975" y="1843088"/>
            <a:ext cx="569913" cy="303212"/>
          </a:xfrm>
          <a:prstGeom prst="rightArrow">
            <a:avLst>
              <a:gd name="adj1" fmla="val 50000"/>
              <a:gd name="adj2" fmla="val 46990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8"/>
          <p:cNvSpPr txBox="1">
            <a:spLocks noChangeArrowheads="1"/>
          </p:cNvSpPr>
          <p:nvPr/>
        </p:nvSpPr>
        <p:spPr bwMode="auto">
          <a:xfrm>
            <a:off x="6365875" y="3735388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7530" name="Text Box 9"/>
          <p:cNvSpPr txBox="1">
            <a:spLocks noChangeArrowheads="1"/>
          </p:cNvSpPr>
          <p:nvPr/>
        </p:nvSpPr>
        <p:spPr bwMode="auto">
          <a:xfrm>
            <a:off x="6356350" y="50403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2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7531" name="Text Box 10"/>
          <p:cNvSpPr txBox="1">
            <a:spLocks noChangeArrowheads="1"/>
          </p:cNvSpPr>
          <p:nvPr/>
        </p:nvSpPr>
        <p:spPr bwMode="auto">
          <a:xfrm>
            <a:off x="6384925" y="41640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532" name="Text Box 11"/>
          <p:cNvSpPr txBox="1">
            <a:spLocks noChangeArrowheads="1"/>
          </p:cNvSpPr>
          <p:nvPr/>
        </p:nvSpPr>
        <p:spPr bwMode="auto">
          <a:xfrm>
            <a:off x="6365875" y="544036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533" name="AutoShape 12"/>
          <p:cNvSpPr>
            <a:spLocks noChangeArrowheads="1"/>
          </p:cNvSpPr>
          <p:nvPr/>
        </p:nvSpPr>
        <p:spPr bwMode="auto">
          <a:xfrm>
            <a:off x="3790950" y="3629025"/>
            <a:ext cx="514350" cy="628650"/>
          </a:xfrm>
          <a:prstGeom prst="flowChartDelay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4" name="AutoShape 13"/>
          <p:cNvSpPr>
            <a:spLocks noChangeArrowheads="1"/>
          </p:cNvSpPr>
          <p:nvPr/>
        </p:nvSpPr>
        <p:spPr bwMode="auto">
          <a:xfrm>
            <a:off x="3724275" y="5210175"/>
            <a:ext cx="666750" cy="609600"/>
          </a:xfrm>
          <a:prstGeom prst="moon">
            <a:avLst>
              <a:gd name="adj" fmla="val 8381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5" name="Line 14"/>
          <p:cNvSpPr>
            <a:spLocks noChangeShapeType="1"/>
          </p:cNvSpPr>
          <p:nvPr/>
        </p:nvSpPr>
        <p:spPr bwMode="auto">
          <a:xfrm flipH="1">
            <a:off x="1809750" y="5514975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6" name="Freeform 15"/>
          <p:cNvSpPr>
            <a:spLocks/>
          </p:cNvSpPr>
          <p:nvPr/>
        </p:nvSpPr>
        <p:spPr bwMode="auto">
          <a:xfrm>
            <a:off x="3429000" y="4105275"/>
            <a:ext cx="247650" cy="1409700"/>
          </a:xfrm>
          <a:custGeom>
            <a:avLst/>
            <a:gdLst>
              <a:gd name="T0" fmla="*/ 0 w 150"/>
              <a:gd name="T1" fmla="*/ 1409700 h 318"/>
              <a:gd name="T2" fmla="*/ 0 w 150"/>
              <a:gd name="T3" fmla="*/ 0 h 318"/>
              <a:gd name="T4" fmla="*/ 247650 w 150"/>
              <a:gd name="T5" fmla="*/ 0 h 318"/>
              <a:gd name="T6" fmla="*/ 0 60000 65536"/>
              <a:gd name="T7" fmla="*/ 0 60000 65536"/>
              <a:gd name="T8" fmla="*/ 0 60000 65536"/>
              <a:gd name="T9" fmla="*/ 0 w 150"/>
              <a:gd name="T10" fmla="*/ 0 h 318"/>
              <a:gd name="T11" fmla="*/ 150 w 150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318">
                <a:moveTo>
                  <a:pt x="0" y="318"/>
                </a:move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7" name="Line 16"/>
          <p:cNvSpPr>
            <a:spLocks noChangeShapeType="1"/>
          </p:cNvSpPr>
          <p:nvPr/>
        </p:nvSpPr>
        <p:spPr bwMode="auto">
          <a:xfrm>
            <a:off x="4324350" y="5676900"/>
            <a:ext cx="1971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38" name="Line 17"/>
          <p:cNvSpPr>
            <a:spLocks noChangeShapeType="1"/>
          </p:cNvSpPr>
          <p:nvPr/>
        </p:nvSpPr>
        <p:spPr bwMode="auto">
          <a:xfrm flipH="1">
            <a:off x="4295775" y="3962400"/>
            <a:ext cx="19145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39" name="Text Box 18"/>
          <p:cNvSpPr txBox="1">
            <a:spLocks noChangeArrowheads="1"/>
          </p:cNvSpPr>
          <p:nvPr/>
        </p:nvSpPr>
        <p:spPr bwMode="auto">
          <a:xfrm>
            <a:off x="1355725" y="3535363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7540" name="Text Box 19"/>
          <p:cNvSpPr txBox="1">
            <a:spLocks noChangeArrowheads="1"/>
          </p:cNvSpPr>
          <p:nvPr/>
        </p:nvSpPr>
        <p:spPr bwMode="auto">
          <a:xfrm>
            <a:off x="1317625" y="5287963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7541" name="Oval 20"/>
          <p:cNvSpPr>
            <a:spLocks noChangeArrowheads="1"/>
          </p:cNvSpPr>
          <p:nvPr/>
        </p:nvSpPr>
        <p:spPr bwMode="auto">
          <a:xfrm flipV="1">
            <a:off x="3648075" y="4048125"/>
            <a:ext cx="133350" cy="13335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542" name="Line 21"/>
          <p:cNvSpPr>
            <a:spLocks noChangeShapeType="1"/>
          </p:cNvSpPr>
          <p:nvPr/>
        </p:nvSpPr>
        <p:spPr bwMode="auto">
          <a:xfrm flipH="1">
            <a:off x="1809750" y="3762375"/>
            <a:ext cx="19907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43" name="Freeform 22"/>
          <p:cNvSpPr>
            <a:spLocks/>
          </p:cNvSpPr>
          <p:nvPr/>
        </p:nvSpPr>
        <p:spPr bwMode="auto">
          <a:xfrm>
            <a:off x="5753100" y="3962400"/>
            <a:ext cx="485775" cy="1304925"/>
          </a:xfrm>
          <a:custGeom>
            <a:avLst/>
            <a:gdLst>
              <a:gd name="T0" fmla="*/ 0 w 288"/>
              <a:gd name="T1" fmla="*/ 0 h 822"/>
              <a:gd name="T2" fmla="*/ 0 w 288"/>
              <a:gd name="T3" fmla="*/ 1304925 h 822"/>
              <a:gd name="T4" fmla="*/ 485775 w 288"/>
              <a:gd name="T5" fmla="*/ 1304925 h 822"/>
              <a:gd name="T6" fmla="*/ 0 60000 65536"/>
              <a:gd name="T7" fmla="*/ 0 60000 65536"/>
              <a:gd name="T8" fmla="*/ 0 60000 65536"/>
              <a:gd name="T9" fmla="*/ 0 w 288"/>
              <a:gd name="T10" fmla="*/ 0 h 822"/>
              <a:gd name="T11" fmla="*/ 288 w 288"/>
              <a:gd name="T12" fmla="*/ 822 h 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822">
                <a:moveTo>
                  <a:pt x="0" y="0"/>
                </a:moveTo>
                <a:lnTo>
                  <a:pt x="0" y="822"/>
                </a:lnTo>
                <a:lnTo>
                  <a:pt x="288" y="822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44" name="Freeform 23"/>
          <p:cNvSpPr>
            <a:spLocks/>
          </p:cNvSpPr>
          <p:nvPr/>
        </p:nvSpPr>
        <p:spPr bwMode="auto">
          <a:xfrm>
            <a:off x="4314825" y="4400550"/>
            <a:ext cx="1885950" cy="933450"/>
          </a:xfrm>
          <a:custGeom>
            <a:avLst/>
            <a:gdLst>
              <a:gd name="T0" fmla="*/ 1885950 w 1176"/>
              <a:gd name="T1" fmla="*/ 0 h 624"/>
              <a:gd name="T2" fmla="*/ 490732 w 1176"/>
              <a:gd name="T3" fmla="*/ 0 h 624"/>
              <a:gd name="T4" fmla="*/ 490732 w 1176"/>
              <a:gd name="T5" fmla="*/ 933450 h 624"/>
              <a:gd name="T6" fmla="*/ 0 w 1176"/>
              <a:gd name="T7" fmla="*/ 93345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176"/>
              <a:gd name="T13" fmla="*/ 0 h 624"/>
              <a:gd name="T14" fmla="*/ 1176 w 1176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6" h="624">
                <a:moveTo>
                  <a:pt x="1176" y="0"/>
                </a:moveTo>
                <a:lnTo>
                  <a:pt x="306" y="0"/>
                </a:lnTo>
                <a:lnTo>
                  <a:pt x="306" y="624"/>
                </a:lnTo>
                <a:lnTo>
                  <a:pt x="0" y="62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08728" name="Oval 24"/>
          <p:cNvSpPr>
            <a:spLocks noChangeArrowheads="1"/>
          </p:cNvSpPr>
          <p:nvPr/>
        </p:nvSpPr>
        <p:spPr bwMode="auto">
          <a:xfrm>
            <a:off x="1628775" y="1790700"/>
            <a:ext cx="419100" cy="419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8729" name="Oval 25"/>
          <p:cNvSpPr>
            <a:spLocks noChangeArrowheads="1"/>
          </p:cNvSpPr>
          <p:nvPr/>
        </p:nvSpPr>
        <p:spPr bwMode="auto">
          <a:xfrm>
            <a:off x="1628775" y="1790700"/>
            <a:ext cx="419100" cy="419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10261 0.01134 0.20521 0.02291 0.29792 3.33333E-6 C 0.39063 -0.02292 0.47344 -0.08033 0.55625 -0.1375 " pathEditMode="relative" ptsTypes="aaA">
                                      <p:cBhvr>
                                        <p:cTn id="6" dur="2000" fill="hold"/>
                                        <p:tgtEl>
                                          <p:spTgt spid="1608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10313 -0.01135 0.20625 -0.02246 0.29896 3.33333E-6 C 0.39167 0.02245 0.47396 0.07847 0.55625 0.13472 " pathEditMode="relative" ptsTypes="aaA">
                                      <p:cBhvr>
                                        <p:cTn id="8" dur="2000" fill="hold"/>
                                        <p:tgtEl>
                                          <p:spTgt spid="1608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728" grpId="0" animBg="1"/>
      <p:bldP spid="160872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00" name="Rectangle 56"/>
          <p:cNvSpPr>
            <a:spLocks noChangeArrowheads="1"/>
          </p:cNvSpPr>
          <p:nvPr/>
        </p:nvSpPr>
        <p:spPr bwMode="auto">
          <a:xfrm>
            <a:off x="1997075" y="3089275"/>
            <a:ext cx="4625975" cy="356076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AutoShape 3"/>
          <p:cNvSpPr>
            <a:spLocks noChangeArrowheads="1"/>
          </p:cNvSpPr>
          <p:nvPr/>
        </p:nvSpPr>
        <p:spPr bwMode="auto">
          <a:xfrm rot="2316022">
            <a:off x="5751513" y="2330450"/>
            <a:ext cx="1063625" cy="303213"/>
          </a:xfrm>
          <a:prstGeom prst="rightArrow">
            <a:avLst>
              <a:gd name="adj1" fmla="val 52574"/>
              <a:gd name="adj2" fmla="val 70206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AutoShape 4"/>
          <p:cNvSpPr>
            <a:spLocks noChangeArrowheads="1"/>
          </p:cNvSpPr>
          <p:nvPr/>
        </p:nvSpPr>
        <p:spPr bwMode="auto">
          <a:xfrm rot="-2004435">
            <a:off x="5759450" y="1306513"/>
            <a:ext cx="985838" cy="303212"/>
          </a:xfrm>
          <a:prstGeom prst="rightArrow">
            <a:avLst>
              <a:gd name="adj1" fmla="val 50000"/>
              <a:gd name="adj2" fmla="val 81283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0757" name="Cloud"/>
          <p:cNvSpPr>
            <a:spLocks noChangeAspect="1" noEditPoints="1" noChangeArrowheads="1"/>
          </p:cNvSpPr>
          <p:nvPr/>
        </p:nvSpPr>
        <p:spPr bwMode="auto">
          <a:xfrm>
            <a:off x="2908300" y="1120775"/>
            <a:ext cx="2965450" cy="1741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4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07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031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Eager Fork</a:t>
            </a:r>
            <a:endParaRPr lang="en-US" smtClean="0"/>
          </a:p>
        </p:txBody>
      </p:sp>
      <p:sp>
        <p:nvSpPr>
          <p:cNvPr id="108552" name="AutoShape 7"/>
          <p:cNvSpPr>
            <a:spLocks noChangeArrowheads="1"/>
          </p:cNvSpPr>
          <p:nvPr/>
        </p:nvSpPr>
        <p:spPr bwMode="auto">
          <a:xfrm>
            <a:off x="2339975" y="1843088"/>
            <a:ext cx="569913" cy="303212"/>
          </a:xfrm>
          <a:prstGeom prst="rightArrow">
            <a:avLst>
              <a:gd name="adj1" fmla="val 50000"/>
              <a:gd name="adj2" fmla="val 46990"/>
            </a:avLst>
          </a:prstGeom>
          <a:solidFill>
            <a:schemeClr val="accent1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AutoShape 8"/>
          <p:cNvSpPr>
            <a:spLocks noChangeArrowheads="1"/>
          </p:cNvSpPr>
          <p:nvPr/>
        </p:nvSpPr>
        <p:spPr bwMode="auto">
          <a:xfrm flipH="1">
            <a:off x="4838700" y="3219450"/>
            <a:ext cx="514350" cy="628650"/>
          </a:xfrm>
          <a:prstGeom prst="flowChartDelay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4" name="Text Box 9"/>
          <p:cNvSpPr txBox="1">
            <a:spLocks noChangeArrowheads="1"/>
          </p:cNvSpPr>
          <p:nvPr/>
        </p:nvSpPr>
        <p:spPr bwMode="auto">
          <a:xfrm>
            <a:off x="7404100" y="42021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1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8555" name="Text Box 10"/>
          <p:cNvSpPr txBox="1">
            <a:spLocks noChangeArrowheads="1"/>
          </p:cNvSpPr>
          <p:nvPr/>
        </p:nvSpPr>
        <p:spPr bwMode="auto">
          <a:xfrm>
            <a:off x="7432675" y="504031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r>
              <a:rPr lang="en-GB" baseline="-25000">
                <a:solidFill>
                  <a:schemeClr val="folHlink"/>
                </a:solidFill>
                <a:latin typeface="Arial" charset="0"/>
              </a:rPr>
              <a:t>2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8556" name="Text Box 11"/>
          <p:cNvSpPr txBox="1">
            <a:spLocks noChangeArrowheads="1"/>
          </p:cNvSpPr>
          <p:nvPr/>
        </p:nvSpPr>
        <p:spPr bwMode="auto">
          <a:xfrm>
            <a:off x="7385050" y="3116263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7432675" y="6116638"/>
            <a:ext cx="5000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GB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8558" name="AutoShape 13"/>
          <p:cNvSpPr>
            <a:spLocks noChangeArrowheads="1"/>
          </p:cNvSpPr>
          <p:nvPr/>
        </p:nvSpPr>
        <p:spPr bwMode="auto">
          <a:xfrm>
            <a:off x="5667375" y="4105275"/>
            <a:ext cx="514350" cy="628650"/>
          </a:xfrm>
          <a:prstGeom prst="flowChartDelay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9" name="AutoShape 14"/>
          <p:cNvSpPr>
            <a:spLocks noChangeArrowheads="1"/>
          </p:cNvSpPr>
          <p:nvPr/>
        </p:nvSpPr>
        <p:spPr bwMode="auto">
          <a:xfrm>
            <a:off x="5667375" y="4943475"/>
            <a:ext cx="514350" cy="628650"/>
          </a:xfrm>
          <a:prstGeom prst="flowChartDelay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0" name="Rectangle 15"/>
          <p:cNvSpPr>
            <a:spLocks noChangeArrowheads="1"/>
          </p:cNvSpPr>
          <p:nvPr/>
        </p:nvSpPr>
        <p:spPr bwMode="auto">
          <a:xfrm>
            <a:off x="4943475" y="3933825"/>
            <a:ext cx="4572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1" name="Rectangle 16"/>
          <p:cNvSpPr>
            <a:spLocks noChangeArrowheads="1"/>
          </p:cNvSpPr>
          <p:nvPr/>
        </p:nvSpPr>
        <p:spPr bwMode="auto">
          <a:xfrm>
            <a:off x="4943475" y="5200650"/>
            <a:ext cx="4572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2" name="Line 17"/>
          <p:cNvSpPr>
            <a:spLocks noChangeShapeType="1"/>
          </p:cNvSpPr>
          <p:nvPr/>
        </p:nvSpPr>
        <p:spPr bwMode="auto">
          <a:xfrm>
            <a:off x="5400675" y="4219575"/>
            <a:ext cx="2571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3" name="Line 18"/>
          <p:cNvSpPr>
            <a:spLocks noChangeShapeType="1"/>
          </p:cNvSpPr>
          <p:nvPr/>
        </p:nvSpPr>
        <p:spPr bwMode="auto">
          <a:xfrm>
            <a:off x="5410200" y="5467350"/>
            <a:ext cx="2571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4" name="AutoShape 19"/>
          <p:cNvSpPr>
            <a:spLocks noChangeArrowheads="1"/>
          </p:cNvSpPr>
          <p:nvPr/>
        </p:nvSpPr>
        <p:spPr bwMode="auto">
          <a:xfrm flipH="1">
            <a:off x="4876800" y="5848350"/>
            <a:ext cx="514350" cy="628650"/>
          </a:xfrm>
          <a:prstGeom prst="flowChartDelay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5" name="AutoShape 20"/>
          <p:cNvSpPr>
            <a:spLocks noChangeArrowheads="1"/>
          </p:cNvSpPr>
          <p:nvPr/>
        </p:nvSpPr>
        <p:spPr bwMode="auto">
          <a:xfrm>
            <a:off x="2533650" y="4991100"/>
            <a:ext cx="514350" cy="628650"/>
          </a:xfrm>
          <a:prstGeom prst="flowChartDelay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6" name="AutoShape 21"/>
          <p:cNvSpPr>
            <a:spLocks noChangeArrowheads="1"/>
          </p:cNvSpPr>
          <p:nvPr/>
        </p:nvSpPr>
        <p:spPr bwMode="auto">
          <a:xfrm>
            <a:off x="2543175" y="5686425"/>
            <a:ext cx="666750" cy="609600"/>
          </a:xfrm>
          <a:prstGeom prst="moon">
            <a:avLst>
              <a:gd name="adj" fmla="val 8381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962400" y="5162550"/>
            <a:ext cx="723900" cy="609600"/>
            <a:chOff x="4470" y="2874"/>
            <a:chExt cx="456" cy="384"/>
          </a:xfrm>
        </p:grpSpPr>
        <p:sp>
          <p:nvSpPr>
            <p:cNvPr id="108597" name="AutoShape 23"/>
            <p:cNvSpPr>
              <a:spLocks noChangeArrowheads="1"/>
            </p:cNvSpPr>
            <p:nvPr/>
          </p:nvSpPr>
          <p:spPr bwMode="auto">
            <a:xfrm flipH="1">
              <a:off x="4506" y="2874"/>
              <a:ext cx="420" cy="384"/>
            </a:xfrm>
            <a:prstGeom prst="moon">
              <a:avLst>
                <a:gd name="adj" fmla="val 83810"/>
              </a:avLst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8598" name="Oval 24"/>
            <p:cNvSpPr>
              <a:spLocks noChangeArrowheads="1"/>
            </p:cNvSpPr>
            <p:nvPr/>
          </p:nvSpPr>
          <p:spPr bwMode="auto">
            <a:xfrm>
              <a:off x="4470" y="2928"/>
              <a:ext cx="84" cy="8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 flipV="1">
            <a:off x="3952875" y="3914775"/>
            <a:ext cx="723900" cy="609600"/>
            <a:chOff x="4470" y="2874"/>
            <a:chExt cx="456" cy="384"/>
          </a:xfrm>
        </p:grpSpPr>
        <p:sp>
          <p:nvSpPr>
            <p:cNvPr id="108595" name="AutoShape 26"/>
            <p:cNvSpPr>
              <a:spLocks noChangeArrowheads="1"/>
            </p:cNvSpPr>
            <p:nvPr/>
          </p:nvSpPr>
          <p:spPr bwMode="auto">
            <a:xfrm flipH="1">
              <a:off x="4506" y="2874"/>
              <a:ext cx="420" cy="384"/>
            </a:xfrm>
            <a:prstGeom prst="moon">
              <a:avLst>
                <a:gd name="adj" fmla="val 83810"/>
              </a:avLst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8596" name="Oval 27"/>
            <p:cNvSpPr>
              <a:spLocks noChangeArrowheads="1"/>
            </p:cNvSpPr>
            <p:nvPr/>
          </p:nvSpPr>
          <p:spPr bwMode="auto">
            <a:xfrm>
              <a:off x="4470" y="2928"/>
              <a:ext cx="84" cy="84"/>
            </a:xfrm>
            <a:prstGeom prst="ellipse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8569" name="Line 28"/>
          <p:cNvSpPr>
            <a:spLocks noChangeShapeType="1"/>
          </p:cNvSpPr>
          <p:nvPr/>
        </p:nvSpPr>
        <p:spPr bwMode="auto">
          <a:xfrm>
            <a:off x="4686300" y="5467350"/>
            <a:ext cx="2571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0" name="Line 29"/>
          <p:cNvSpPr>
            <a:spLocks noChangeShapeType="1"/>
          </p:cNvSpPr>
          <p:nvPr/>
        </p:nvSpPr>
        <p:spPr bwMode="auto">
          <a:xfrm>
            <a:off x="4686300" y="4219575"/>
            <a:ext cx="2571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1" name="Line 30"/>
          <p:cNvSpPr>
            <a:spLocks noChangeShapeType="1"/>
          </p:cNvSpPr>
          <p:nvPr/>
        </p:nvSpPr>
        <p:spPr bwMode="auto">
          <a:xfrm>
            <a:off x="3048000" y="5314950"/>
            <a:ext cx="9144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2" name="Line 31"/>
          <p:cNvSpPr>
            <a:spLocks noChangeShapeType="1"/>
          </p:cNvSpPr>
          <p:nvPr/>
        </p:nvSpPr>
        <p:spPr bwMode="auto">
          <a:xfrm flipH="1">
            <a:off x="3124200" y="615315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3" name="Line 32"/>
          <p:cNvSpPr>
            <a:spLocks noChangeShapeType="1"/>
          </p:cNvSpPr>
          <p:nvPr/>
        </p:nvSpPr>
        <p:spPr bwMode="auto">
          <a:xfrm flipH="1">
            <a:off x="1533525" y="6000750"/>
            <a:ext cx="1000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4" name="Line 33"/>
          <p:cNvSpPr>
            <a:spLocks noChangeShapeType="1"/>
          </p:cNvSpPr>
          <p:nvPr/>
        </p:nvSpPr>
        <p:spPr bwMode="auto">
          <a:xfrm flipH="1">
            <a:off x="1524000" y="4848225"/>
            <a:ext cx="39909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5" name="Freeform 34"/>
          <p:cNvSpPr>
            <a:spLocks/>
          </p:cNvSpPr>
          <p:nvPr/>
        </p:nvSpPr>
        <p:spPr bwMode="auto">
          <a:xfrm>
            <a:off x="5505450" y="4619625"/>
            <a:ext cx="152400" cy="447675"/>
          </a:xfrm>
          <a:custGeom>
            <a:avLst/>
            <a:gdLst>
              <a:gd name="T0" fmla="*/ 152400 w 96"/>
              <a:gd name="T1" fmla="*/ 0 h 282"/>
              <a:gd name="T2" fmla="*/ 0 w 96"/>
              <a:gd name="T3" fmla="*/ 0 h 282"/>
              <a:gd name="T4" fmla="*/ 0 w 96"/>
              <a:gd name="T5" fmla="*/ 447675 h 282"/>
              <a:gd name="T6" fmla="*/ 152400 w 96"/>
              <a:gd name="T7" fmla="*/ 447675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282"/>
              <a:gd name="T14" fmla="*/ 96 w 96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282">
                <a:moveTo>
                  <a:pt x="96" y="0"/>
                </a:moveTo>
                <a:lnTo>
                  <a:pt x="0" y="0"/>
                </a:lnTo>
                <a:lnTo>
                  <a:pt x="0" y="282"/>
                </a:lnTo>
                <a:lnTo>
                  <a:pt x="96" y="282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6" name="Freeform 35"/>
          <p:cNvSpPr>
            <a:spLocks/>
          </p:cNvSpPr>
          <p:nvPr/>
        </p:nvSpPr>
        <p:spPr bwMode="auto">
          <a:xfrm>
            <a:off x="2295525" y="4848225"/>
            <a:ext cx="228600" cy="266700"/>
          </a:xfrm>
          <a:custGeom>
            <a:avLst/>
            <a:gdLst>
              <a:gd name="T0" fmla="*/ 0 w 144"/>
              <a:gd name="T1" fmla="*/ 0 h 168"/>
              <a:gd name="T2" fmla="*/ 0 w 144"/>
              <a:gd name="T3" fmla="*/ 266700 h 168"/>
              <a:gd name="T4" fmla="*/ 228600 w 144"/>
              <a:gd name="T5" fmla="*/ 266700 h 168"/>
              <a:gd name="T6" fmla="*/ 0 60000 65536"/>
              <a:gd name="T7" fmla="*/ 0 60000 65536"/>
              <a:gd name="T8" fmla="*/ 0 60000 65536"/>
              <a:gd name="T9" fmla="*/ 0 w 144"/>
              <a:gd name="T10" fmla="*/ 0 h 168"/>
              <a:gd name="T11" fmla="*/ 144 w 1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68">
                <a:moveTo>
                  <a:pt x="0" y="0"/>
                </a:moveTo>
                <a:lnTo>
                  <a:pt x="0" y="168"/>
                </a:lnTo>
                <a:lnTo>
                  <a:pt x="144" y="168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7" name="Freeform 36"/>
          <p:cNvSpPr>
            <a:spLocks/>
          </p:cNvSpPr>
          <p:nvPr/>
        </p:nvSpPr>
        <p:spPr bwMode="auto">
          <a:xfrm>
            <a:off x="2286000" y="5495925"/>
            <a:ext cx="238125" cy="504825"/>
          </a:xfrm>
          <a:custGeom>
            <a:avLst/>
            <a:gdLst>
              <a:gd name="T0" fmla="*/ 0 w 150"/>
              <a:gd name="T1" fmla="*/ 504825 h 318"/>
              <a:gd name="T2" fmla="*/ 0 w 150"/>
              <a:gd name="T3" fmla="*/ 0 h 318"/>
              <a:gd name="T4" fmla="*/ 238125 w 150"/>
              <a:gd name="T5" fmla="*/ 0 h 318"/>
              <a:gd name="T6" fmla="*/ 0 60000 65536"/>
              <a:gd name="T7" fmla="*/ 0 60000 65536"/>
              <a:gd name="T8" fmla="*/ 0 60000 65536"/>
              <a:gd name="T9" fmla="*/ 0 w 150"/>
              <a:gd name="T10" fmla="*/ 0 h 318"/>
              <a:gd name="T11" fmla="*/ 150 w 150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" h="318">
                <a:moveTo>
                  <a:pt x="0" y="318"/>
                </a:moveTo>
                <a:lnTo>
                  <a:pt x="0" y="0"/>
                </a:lnTo>
                <a:lnTo>
                  <a:pt x="15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8" name="Freeform 37"/>
          <p:cNvSpPr>
            <a:spLocks/>
          </p:cNvSpPr>
          <p:nvPr/>
        </p:nvSpPr>
        <p:spPr bwMode="auto">
          <a:xfrm>
            <a:off x="3133725" y="3533775"/>
            <a:ext cx="1695450" cy="2276475"/>
          </a:xfrm>
          <a:custGeom>
            <a:avLst/>
            <a:gdLst>
              <a:gd name="T0" fmla="*/ 1695450 w 1068"/>
              <a:gd name="T1" fmla="*/ 0 h 1434"/>
              <a:gd name="T2" fmla="*/ 390525 w 1068"/>
              <a:gd name="T3" fmla="*/ 0 h 1434"/>
              <a:gd name="T4" fmla="*/ 390525 w 1068"/>
              <a:gd name="T5" fmla="*/ 2276475 h 1434"/>
              <a:gd name="T6" fmla="*/ 0 w 1068"/>
              <a:gd name="T7" fmla="*/ 2276475 h 1434"/>
              <a:gd name="T8" fmla="*/ 0 60000 65536"/>
              <a:gd name="T9" fmla="*/ 0 60000 65536"/>
              <a:gd name="T10" fmla="*/ 0 60000 65536"/>
              <a:gd name="T11" fmla="*/ 0 60000 65536"/>
              <a:gd name="T12" fmla="*/ 0 w 1068"/>
              <a:gd name="T13" fmla="*/ 0 h 1434"/>
              <a:gd name="T14" fmla="*/ 1068 w 1068"/>
              <a:gd name="T15" fmla="*/ 1434 h 14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8" h="1434">
                <a:moveTo>
                  <a:pt x="1068" y="0"/>
                </a:moveTo>
                <a:lnTo>
                  <a:pt x="246" y="0"/>
                </a:lnTo>
                <a:lnTo>
                  <a:pt x="246" y="1434"/>
                </a:lnTo>
                <a:lnTo>
                  <a:pt x="0" y="143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79" name="Freeform 38"/>
          <p:cNvSpPr>
            <a:spLocks/>
          </p:cNvSpPr>
          <p:nvPr/>
        </p:nvSpPr>
        <p:spPr bwMode="auto">
          <a:xfrm>
            <a:off x="3876675" y="5619750"/>
            <a:ext cx="219075" cy="533400"/>
          </a:xfrm>
          <a:custGeom>
            <a:avLst/>
            <a:gdLst>
              <a:gd name="T0" fmla="*/ 0 w 138"/>
              <a:gd name="T1" fmla="*/ 533400 h 336"/>
              <a:gd name="T2" fmla="*/ 0 w 138"/>
              <a:gd name="T3" fmla="*/ 0 h 336"/>
              <a:gd name="T4" fmla="*/ 219075 w 138"/>
              <a:gd name="T5" fmla="*/ 0 h 336"/>
              <a:gd name="T6" fmla="*/ 0 60000 65536"/>
              <a:gd name="T7" fmla="*/ 0 60000 65536"/>
              <a:gd name="T8" fmla="*/ 0 60000 65536"/>
              <a:gd name="T9" fmla="*/ 0 w 138"/>
              <a:gd name="T10" fmla="*/ 0 h 336"/>
              <a:gd name="T11" fmla="*/ 138 w 138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" h="336">
                <a:moveTo>
                  <a:pt x="0" y="336"/>
                </a:moveTo>
                <a:lnTo>
                  <a:pt x="0" y="0"/>
                </a:lnTo>
                <a:lnTo>
                  <a:pt x="13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0" name="Freeform 39"/>
          <p:cNvSpPr>
            <a:spLocks/>
          </p:cNvSpPr>
          <p:nvPr/>
        </p:nvSpPr>
        <p:spPr bwMode="auto">
          <a:xfrm>
            <a:off x="3762375" y="4362450"/>
            <a:ext cx="200025" cy="942975"/>
          </a:xfrm>
          <a:custGeom>
            <a:avLst/>
            <a:gdLst>
              <a:gd name="T0" fmla="*/ 9525 w 126"/>
              <a:gd name="T1" fmla="*/ 942975 h 594"/>
              <a:gd name="T2" fmla="*/ 0 w 126"/>
              <a:gd name="T3" fmla="*/ 0 h 594"/>
              <a:gd name="T4" fmla="*/ 200025 w 126"/>
              <a:gd name="T5" fmla="*/ 0 h 594"/>
              <a:gd name="T6" fmla="*/ 0 60000 65536"/>
              <a:gd name="T7" fmla="*/ 0 60000 65536"/>
              <a:gd name="T8" fmla="*/ 0 60000 65536"/>
              <a:gd name="T9" fmla="*/ 0 w 126"/>
              <a:gd name="T10" fmla="*/ 0 h 594"/>
              <a:gd name="T11" fmla="*/ 126 w 126"/>
              <a:gd name="T12" fmla="*/ 594 h 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594">
                <a:moveTo>
                  <a:pt x="6" y="594"/>
                </a:moveTo>
                <a:lnTo>
                  <a:pt x="0" y="0"/>
                </a:lnTo>
                <a:lnTo>
                  <a:pt x="126" y="0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1" name="Line 40"/>
          <p:cNvSpPr>
            <a:spLocks noChangeShapeType="1"/>
          </p:cNvSpPr>
          <p:nvPr/>
        </p:nvSpPr>
        <p:spPr bwMode="auto">
          <a:xfrm>
            <a:off x="3514725" y="4057650"/>
            <a:ext cx="571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2" name="Freeform 41"/>
          <p:cNvSpPr>
            <a:spLocks/>
          </p:cNvSpPr>
          <p:nvPr/>
        </p:nvSpPr>
        <p:spPr bwMode="auto">
          <a:xfrm>
            <a:off x="5381625" y="5467350"/>
            <a:ext cx="161925" cy="485775"/>
          </a:xfrm>
          <a:custGeom>
            <a:avLst/>
            <a:gdLst>
              <a:gd name="T0" fmla="*/ 161925 w 102"/>
              <a:gd name="T1" fmla="*/ 0 h 306"/>
              <a:gd name="T2" fmla="*/ 161925 w 102"/>
              <a:gd name="T3" fmla="*/ 485775 h 306"/>
              <a:gd name="T4" fmla="*/ 0 w 102"/>
              <a:gd name="T5" fmla="*/ 485775 h 306"/>
              <a:gd name="T6" fmla="*/ 0 60000 65536"/>
              <a:gd name="T7" fmla="*/ 0 60000 65536"/>
              <a:gd name="T8" fmla="*/ 0 60000 65536"/>
              <a:gd name="T9" fmla="*/ 0 w 102"/>
              <a:gd name="T10" fmla="*/ 0 h 306"/>
              <a:gd name="T11" fmla="*/ 102 w 102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306">
                <a:moveTo>
                  <a:pt x="102" y="0"/>
                </a:moveTo>
                <a:lnTo>
                  <a:pt x="102" y="306"/>
                </a:lnTo>
                <a:lnTo>
                  <a:pt x="0" y="30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3" name="Freeform 42"/>
          <p:cNvSpPr>
            <a:spLocks/>
          </p:cNvSpPr>
          <p:nvPr/>
        </p:nvSpPr>
        <p:spPr bwMode="auto">
          <a:xfrm flipV="1">
            <a:off x="5353050" y="3724275"/>
            <a:ext cx="161925" cy="485775"/>
          </a:xfrm>
          <a:custGeom>
            <a:avLst/>
            <a:gdLst>
              <a:gd name="T0" fmla="*/ 161925 w 102"/>
              <a:gd name="T1" fmla="*/ 0 h 306"/>
              <a:gd name="T2" fmla="*/ 161925 w 102"/>
              <a:gd name="T3" fmla="*/ 485775 h 306"/>
              <a:gd name="T4" fmla="*/ 0 w 102"/>
              <a:gd name="T5" fmla="*/ 485775 h 306"/>
              <a:gd name="T6" fmla="*/ 0 60000 65536"/>
              <a:gd name="T7" fmla="*/ 0 60000 65536"/>
              <a:gd name="T8" fmla="*/ 0 60000 65536"/>
              <a:gd name="T9" fmla="*/ 0 w 102"/>
              <a:gd name="T10" fmla="*/ 0 h 306"/>
              <a:gd name="T11" fmla="*/ 102 w 102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306">
                <a:moveTo>
                  <a:pt x="102" y="0"/>
                </a:moveTo>
                <a:lnTo>
                  <a:pt x="102" y="306"/>
                </a:lnTo>
                <a:lnTo>
                  <a:pt x="0" y="306"/>
                </a:lnTo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4" name="Line 43"/>
          <p:cNvSpPr>
            <a:spLocks noChangeShapeType="1"/>
          </p:cNvSpPr>
          <p:nvPr/>
        </p:nvSpPr>
        <p:spPr bwMode="auto">
          <a:xfrm>
            <a:off x="5353050" y="3343275"/>
            <a:ext cx="1971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5" name="Line 44"/>
          <p:cNvSpPr>
            <a:spLocks noChangeShapeType="1"/>
          </p:cNvSpPr>
          <p:nvPr/>
        </p:nvSpPr>
        <p:spPr bwMode="auto">
          <a:xfrm>
            <a:off x="5372100" y="6353175"/>
            <a:ext cx="19716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0797" name="Text Box 45"/>
          <p:cNvSpPr txBox="1">
            <a:spLocks noChangeArrowheads="1"/>
          </p:cNvSpPr>
          <p:nvPr/>
        </p:nvSpPr>
        <p:spPr bwMode="auto">
          <a:xfrm>
            <a:off x="4999038" y="4189413"/>
            <a:ext cx="350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^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610798" name="Text Box 46"/>
          <p:cNvSpPr txBox="1">
            <a:spLocks noChangeArrowheads="1"/>
          </p:cNvSpPr>
          <p:nvPr/>
        </p:nvSpPr>
        <p:spPr bwMode="auto">
          <a:xfrm>
            <a:off x="4989513" y="5456238"/>
            <a:ext cx="350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^</a:t>
            </a:r>
            <a:endParaRPr lang="en-US" sz="28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8588" name="Line 47"/>
          <p:cNvSpPr>
            <a:spLocks noChangeShapeType="1"/>
          </p:cNvSpPr>
          <p:nvPr/>
        </p:nvSpPr>
        <p:spPr bwMode="auto">
          <a:xfrm flipH="1">
            <a:off x="6172200" y="4438650"/>
            <a:ext cx="11715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89" name="Line 48"/>
          <p:cNvSpPr>
            <a:spLocks noChangeShapeType="1"/>
          </p:cNvSpPr>
          <p:nvPr/>
        </p:nvSpPr>
        <p:spPr bwMode="auto">
          <a:xfrm flipH="1">
            <a:off x="6181725" y="5267325"/>
            <a:ext cx="11715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90" name="Text Box 49"/>
          <p:cNvSpPr txBox="1">
            <a:spLocks noChangeArrowheads="1"/>
          </p:cNvSpPr>
          <p:nvPr/>
        </p:nvSpPr>
        <p:spPr bwMode="auto">
          <a:xfrm>
            <a:off x="1031875" y="4611688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folHlink"/>
                </a:solidFill>
                <a:latin typeface="Arial" charset="0"/>
              </a:rPr>
              <a:t>V</a:t>
            </a:r>
            <a:endParaRPr lang="en-US" baseline="-250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08591" name="Text Box 50"/>
          <p:cNvSpPr txBox="1">
            <a:spLocks noChangeArrowheads="1"/>
          </p:cNvSpPr>
          <p:nvPr/>
        </p:nvSpPr>
        <p:spPr bwMode="auto">
          <a:xfrm>
            <a:off x="1041400" y="5764213"/>
            <a:ext cx="38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  <a:latin typeface="Arial" charset="0"/>
              </a:rPr>
              <a:t>S</a:t>
            </a:r>
            <a:endParaRPr lang="en-US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10803" name="Oval 51"/>
          <p:cNvSpPr>
            <a:spLocks noChangeArrowheads="1"/>
          </p:cNvSpPr>
          <p:nvPr/>
        </p:nvSpPr>
        <p:spPr bwMode="auto">
          <a:xfrm>
            <a:off x="1628775" y="1790700"/>
            <a:ext cx="419100" cy="419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0804" name="Oval 52"/>
          <p:cNvSpPr>
            <a:spLocks noChangeArrowheads="1"/>
          </p:cNvSpPr>
          <p:nvPr/>
        </p:nvSpPr>
        <p:spPr bwMode="auto">
          <a:xfrm>
            <a:off x="1628775" y="1790700"/>
            <a:ext cx="419100" cy="4191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10805" name="Picture 5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1800" y="617538"/>
            <a:ext cx="1047750" cy="1047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10313 -0.01135 0.20625 -0.02246 0.29896 3.33333E-6 C 0.39167 0.02245 0.47396 0.07847 0.55625 0.13472 " pathEditMode="relative" ptsTypes="aaA">
                                      <p:cBhvr>
                                        <p:cTn id="6" dur="2000" fill="hold"/>
                                        <p:tgtEl>
                                          <p:spTgt spid="1610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10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0.10261 0.01134 0.20521 0.02291 0.29792 3.33333E-6 C 0.39063 -0.02292 0.47344 -0.08033 0.55625 -0.1375 " pathEditMode="relative" ptsTypes="aaA">
                                      <p:cBhvr>
                                        <p:cTn id="15" dur="2000" fill="hold"/>
                                        <p:tgtEl>
                                          <p:spTgt spid="1610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0803" grpId="0" animBg="1"/>
      <p:bldP spid="161080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ChangeArrowheads="1"/>
          </p:cNvSpPr>
          <p:nvPr/>
        </p:nvSpPr>
        <p:spPr bwMode="auto">
          <a:xfrm>
            <a:off x="2651125" y="3808413"/>
            <a:ext cx="4387850" cy="2200275"/>
          </a:xfrm>
          <a:prstGeom prst="rect">
            <a:avLst/>
          </a:prstGeom>
          <a:gradFill rotWithShape="1">
            <a:gsLst>
              <a:gs pos="0">
                <a:srgbClr val="470047"/>
              </a:gs>
              <a:gs pos="5000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Latency Units </a:t>
            </a:r>
          </a:p>
        </p:txBody>
      </p:sp>
      <p:sp>
        <p:nvSpPr>
          <p:cNvPr id="110597" name="AutoShape 4"/>
          <p:cNvSpPr>
            <a:spLocks noChangeArrowheads="1"/>
          </p:cNvSpPr>
          <p:nvPr/>
        </p:nvSpPr>
        <p:spPr bwMode="auto">
          <a:xfrm>
            <a:off x="5003800" y="2486025"/>
            <a:ext cx="798513" cy="303213"/>
          </a:xfrm>
          <a:prstGeom prst="rightArrow">
            <a:avLst>
              <a:gd name="adj1" fmla="val 50000"/>
              <a:gd name="adj2" fmla="val 658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5"/>
          <p:cNvSpPr>
            <a:spLocks noChangeArrowheads="1"/>
          </p:cNvSpPr>
          <p:nvPr/>
        </p:nvSpPr>
        <p:spPr bwMode="auto">
          <a:xfrm>
            <a:off x="5821363" y="1879600"/>
            <a:ext cx="455612" cy="151765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0854" name="Cloud"/>
          <p:cNvSpPr>
            <a:spLocks noChangeAspect="1" noEditPoints="1" noChangeArrowheads="1"/>
          </p:cNvSpPr>
          <p:nvPr/>
        </p:nvSpPr>
        <p:spPr bwMode="auto">
          <a:xfrm>
            <a:off x="2781300" y="2001838"/>
            <a:ext cx="2146300" cy="1217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>
                <a:latin typeface="Arial" charset="0"/>
              </a:rPr>
              <a:t>      [0 - k]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   cycles</a:t>
            </a:r>
          </a:p>
        </p:txBody>
      </p:sp>
      <p:sp>
        <p:nvSpPr>
          <p:cNvPr id="110600" name="Rectangle 7"/>
          <p:cNvSpPr>
            <a:spLocks noChangeArrowheads="1"/>
          </p:cNvSpPr>
          <p:nvPr/>
        </p:nvSpPr>
        <p:spPr bwMode="auto">
          <a:xfrm>
            <a:off x="1698625" y="1898650"/>
            <a:ext cx="455613" cy="1517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AutoShape 8"/>
          <p:cNvSpPr>
            <a:spLocks noChangeArrowheads="1"/>
          </p:cNvSpPr>
          <p:nvPr/>
        </p:nvSpPr>
        <p:spPr bwMode="auto">
          <a:xfrm>
            <a:off x="1090613" y="2466975"/>
            <a:ext cx="608012" cy="303213"/>
          </a:xfrm>
          <a:prstGeom prst="rightArrow">
            <a:avLst>
              <a:gd name="adj1" fmla="val 50000"/>
              <a:gd name="adj2" fmla="val 50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AutoShape 9"/>
          <p:cNvSpPr>
            <a:spLocks noChangeArrowheads="1"/>
          </p:cNvSpPr>
          <p:nvPr/>
        </p:nvSpPr>
        <p:spPr bwMode="auto">
          <a:xfrm>
            <a:off x="2154238" y="2447925"/>
            <a:ext cx="665162" cy="303213"/>
          </a:xfrm>
          <a:prstGeom prst="rightArrow">
            <a:avLst>
              <a:gd name="adj1" fmla="val 50000"/>
              <a:gd name="adj2" fmla="val 54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641475" y="4687888"/>
            <a:ext cx="758825" cy="835025"/>
            <a:chOff x="1159" y="2734"/>
            <a:chExt cx="478" cy="526"/>
          </a:xfrm>
        </p:grpSpPr>
        <p:sp>
          <p:nvSpPr>
            <p:cNvPr id="110628" name="AutoShape 11"/>
            <p:cNvSpPr>
              <a:spLocks noChangeArrowheads="1"/>
            </p:cNvSpPr>
            <p:nvPr/>
          </p:nvSpPr>
          <p:spPr bwMode="auto">
            <a:xfrm>
              <a:off x="1159" y="2734"/>
              <a:ext cx="478" cy="5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9" name="Text Box 12"/>
            <p:cNvSpPr txBox="1">
              <a:spLocks noChangeArrowheads="1"/>
            </p:cNvSpPr>
            <p:nvPr/>
          </p:nvSpPr>
          <p:spPr bwMode="auto">
            <a:xfrm>
              <a:off x="1219" y="287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2"/>
                  </a:solidFill>
                  <a:latin typeface="Times New Roman" pitchFamily="18" charset="0"/>
                </a:rPr>
                <a:t>V/S</a:t>
              </a:r>
            </a:p>
          </p:txBody>
        </p:sp>
      </p:grpSp>
      <p:sp>
        <p:nvSpPr>
          <p:cNvPr id="110604" name="AutoShape 13"/>
          <p:cNvSpPr>
            <a:spLocks noChangeArrowheads="1"/>
          </p:cNvSpPr>
          <p:nvPr/>
        </p:nvSpPr>
        <p:spPr bwMode="auto">
          <a:xfrm>
            <a:off x="2763838" y="5200650"/>
            <a:ext cx="379412" cy="379413"/>
          </a:xfrm>
          <a:prstGeom prst="moon">
            <a:avLst>
              <a:gd name="adj" fmla="val 795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Oval 14"/>
          <p:cNvSpPr>
            <a:spLocks noChangeAspect="1" noChangeArrowheads="1"/>
          </p:cNvSpPr>
          <p:nvPr/>
        </p:nvSpPr>
        <p:spPr bwMode="auto">
          <a:xfrm>
            <a:off x="3097213" y="5219700"/>
            <a:ext cx="92075" cy="920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H="1">
            <a:off x="2400300" y="5387975"/>
            <a:ext cx="363538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>
            <a:off x="4621213" y="4929188"/>
            <a:ext cx="1103312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734050" y="4697413"/>
            <a:ext cx="758825" cy="835025"/>
            <a:chOff x="1159" y="2734"/>
            <a:chExt cx="478" cy="526"/>
          </a:xfrm>
        </p:grpSpPr>
        <p:sp>
          <p:nvSpPr>
            <p:cNvPr id="110626" name="AutoShape 20"/>
            <p:cNvSpPr>
              <a:spLocks noChangeArrowheads="1"/>
            </p:cNvSpPr>
            <p:nvPr/>
          </p:nvSpPr>
          <p:spPr bwMode="auto">
            <a:xfrm>
              <a:off x="1159" y="2734"/>
              <a:ext cx="478" cy="52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Text Box 21"/>
            <p:cNvSpPr txBox="1">
              <a:spLocks noChangeArrowheads="1"/>
            </p:cNvSpPr>
            <p:nvPr/>
          </p:nvSpPr>
          <p:spPr bwMode="auto">
            <a:xfrm>
              <a:off x="1219" y="287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2"/>
                  </a:solidFill>
                  <a:latin typeface="Times New Roman" pitchFamily="18" charset="0"/>
                </a:rPr>
                <a:t>V/S</a:t>
              </a:r>
            </a:p>
          </p:txBody>
        </p:sp>
      </p:grpSp>
      <p:sp>
        <p:nvSpPr>
          <p:cNvPr id="110609" name="Line 22"/>
          <p:cNvSpPr>
            <a:spLocks noChangeShapeType="1"/>
          </p:cNvSpPr>
          <p:nvPr/>
        </p:nvSpPr>
        <p:spPr bwMode="auto">
          <a:xfrm>
            <a:off x="4621213" y="4924425"/>
            <a:ext cx="0" cy="34925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0" name="Line 23"/>
          <p:cNvSpPr>
            <a:spLocks noChangeShapeType="1"/>
          </p:cNvSpPr>
          <p:nvPr/>
        </p:nvSpPr>
        <p:spPr bwMode="auto">
          <a:xfrm flipH="1">
            <a:off x="3152775" y="5273675"/>
            <a:ext cx="1458913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1" name="Line 24"/>
          <p:cNvSpPr>
            <a:spLocks noChangeShapeType="1"/>
          </p:cNvSpPr>
          <p:nvPr/>
        </p:nvSpPr>
        <p:spPr bwMode="auto">
          <a:xfrm flipH="1">
            <a:off x="5383213" y="5387975"/>
            <a:ext cx="341312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2" name="Line 25"/>
          <p:cNvSpPr>
            <a:spLocks noChangeShapeType="1"/>
          </p:cNvSpPr>
          <p:nvPr/>
        </p:nvSpPr>
        <p:spPr bwMode="auto">
          <a:xfrm flipH="1">
            <a:off x="3074988" y="5465763"/>
            <a:ext cx="2308225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3" name="Line 26"/>
          <p:cNvSpPr>
            <a:spLocks noChangeShapeType="1"/>
          </p:cNvSpPr>
          <p:nvPr/>
        </p:nvSpPr>
        <p:spPr bwMode="auto">
          <a:xfrm>
            <a:off x="5383213" y="5387975"/>
            <a:ext cx="0" cy="77788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4" name="Line 30"/>
          <p:cNvSpPr>
            <a:spLocks noChangeShapeType="1"/>
          </p:cNvSpPr>
          <p:nvPr/>
        </p:nvSpPr>
        <p:spPr bwMode="auto">
          <a:xfrm>
            <a:off x="4011613" y="3246438"/>
            <a:ext cx="0" cy="1346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5" name="Text Box 31"/>
          <p:cNvSpPr txBox="1">
            <a:spLocks noChangeArrowheads="1"/>
          </p:cNvSpPr>
          <p:nvPr/>
        </p:nvSpPr>
        <p:spPr bwMode="auto">
          <a:xfrm>
            <a:off x="3344863" y="33162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done</a:t>
            </a:r>
          </a:p>
        </p:txBody>
      </p:sp>
      <p:sp>
        <p:nvSpPr>
          <p:cNvPr id="110616" name="Text Box 32"/>
          <p:cNvSpPr txBox="1">
            <a:spLocks noChangeArrowheads="1"/>
          </p:cNvSpPr>
          <p:nvPr/>
        </p:nvSpPr>
        <p:spPr bwMode="auto">
          <a:xfrm>
            <a:off x="2717800" y="3335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go</a:t>
            </a:r>
          </a:p>
        </p:txBody>
      </p:sp>
      <p:sp>
        <p:nvSpPr>
          <p:cNvPr id="110617" name="Line 33"/>
          <p:cNvSpPr>
            <a:spLocks noChangeShapeType="1"/>
          </p:cNvSpPr>
          <p:nvPr/>
        </p:nvSpPr>
        <p:spPr bwMode="auto">
          <a:xfrm>
            <a:off x="2400300" y="4927600"/>
            <a:ext cx="7461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18" name="Line 34"/>
          <p:cNvSpPr>
            <a:spLocks noChangeShapeType="1"/>
          </p:cNvSpPr>
          <p:nvPr/>
        </p:nvSpPr>
        <p:spPr bwMode="auto">
          <a:xfrm flipH="1" flipV="1">
            <a:off x="3133725" y="3086100"/>
            <a:ext cx="3175" cy="1838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19" name="Line 35"/>
          <p:cNvSpPr>
            <a:spLocks noChangeShapeType="1"/>
          </p:cNvSpPr>
          <p:nvPr/>
        </p:nvSpPr>
        <p:spPr bwMode="auto">
          <a:xfrm>
            <a:off x="4010025" y="4476750"/>
            <a:ext cx="9525" cy="7810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0" name="AutoShape 36"/>
          <p:cNvSpPr>
            <a:spLocks noChangeArrowheads="1"/>
          </p:cNvSpPr>
          <p:nvPr/>
        </p:nvSpPr>
        <p:spPr bwMode="auto">
          <a:xfrm>
            <a:off x="6281738" y="2466975"/>
            <a:ext cx="608012" cy="303213"/>
          </a:xfrm>
          <a:prstGeom prst="rightArrow">
            <a:avLst>
              <a:gd name="adj1" fmla="val 50000"/>
              <a:gd name="adj2" fmla="val 50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Line 37"/>
          <p:cNvSpPr>
            <a:spLocks noChangeShapeType="1"/>
          </p:cNvSpPr>
          <p:nvPr/>
        </p:nvSpPr>
        <p:spPr bwMode="auto">
          <a:xfrm flipH="1" flipV="1">
            <a:off x="1933575" y="3409950"/>
            <a:ext cx="9525" cy="1352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2" name="Line 38"/>
          <p:cNvSpPr>
            <a:spLocks noChangeShapeType="1"/>
          </p:cNvSpPr>
          <p:nvPr/>
        </p:nvSpPr>
        <p:spPr bwMode="auto">
          <a:xfrm flipH="1" flipV="1">
            <a:off x="6048375" y="3371850"/>
            <a:ext cx="9525" cy="1352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3" name="Line 39"/>
          <p:cNvSpPr>
            <a:spLocks noChangeShapeType="1"/>
          </p:cNvSpPr>
          <p:nvPr/>
        </p:nvSpPr>
        <p:spPr bwMode="auto">
          <a:xfrm flipH="1" flipV="1">
            <a:off x="4743450" y="2943225"/>
            <a:ext cx="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624" name="Line 40"/>
          <p:cNvSpPr>
            <a:spLocks noChangeShapeType="1"/>
          </p:cNvSpPr>
          <p:nvPr/>
        </p:nvSpPr>
        <p:spPr bwMode="auto">
          <a:xfrm>
            <a:off x="4752975" y="3695700"/>
            <a:ext cx="1295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25" name="Text Box 41"/>
          <p:cNvSpPr txBox="1">
            <a:spLocks noChangeArrowheads="1"/>
          </p:cNvSpPr>
          <p:nvPr/>
        </p:nvSpPr>
        <p:spPr bwMode="auto">
          <a:xfrm>
            <a:off x="4697413" y="33258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clear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846715" y="4914901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492250" y="4926795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846715" y="5349250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492250" y="5349250"/>
            <a:ext cx="794760" cy="158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Generalization: FIFOs</a:t>
            </a:r>
            <a:br>
              <a:rPr lang="en-GB" sz="4000" dirty="0" smtClean="0"/>
            </a:br>
            <a:r>
              <a:rPr lang="en-GB" sz="4000" dirty="0" smtClean="0"/>
              <a:t>(Bounded Dataflow Networks)</a:t>
            </a:r>
            <a:endParaRPr lang="en-US" sz="40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32238" y="3800883"/>
            <a:ext cx="1474787" cy="17462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8366125" y="2207033"/>
            <a:ext cx="45561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344488" y="2205445"/>
            <a:ext cx="768350" cy="3175"/>
          </a:xfrm>
          <a:custGeom>
            <a:avLst/>
            <a:gdLst>
              <a:gd name="T0" fmla="*/ 0 w 484"/>
              <a:gd name="T1" fmla="*/ 0 h 2"/>
              <a:gd name="T2" fmla="*/ 768350 w 484"/>
              <a:gd name="T3" fmla="*/ 3175 h 2"/>
              <a:gd name="T4" fmla="*/ 0 60000 65536"/>
              <a:gd name="T5" fmla="*/ 0 60000 65536"/>
              <a:gd name="T6" fmla="*/ 0 w 484"/>
              <a:gd name="T7" fmla="*/ 0 h 2"/>
              <a:gd name="T8" fmla="*/ 484 w 484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4" h="2">
                <a:moveTo>
                  <a:pt x="0" y="0"/>
                </a:moveTo>
                <a:lnTo>
                  <a:pt x="484" y="2"/>
                </a:ln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587625" y="2207033"/>
            <a:ext cx="4303713" cy="31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5407025" y="2891245"/>
            <a:ext cx="1484313" cy="1668463"/>
          </a:xfrm>
          <a:custGeom>
            <a:avLst/>
            <a:gdLst>
              <a:gd name="T0" fmla="*/ 0 w 935"/>
              <a:gd name="T1" fmla="*/ 1668463 h 956"/>
              <a:gd name="T2" fmla="*/ 612775 w 935"/>
              <a:gd name="T3" fmla="*/ 1657991 h 956"/>
              <a:gd name="T4" fmla="*/ 612775 w 935"/>
              <a:gd name="T5" fmla="*/ 3491 h 956"/>
              <a:gd name="T6" fmla="*/ 1484313 w 935"/>
              <a:gd name="T7" fmla="*/ 0 h 956"/>
              <a:gd name="T8" fmla="*/ 0 60000 65536"/>
              <a:gd name="T9" fmla="*/ 0 60000 65536"/>
              <a:gd name="T10" fmla="*/ 0 60000 65536"/>
              <a:gd name="T11" fmla="*/ 0 60000 65536"/>
              <a:gd name="T12" fmla="*/ 0 w 935"/>
              <a:gd name="T13" fmla="*/ 0 h 956"/>
              <a:gd name="T14" fmla="*/ 935 w 935"/>
              <a:gd name="T15" fmla="*/ 956 h 9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5" h="956">
                <a:moveTo>
                  <a:pt x="0" y="956"/>
                </a:moveTo>
                <a:lnTo>
                  <a:pt x="386" y="950"/>
                </a:lnTo>
                <a:lnTo>
                  <a:pt x="386" y="2"/>
                </a:lnTo>
                <a:cubicBezTo>
                  <a:pt x="593" y="2"/>
                  <a:pt x="727" y="0"/>
                  <a:pt x="935" y="0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3162300" y="2207033"/>
            <a:ext cx="758825" cy="2352675"/>
          </a:xfrm>
          <a:custGeom>
            <a:avLst/>
            <a:gdLst>
              <a:gd name="T0" fmla="*/ 0 w 239"/>
              <a:gd name="T1" fmla="*/ 0 h 1195"/>
              <a:gd name="T2" fmla="*/ 0 w 239"/>
              <a:gd name="T3" fmla="*/ 2352675 h 1195"/>
              <a:gd name="T4" fmla="*/ 758825 w 239"/>
              <a:gd name="T5" fmla="*/ 2352675 h 1195"/>
              <a:gd name="T6" fmla="*/ 0 60000 65536"/>
              <a:gd name="T7" fmla="*/ 0 60000 65536"/>
              <a:gd name="T8" fmla="*/ 0 60000 65536"/>
              <a:gd name="T9" fmla="*/ 0 w 239"/>
              <a:gd name="T10" fmla="*/ 0 h 1195"/>
              <a:gd name="T11" fmla="*/ 239 w 239"/>
              <a:gd name="T12" fmla="*/ 1195 h 1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" h="1195">
                <a:moveTo>
                  <a:pt x="0" y="0"/>
                </a:moveTo>
                <a:lnTo>
                  <a:pt x="0" y="1195"/>
                </a:lnTo>
                <a:cubicBezTo>
                  <a:pt x="80" y="1195"/>
                  <a:pt x="159" y="1195"/>
                  <a:pt x="239" y="1195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398463" y="2891245"/>
            <a:ext cx="5611812" cy="3187700"/>
          </a:xfrm>
          <a:custGeom>
            <a:avLst/>
            <a:gdLst>
              <a:gd name="T0" fmla="*/ 5611812 w 3535"/>
              <a:gd name="T1" fmla="*/ 1654175 h 2008"/>
              <a:gd name="T2" fmla="*/ 5611812 w 3535"/>
              <a:gd name="T3" fmla="*/ 3168650 h 2008"/>
              <a:gd name="T4" fmla="*/ 0 w 3535"/>
              <a:gd name="T5" fmla="*/ 3187700 h 2008"/>
              <a:gd name="T6" fmla="*/ 0 w 3535"/>
              <a:gd name="T7" fmla="*/ 0 h 2008"/>
              <a:gd name="T8" fmla="*/ 690562 w 3535"/>
              <a:gd name="T9" fmla="*/ 3175 h 2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5"/>
              <a:gd name="T16" fmla="*/ 0 h 2008"/>
              <a:gd name="T17" fmla="*/ 3535 w 3535"/>
              <a:gd name="T18" fmla="*/ 2008 h 2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5" h="2008">
                <a:moveTo>
                  <a:pt x="3535" y="1042"/>
                </a:moveTo>
                <a:lnTo>
                  <a:pt x="3535" y="1996"/>
                </a:lnTo>
                <a:lnTo>
                  <a:pt x="0" y="2008"/>
                </a:lnTo>
                <a:lnTo>
                  <a:pt x="0" y="0"/>
                </a:lnTo>
                <a:cubicBezTo>
                  <a:pt x="160" y="0"/>
                  <a:pt x="345" y="2"/>
                  <a:pt x="435" y="2"/>
                </a:cubicBezTo>
              </a:path>
            </a:pathLst>
          </a:custGeom>
          <a:noFill/>
          <a:ln w="38100">
            <a:solidFill>
              <a:srgbClr val="00FFFF"/>
            </a:solidFill>
            <a:round/>
            <a:headEnd/>
            <a:tailEnd type="triangle" w="lg" len="lg"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524746" name="Text Box 10"/>
          <p:cNvSpPr txBox="1">
            <a:spLocks noChangeArrowheads="1"/>
          </p:cNvSpPr>
          <p:nvPr/>
        </p:nvSpPr>
        <p:spPr bwMode="auto">
          <a:xfrm>
            <a:off x="-57150" y="1978433"/>
            <a:ext cx="438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</a:t>
            </a:r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24747" name="Text Box 11"/>
          <p:cNvSpPr txBox="1">
            <a:spLocks noChangeArrowheads="1"/>
          </p:cNvSpPr>
          <p:nvPr/>
        </p:nvSpPr>
        <p:spPr bwMode="auto">
          <a:xfrm>
            <a:off x="8450263" y="1530350"/>
            <a:ext cx="6746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Out</a:t>
            </a:r>
            <a:endParaRPr lang="en-US" sz="2400" i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12838" y="1903820"/>
            <a:ext cx="1474787" cy="17462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91338" y="1903820"/>
            <a:ext cx="1474787" cy="17462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38288" y="2462620"/>
            <a:ext cx="68103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/>
              <a:t>B1</a:t>
            </a:r>
            <a:endParaRPr lang="en-US" sz="3200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304088" y="2435633"/>
            <a:ext cx="6810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/>
              <a:t>B3</a:t>
            </a:r>
            <a:endParaRPr lang="en-US" sz="3200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346575" y="4408895"/>
            <a:ext cx="68103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3200"/>
              <a:t>B2</a:t>
            </a:r>
            <a:endParaRPr lang="en-US" sz="3200"/>
          </a:p>
        </p:txBody>
      </p:sp>
      <p:grpSp>
        <p:nvGrpSpPr>
          <p:cNvPr id="48" name="Group 47"/>
          <p:cNvGrpSpPr/>
          <p:nvPr/>
        </p:nvGrpSpPr>
        <p:grpSpPr>
          <a:xfrm>
            <a:off x="398463" y="2008595"/>
            <a:ext cx="6223000" cy="2732088"/>
            <a:chOff x="398463" y="2008595"/>
            <a:chExt cx="6223000" cy="2732088"/>
          </a:xfrm>
        </p:grpSpPr>
        <p:grpSp>
          <p:nvGrpSpPr>
            <p:cNvPr id="4113" name="Group 20"/>
            <p:cNvGrpSpPr>
              <a:grpSpLocks/>
            </p:cNvGrpSpPr>
            <p:nvPr/>
          </p:nvGrpSpPr>
          <p:grpSpPr bwMode="auto">
            <a:xfrm>
              <a:off x="6165850" y="2016533"/>
              <a:ext cx="455613" cy="379412"/>
              <a:chOff x="1159" y="2734"/>
              <a:chExt cx="287" cy="239"/>
            </a:xfrm>
          </p:grpSpPr>
          <p:sp>
            <p:nvSpPr>
              <p:cNvPr id="4139" name="Freeform 21"/>
              <p:cNvSpPr>
                <a:spLocks/>
              </p:cNvSpPr>
              <p:nvPr/>
            </p:nvSpPr>
            <p:spPr bwMode="auto">
              <a:xfrm>
                <a:off x="1159" y="2734"/>
                <a:ext cx="287" cy="239"/>
              </a:xfrm>
              <a:custGeom>
                <a:avLst/>
                <a:gdLst>
                  <a:gd name="T0" fmla="*/ 0 w 287"/>
                  <a:gd name="T1" fmla="*/ 0 h 287"/>
                  <a:gd name="T2" fmla="*/ 287 w 287"/>
                  <a:gd name="T3" fmla="*/ 0 h 287"/>
                  <a:gd name="T4" fmla="*/ 287 w 287"/>
                  <a:gd name="T5" fmla="*/ 239 h 287"/>
                  <a:gd name="T6" fmla="*/ 0 w 287"/>
                  <a:gd name="T7" fmla="*/ 239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287"/>
                  <a:gd name="T14" fmla="*/ 287 w 28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287">
                    <a:moveTo>
                      <a:pt x="0" y="0"/>
                    </a:moveTo>
                    <a:lnTo>
                      <a:pt x="287" y="0"/>
                    </a:lnTo>
                    <a:lnTo>
                      <a:pt x="287" y="287"/>
                    </a:lnTo>
                    <a:cubicBezTo>
                      <a:pt x="191" y="287"/>
                      <a:pt x="96" y="287"/>
                      <a:pt x="0" y="28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40" name="Line 22"/>
              <p:cNvSpPr>
                <a:spLocks noChangeShapeType="1"/>
              </p:cNvSpPr>
              <p:nvPr/>
            </p:nvSpPr>
            <p:spPr bwMode="auto">
              <a:xfrm>
                <a:off x="1377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23"/>
              <p:cNvSpPr>
                <a:spLocks noChangeShapeType="1"/>
              </p:cNvSpPr>
              <p:nvPr/>
            </p:nvSpPr>
            <p:spPr bwMode="auto">
              <a:xfrm>
                <a:off x="1329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24"/>
              <p:cNvSpPr>
                <a:spLocks noChangeShapeType="1"/>
              </p:cNvSpPr>
              <p:nvPr/>
            </p:nvSpPr>
            <p:spPr bwMode="auto">
              <a:xfrm>
                <a:off x="1281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25"/>
              <p:cNvSpPr>
                <a:spLocks noChangeShapeType="1"/>
              </p:cNvSpPr>
              <p:nvPr/>
            </p:nvSpPr>
            <p:spPr bwMode="auto">
              <a:xfrm>
                <a:off x="1233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4" name="Group 26"/>
            <p:cNvGrpSpPr>
              <a:grpSpLocks/>
            </p:cNvGrpSpPr>
            <p:nvPr/>
          </p:nvGrpSpPr>
          <p:grpSpPr bwMode="auto">
            <a:xfrm>
              <a:off x="6165850" y="2700745"/>
              <a:ext cx="455613" cy="379413"/>
              <a:chOff x="1159" y="2734"/>
              <a:chExt cx="287" cy="239"/>
            </a:xfrm>
          </p:grpSpPr>
          <p:sp>
            <p:nvSpPr>
              <p:cNvPr id="4134" name="Freeform 27"/>
              <p:cNvSpPr>
                <a:spLocks/>
              </p:cNvSpPr>
              <p:nvPr/>
            </p:nvSpPr>
            <p:spPr bwMode="auto">
              <a:xfrm>
                <a:off x="1159" y="2734"/>
                <a:ext cx="287" cy="239"/>
              </a:xfrm>
              <a:custGeom>
                <a:avLst/>
                <a:gdLst>
                  <a:gd name="T0" fmla="*/ 0 w 287"/>
                  <a:gd name="T1" fmla="*/ 0 h 287"/>
                  <a:gd name="T2" fmla="*/ 287 w 287"/>
                  <a:gd name="T3" fmla="*/ 0 h 287"/>
                  <a:gd name="T4" fmla="*/ 287 w 287"/>
                  <a:gd name="T5" fmla="*/ 239 h 287"/>
                  <a:gd name="T6" fmla="*/ 0 w 287"/>
                  <a:gd name="T7" fmla="*/ 239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287"/>
                  <a:gd name="T14" fmla="*/ 287 w 28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287">
                    <a:moveTo>
                      <a:pt x="0" y="0"/>
                    </a:moveTo>
                    <a:lnTo>
                      <a:pt x="287" y="0"/>
                    </a:lnTo>
                    <a:lnTo>
                      <a:pt x="287" y="287"/>
                    </a:lnTo>
                    <a:cubicBezTo>
                      <a:pt x="191" y="287"/>
                      <a:pt x="96" y="287"/>
                      <a:pt x="0" y="28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35" name="Line 28"/>
              <p:cNvSpPr>
                <a:spLocks noChangeShapeType="1"/>
              </p:cNvSpPr>
              <p:nvPr/>
            </p:nvSpPr>
            <p:spPr bwMode="auto">
              <a:xfrm>
                <a:off x="1377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29"/>
              <p:cNvSpPr>
                <a:spLocks noChangeShapeType="1"/>
              </p:cNvSpPr>
              <p:nvPr/>
            </p:nvSpPr>
            <p:spPr bwMode="auto">
              <a:xfrm>
                <a:off x="1329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30"/>
              <p:cNvSpPr>
                <a:spLocks noChangeShapeType="1"/>
              </p:cNvSpPr>
              <p:nvPr/>
            </p:nvSpPr>
            <p:spPr bwMode="auto">
              <a:xfrm>
                <a:off x="1281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31"/>
              <p:cNvSpPr>
                <a:spLocks noChangeShapeType="1"/>
              </p:cNvSpPr>
              <p:nvPr/>
            </p:nvSpPr>
            <p:spPr bwMode="auto">
              <a:xfrm>
                <a:off x="1233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5" name="Group 32"/>
            <p:cNvGrpSpPr>
              <a:grpSpLocks/>
            </p:cNvGrpSpPr>
            <p:nvPr/>
          </p:nvGrpSpPr>
          <p:grpSpPr bwMode="auto">
            <a:xfrm>
              <a:off x="3214688" y="4361270"/>
              <a:ext cx="455612" cy="379413"/>
              <a:chOff x="1159" y="2734"/>
              <a:chExt cx="287" cy="239"/>
            </a:xfrm>
          </p:grpSpPr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159" y="2734"/>
                <a:ext cx="287" cy="239"/>
              </a:xfrm>
              <a:custGeom>
                <a:avLst/>
                <a:gdLst>
                  <a:gd name="T0" fmla="*/ 0 w 287"/>
                  <a:gd name="T1" fmla="*/ 0 h 287"/>
                  <a:gd name="T2" fmla="*/ 287 w 287"/>
                  <a:gd name="T3" fmla="*/ 0 h 287"/>
                  <a:gd name="T4" fmla="*/ 287 w 287"/>
                  <a:gd name="T5" fmla="*/ 239 h 287"/>
                  <a:gd name="T6" fmla="*/ 0 w 287"/>
                  <a:gd name="T7" fmla="*/ 239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287"/>
                  <a:gd name="T14" fmla="*/ 287 w 28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287">
                    <a:moveTo>
                      <a:pt x="0" y="0"/>
                    </a:moveTo>
                    <a:lnTo>
                      <a:pt x="287" y="0"/>
                    </a:lnTo>
                    <a:lnTo>
                      <a:pt x="287" y="287"/>
                    </a:lnTo>
                    <a:cubicBezTo>
                      <a:pt x="191" y="287"/>
                      <a:pt x="96" y="287"/>
                      <a:pt x="0" y="28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/>
            </p:nvSpPr>
            <p:spPr bwMode="auto">
              <a:xfrm>
                <a:off x="1377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/>
            </p:nvSpPr>
            <p:spPr bwMode="auto">
              <a:xfrm>
                <a:off x="1329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/>
            </p:nvSpPr>
            <p:spPr bwMode="auto">
              <a:xfrm>
                <a:off x="1281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37"/>
              <p:cNvSpPr>
                <a:spLocks noChangeShapeType="1"/>
              </p:cNvSpPr>
              <p:nvPr/>
            </p:nvSpPr>
            <p:spPr bwMode="auto">
              <a:xfrm>
                <a:off x="1233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6" name="Group 38"/>
            <p:cNvGrpSpPr>
              <a:grpSpLocks/>
            </p:cNvGrpSpPr>
            <p:nvPr/>
          </p:nvGrpSpPr>
          <p:grpSpPr bwMode="auto">
            <a:xfrm>
              <a:off x="398463" y="2008595"/>
              <a:ext cx="455612" cy="379413"/>
              <a:chOff x="1159" y="2734"/>
              <a:chExt cx="287" cy="239"/>
            </a:xfrm>
          </p:grpSpPr>
          <p:sp>
            <p:nvSpPr>
              <p:cNvPr id="4124" name="Freeform 39"/>
              <p:cNvSpPr>
                <a:spLocks/>
              </p:cNvSpPr>
              <p:nvPr/>
            </p:nvSpPr>
            <p:spPr bwMode="auto">
              <a:xfrm>
                <a:off x="1159" y="2734"/>
                <a:ext cx="287" cy="239"/>
              </a:xfrm>
              <a:custGeom>
                <a:avLst/>
                <a:gdLst>
                  <a:gd name="T0" fmla="*/ 0 w 287"/>
                  <a:gd name="T1" fmla="*/ 0 h 287"/>
                  <a:gd name="T2" fmla="*/ 287 w 287"/>
                  <a:gd name="T3" fmla="*/ 0 h 287"/>
                  <a:gd name="T4" fmla="*/ 287 w 287"/>
                  <a:gd name="T5" fmla="*/ 239 h 287"/>
                  <a:gd name="T6" fmla="*/ 0 w 287"/>
                  <a:gd name="T7" fmla="*/ 239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287"/>
                  <a:gd name="T14" fmla="*/ 287 w 28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287">
                    <a:moveTo>
                      <a:pt x="0" y="0"/>
                    </a:moveTo>
                    <a:lnTo>
                      <a:pt x="287" y="0"/>
                    </a:lnTo>
                    <a:lnTo>
                      <a:pt x="287" y="287"/>
                    </a:lnTo>
                    <a:cubicBezTo>
                      <a:pt x="191" y="287"/>
                      <a:pt x="96" y="287"/>
                      <a:pt x="0" y="28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25" name="Line 40"/>
              <p:cNvSpPr>
                <a:spLocks noChangeShapeType="1"/>
              </p:cNvSpPr>
              <p:nvPr/>
            </p:nvSpPr>
            <p:spPr bwMode="auto">
              <a:xfrm>
                <a:off x="1377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41"/>
              <p:cNvSpPr>
                <a:spLocks noChangeShapeType="1"/>
              </p:cNvSpPr>
              <p:nvPr/>
            </p:nvSpPr>
            <p:spPr bwMode="auto">
              <a:xfrm>
                <a:off x="1329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42"/>
              <p:cNvSpPr>
                <a:spLocks noChangeShapeType="1"/>
              </p:cNvSpPr>
              <p:nvPr/>
            </p:nvSpPr>
            <p:spPr bwMode="auto">
              <a:xfrm>
                <a:off x="1281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43"/>
              <p:cNvSpPr>
                <a:spLocks noChangeShapeType="1"/>
              </p:cNvSpPr>
              <p:nvPr/>
            </p:nvSpPr>
            <p:spPr bwMode="auto">
              <a:xfrm>
                <a:off x="1233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8" name="Group 45"/>
            <p:cNvGrpSpPr>
              <a:grpSpLocks/>
            </p:cNvGrpSpPr>
            <p:nvPr/>
          </p:nvGrpSpPr>
          <p:grpSpPr bwMode="auto">
            <a:xfrm>
              <a:off x="398463" y="2700745"/>
              <a:ext cx="455612" cy="379413"/>
              <a:chOff x="1159" y="2734"/>
              <a:chExt cx="287" cy="239"/>
            </a:xfrm>
          </p:grpSpPr>
          <p:sp>
            <p:nvSpPr>
              <p:cNvPr id="4119" name="Freeform 46"/>
              <p:cNvSpPr>
                <a:spLocks/>
              </p:cNvSpPr>
              <p:nvPr/>
            </p:nvSpPr>
            <p:spPr bwMode="auto">
              <a:xfrm>
                <a:off x="1159" y="2734"/>
                <a:ext cx="287" cy="239"/>
              </a:xfrm>
              <a:custGeom>
                <a:avLst/>
                <a:gdLst>
                  <a:gd name="T0" fmla="*/ 0 w 287"/>
                  <a:gd name="T1" fmla="*/ 0 h 287"/>
                  <a:gd name="T2" fmla="*/ 287 w 287"/>
                  <a:gd name="T3" fmla="*/ 0 h 287"/>
                  <a:gd name="T4" fmla="*/ 287 w 287"/>
                  <a:gd name="T5" fmla="*/ 239 h 287"/>
                  <a:gd name="T6" fmla="*/ 0 w 287"/>
                  <a:gd name="T7" fmla="*/ 239 h 2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7"/>
                  <a:gd name="T13" fmla="*/ 0 h 287"/>
                  <a:gd name="T14" fmla="*/ 287 w 287"/>
                  <a:gd name="T15" fmla="*/ 287 h 2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7" h="287">
                    <a:moveTo>
                      <a:pt x="0" y="0"/>
                    </a:moveTo>
                    <a:lnTo>
                      <a:pt x="287" y="0"/>
                    </a:lnTo>
                    <a:lnTo>
                      <a:pt x="287" y="287"/>
                    </a:lnTo>
                    <a:cubicBezTo>
                      <a:pt x="191" y="287"/>
                      <a:pt x="96" y="287"/>
                      <a:pt x="0" y="287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4120" name="Line 47"/>
              <p:cNvSpPr>
                <a:spLocks noChangeShapeType="1"/>
              </p:cNvSpPr>
              <p:nvPr/>
            </p:nvSpPr>
            <p:spPr bwMode="auto">
              <a:xfrm>
                <a:off x="1377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48"/>
              <p:cNvSpPr>
                <a:spLocks noChangeShapeType="1"/>
              </p:cNvSpPr>
              <p:nvPr/>
            </p:nvSpPr>
            <p:spPr bwMode="auto">
              <a:xfrm>
                <a:off x="1329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49"/>
              <p:cNvSpPr>
                <a:spLocks noChangeShapeType="1"/>
              </p:cNvSpPr>
              <p:nvPr/>
            </p:nvSpPr>
            <p:spPr bwMode="auto">
              <a:xfrm>
                <a:off x="1281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50"/>
              <p:cNvSpPr>
                <a:spLocks noChangeShapeType="1"/>
              </p:cNvSpPr>
              <p:nvPr/>
            </p:nvSpPr>
            <p:spPr bwMode="auto">
              <a:xfrm>
                <a:off x="1233" y="2781"/>
                <a:ext cx="0" cy="143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1070"/>
            <a:ext cx="8229600" cy="1143000"/>
          </a:xfrm>
        </p:spPr>
        <p:txBody>
          <a:bodyPr/>
          <a:lstStyle/>
          <a:p>
            <a:r>
              <a:rPr lang="en-US" dirty="0" smtClean="0"/>
              <a:t>Elastic Buffers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07465" y="932675"/>
            <a:ext cx="729695" cy="998530"/>
            <a:chOff x="3381445" y="1470345"/>
            <a:chExt cx="384050" cy="614480"/>
          </a:xfrm>
        </p:grpSpPr>
        <p:sp>
          <p:nvSpPr>
            <p:cNvPr id="5" name="Rectangle 4"/>
            <p:cNvSpPr/>
            <p:nvPr/>
          </p:nvSpPr>
          <p:spPr bwMode="auto">
            <a:xfrm>
              <a:off x="3381445" y="1470345"/>
              <a:ext cx="192025" cy="614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573470" y="1470345"/>
              <a:ext cx="192025" cy="614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sym typeface="Symbol"/>
                </a:rPr>
                <a:t></a:t>
              </a: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4072735" y="932675"/>
            <a:ext cx="537670" cy="99853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sym typeface="Symbol"/>
              </a:rPr>
              <a:t></a:t>
            </a:r>
            <a:endParaRPr kumimoji="0" lang="en-US" sz="6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527" y="93267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607465" y="2161635"/>
            <a:ext cx="729695" cy="998530"/>
            <a:chOff x="3381445" y="1470345"/>
            <a:chExt cx="384050" cy="61448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381445" y="1470345"/>
              <a:ext cx="192025" cy="614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73470" y="1470345"/>
              <a:ext cx="192025" cy="6144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4072735" y="2161635"/>
            <a:ext cx="537670" cy="99853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5527" y="2161635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210" y="1200705"/>
            <a:ext cx="352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Elastic Buffer with Token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0" y="2392065"/>
            <a:ext cx="367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Elastic Buffer with Bubble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80710" y="3603001"/>
            <a:ext cx="921720" cy="844910"/>
            <a:chOff x="4495190" y="4235505"/>
            <a:chExt cx="921720" cy="844910"/>
          </a:xfrm>
        </p:grpSpPr>
        <p:sp>
          <p:nvSpPr>
            <p:cNvPr id="16" name="Isosceles Triangle 15"/>
            <p:cNvSpPr/>
            <p:nvPr/>
          </p:nvSpPr>
          <p:spPr bwMode="auto">
            <a:xfrm>
              <a:off x="4495190" y="4235505"/>
              <a:ext cx="921720" cy="422455"/>
            </a:xfrm>
            <a:prstGeom prst="triangl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Isosceles Triangle 16"/>
            <p:cNvSpPr/>
            <p:nvPr/>
          </p:nvSpPr>
          <p:spPr bwMode="auto">
            <a:xfrm flipV="1">
              <a:off x="4495190" y="4657960"/>
              <a:ext cx="921720" cy="422455"/>
            </a:xfrm>
            <a:prstGeom prst="triangle">
              <a:avLst/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08558" y="4353818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148075" y="3564596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26" name="Freeform 25"/>
          <p:cNvSpPr/>
          <p:nvPr/>
        </p:nvSpPr>
        <p:spPr bwMode="auto">
          <a:xfrm>
            <a:off x="6555754" y="4072285"/>
            <a:ext cx="1127051" cy="606056"/>
          </a:xfrm>
          <a:custGeom>
            <a:avLst/>
            <a:gdLst>
              <a:gd name="connsiteX0" fmla="*/ 0 w 1127051"/>
              <a:gd name="connsiteY0" fmla="*/ 0 h 606056"/>
              <a:gd name="connsiteX1" fmla="*/ 1127051 w 1127051"/>
              <a:gd name="connsiteY1" fmla="*/ 10633 h 606056"/>
              <a:gd name="connsiteX2" fmla="*/ 1127051 w 1127051"/>
              <a:gd name="connsiteY2" fmla="*/ 606056 h 606056"/>
              <a:gd name="connsiteX3" fmla="*/ 10632 w 1127051"/>
              <a:gd name="connsiteY3" fmla="*/ 606056 h 6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7051" h="606056">
                <a:moveTo>
                  <a:pt x="0" y="0"/>
                </a:moveTo>
                <a:lnTo>
                  <a:pt x="1127051" y="10633"/>
                </a:lnTo>
                <a:lnTo>
                  <a:pt x="1127051" y="606056"/>
                </a:lnTo>
                <a:lnTo>
                  <a:pt x="10632" y="606056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>
            <a:off x="7258801" y="4372650"/>
            <a:ext cx="4639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7066776" y="4372650"/>
            <a:ext cx="4639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>
            <a:off x="6874751" y="4372650"/>
            <a:ext cx="4639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5400000">
            <a:off x="6682726" y="4372650"/>
            <a:ext cx="4639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>
            <a:off x="6490701" y="4372650"/>
            <a:ext cx="46395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954580" y="4381734"/>
            <a:ext cx="537670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5" name="Trapezoid 34"/>
          <p:cNvSpPr/>
          <p:nvPr/>
        </p:nvSpPr>
        <p:spPr bwMode="auto">
          <a:xfrm rot="5400000">
            <a:off x="7423571" y="3957069"/>
            <a:ext cx="1363379" cy="230431"/>
          </a:xfrm>
          <a:prstGeom prst="trapezoid">
            <a:avLst>
              <a:gd name="adj" fmla="val 61075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8220477" y="4025456"/>
            <a:ext cx="537670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7721210" y="4371101"/>
            <a:ext cx="26883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7721210" y="3718216"/>
            <a:ext cx="268835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1" name="Elbow Connector 40"/>
          <p:cNvCxnSpPr/>
          <p:nvPr/>
        </p:nvCxnSpPr>
        <p:spPr bwMode="auto">
          <a:xfrm rot="10800000" flipV="1">
            <a:off x="6157239" y="3718215"/>
            <a:ext cx="1574605" cy="654473"/>
          </a:xfrm>
          <a:prstGeom prst="bentConnector3">
            <a:avLst>
              <a:gd name="adj1" fmla="val 100644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0" y="3782869"/>
            <a:ext cx="365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Skid-Buffer (zero latency)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914705" y="456312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842305" y="5387655"/>
            <a:ext cx="1091792" cy="158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2" name="Up Arrow Callout 41"/>
          <p:cNvSpPr/>
          <p:nvPr/>
        </p:nvSpPr>
        <p:spPr bwMode="auto">
          <a:xfrm>
            <a:off x="4012377" y="5394388"/>
            <a:ext cx="668576" cy="762955"/>
          </a:xfrm>
          <a:prstGeom prst="upArrowCallou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476" y="5502065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Anti-token injector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lastic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715000" cy="6851710"/>
          </a:xfr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50"/>
            <a:ext cx="8229600" cy="1143000"/>
          </a:xfrm>
        </p:spPr>
        <p:txBody>
          <a:bodyPr/>
          <a:lstStyle/>
          <a:p>
            <a:r>
              <a:rPr lang="en-US" dirty="0" smtClean="0"/>
              <a:t>Let’s do transformations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15550"/>
            <a:ext cx="8229600" cy="5197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Transform the system to improve performance, either preserving or not preserving time (but preserving behavior)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Few transformations have been re-invented from asynchronous design and dataflow computation: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Adding bubbles preserves behavior</a:t>
            </a:r>
          </a:p>
          <a:p>
            <a:pPr lvl="1"/>
            <a:r>
              <a:rPr lang="en-US" dirty="0" smtClean="0"/>
              <a:t>Early evaluation and anti-tokens</a:t>
            </a:r>
          </a:p>
          <a:p>
            <a:pPr lvl="1"/>
            <a:r>
              <a:rPr lang="en-US" dirty="0" smtClean="0"/>
              <a:t>Buffer resizing and slack matching to balance fork/join structures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457200" y="395005"/>
            <a:ext cx="8229600" cy="1828800"/>
          </a:xfrm>
        </p:spPr>
        <p:txBody>
          <a:bodyPr/>
          <a:lstStyle/>
          <a:p>
            <a:r>
              <a:rPr lang="en-US" dirty="0" smtClean="0"/>
              <a:t>Performance is about</a:t>
            </a:r>
            <a:br>
              <a:rPr lang="en-US" dirty="0" smtClean="0"/>
            </a:br>
            <a:r>
              <a:rPr lang="en-US" dirty="0" smtClean="0"/>
              <a:t>tokens and bubbles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pano_te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44182" y="2545685"/>
            <a:ext cx="12018506" cy="430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7" name="Rectangle 13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4" name="Rectangle 10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Rectangle 12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8" name="Rectangle 14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799" name="AutoShape 15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05" name="Oval 21"/>
          <p:cNvSpPr>
            <a:spLocks noChangeArrowheads="1"/>
          </p:cNvSpPr>
          <p:nvPr/>
        </p:nvSpPr>
        <p:spPr bwMode="auto">
          <a:xfrm>
            <a:off x="53276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2" name="Oval 38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3" name="Oval 39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4" name="Oval 40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6826" name="Oval 42"/>
          <p:cNvSpPr>
            <a:spLocks noChangeArrowheads="1"/>
          </p:cNvSpPr>
          <p:nvPr/>
        </p:nvSpPr>
        <p:spPr bwMode="auto">
          <a:xfrm>
            <a:off x="1687513" y="2517775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9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2" name="Oval 14"/>
          <p:cNvSpPr>
            <a:spLocks noChangeArrowheads="1"/>
          </p:cNvSpPr>
          <p:nvPr/>
        </p:nvSpPr>
        <p:spPr bwMode="auto">
          <a:xfrm>
            <a:off x="53276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3" name="Oval 15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4" name="Oval 16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Oval 17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6" name="Oval 18"/>
          <p:cNvSpPr>
            <a:spLocks noChangeArrowheads="1"/>
          </p:cNvSpPr>
          <p:nvPr/>
        </p:nvSpPr>
        <p:spPr bwMode="auto">
          <a:xfrm>
            <a:off x="1687513" y="2517775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8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8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8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58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62" grpId="0" animBg="1"/>
      <p:bldP spid="258063" grpId="0" animBg="1"/>
      <p:bldP spid="258064" grpId="0" animBg="1"/>
      <p:bldP spid="258065" grpId="0" animBg="1"/>
      <p:bldP spid="25806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Oval 14"/>
          <p:cNvSpPr>
            <a:spLocks noChangeArrowheads="1"/>
          </p:cNvSpPr>
          <p:nvPr/>
        </p:nvSpPr>
        <p:spPr bwMode="auto">
          <a:xfrm>
            <a:off x="62420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Oval 30"/>
          <p:cNvSpPr>
            <a:spLocks noChangeArrowheads="1"/>
          </p:cNvSpPr>
          <p:nvPr/>
        </p:nvSpPr>
        <p:spPr bwMode="auto">
          <a:xfrm>
            <a:off x="442118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3" name="Oval 31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64" name="Oval 32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6" dur="5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48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48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8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6" grpId="0" animBg="1"/>
      <p:bldP spid="248861" grpId="0" animBg="1"/>
      <p:bldP spid="248862" grpId="0" animBg="1"/>
      <p:bldP spid="248863" grpId="0" animBg="1"/>
      <p:bldP spid="24886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1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70" name="Oval 14"/>
          <p:cNvSpPr>
            <a:spLocks noChangeArrowheads="1"/>
          </p:cNvSpPr>
          <p:nvPr/>
        </p:nvSpPr>
        <p:spPr bwMode="auto">
          <a:xfrm>
            <a:off x="62420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85" name="Oval 2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86" name="Oval 30"/>
          <p:cNvSpPr>
            <a:spLocks noChangeArrowheads="1"/>
          </p:cNvSpPr>
          <p:nvPr/>
        </p:nvSpPr>
        <p:spPr bwMode="auto">
          <a:xfrm>
            <a:off x="442118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87" name="Oval 31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88" name="Oval 32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9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4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49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9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70" grpId="0" animBg="1"/>
      <p:bldP spid="249885" grpId="0" animBg="1"/>
      <p:bldP spid="249886" grpId="0" animBg="1"/>
      <p:bldP spid="249887" grpId="0" animBg="1"/>
      <p:bldP spid="24988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Oval 14"/>
          <p:cNvSpPr>
            <a:spLocks noChangeArrowheads="1"/>
          </p:cNvSpPr>
          <p:nvPr/>
        </p:nvSpPr>
        <p:spPr bwMode="auto">
          <a:xfrm>
            <a:off x="62420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Oval 30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11" name="Oval 31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912" name="Oval 32"/>
          <p:cNvSpPr>
            <a:spLocks noChangeArrowheads="1"/>
          </p:cNvSpPr>
          <p:nvPr/>
        </p:nvSpPr>
        <p:spPr bwMode="auto">
          <a:xfrm>
            <a:off x="4421188" y="2517775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0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0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2" dur="500" fill="hold"/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50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4" grpId="0" animBg="1"/>
      <p:bldP spid="250909" grpId="0" animBg="1"/>
      <p:bldP spid="250910" grpId="0" animBg="1"/>
      <p:bldP spid="250911" grpId="0" animBg="1"/>
      <p:bldP spid="2509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8" name="Oval 14"/>
          <p:cNvSpPr>
            <a:spLocks noChangeArrowheads="1"/>
          </p:cNvSpPr>
          <p:nvPr/>
        </p:nvSpPr>
        <p:spPr bwMode="auto">
          <a:xfrm>
            <a:off x="624205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3" name="Oval 29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4" name="Oval 30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5" name="Oval 31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Oval 32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1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51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5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5" dur="500" fill="hold"/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8" grpId="0" animBg="1"/>
      <p:bldP spid="251933" grpId="0" animBg="1"/>
      <p:bldP spid="251934" grpId="0" animBg="1"/>
      <p:bldP spid="251935" grpId="0" animBg="1"/>
      <p:bldP spid="25193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0" name="Oval 14"/>
          <p:cNvSpPr>
            <a:spLocks noChangeArrowheads="1"/>
          </p:cNvSpPr>
          <p:nvPr/>
        </p:nvSpPr>
        <p:spPr bwMode="auto">
          <a:xfrm>
            <a:off x="624205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1" name="Oval 15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2" name="Oval 16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3" name="Oval 17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4" name="Oval 18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0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60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8" dur="500" fill="hold"/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0" grpId="0" animBg="1"/>
      <p:bldP spid="260111" grpId="0" animBg="1"/>
      <p:bldP spid="260112" grpId="0" animBg="1"/>
      <p:bldP spid="260113" grpId="0" animBg="1"/>
      <p:bldP spid="260114" grpId="0" animBg="1"/>
      <p:bldP spid="26011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AutoShape 11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1" name="Rectangle 13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49" name="Rectangle 21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1" name="Rectangle 23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2" name="AutoShape 24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330825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509963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1689100" y="4946650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Text Box 39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lvador-dali-the-persistence-of-time-memory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4790"/>
            <a:ext cx="9144000" cy="685748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8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2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6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97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2" name="Oval 30"/>
          <p:cNvSpPr>
            <a:spLocks noChangeArrowheads="1"/>
          </p:cNvSpPr>
          <p:nvPr/>
        </p:nvSpPr>
        <p:spPr bwMode="auto">
          <a:xfrm>
            <a:off x="5330825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3" name="Oval 31"/>
          <p:cNvSpPr>
            <a:spLocks noChangeArrowheads="1"/>
          </p:cNvSpPr>
          <p:nvPr/>
        </p:nvSpPr>
        <p:spPr bwMode="auto">
          <a:xfrm>
            <a:off x="3509963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4" name="Oval 32"/>
          <p:cNvSpPr>
            <a:spLocks noChangeArrowheads="1"/>
          </p:cNvSpPr>
          <p:nvPr/>
        </p:nvSpPr>
        <p:spPr bwMode="auto">
          <a:xfrm>
            <a:off x="1689100" y="4946650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59107" name="Rectangle 35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8" name="Rectangle 36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09" name="Rectangle 37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0" name="Rectangle 38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1" name="Rectangle 39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2" name="Rectangle 40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3" name="Rectangle 41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4" name="Rectangle 42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5" name="AutoShape 43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6" name="Rectangle 44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7" name="Rectangle 45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8" name="Oval 46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19" name="Oval 47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20" name="Oval 48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21" name="Oval 4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122" name="Oval 50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02" grpId="0" animBg="1"/>
      <p:bldP spid="259103" grpId="0" animBg="1"/>
      <p:bldP spid="25910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5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6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77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419600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2598738" y="4946650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6242050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89" name="Text Box 37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53990" name="Rectangle 38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1" name="Rectangle 39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2" name="Rectangle 40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3" name="Rectangle 41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4" name="Rectangle 42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5" name="Rectangle 43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6" name="Rectangle 44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7" name="Rectangle 45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8" name="AutoShape 46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3999" name="Rectangle 47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0" name="Rectangle 48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1" name="Oval 49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4" name="Oval 52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005" name="Oval 53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3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0" dur="500" fill="hold"/>
                                        <p:tgtEl>
                                          <p:spTgt spid="253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83" grpId="0" animBg="1"/>
      <p:bldP spid="253984" grpId="0" animBg="1"/>
      <p:bldP spid="25398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99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1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5330825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3509963" y="4946650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1687513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0" name="Text Box 34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55011" name="Rectangle 35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2" name="Rectangle 36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3" name="Rectangle 37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4" name="Rectangle 38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5" name="Rectangle 39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6" name="Rectangle 40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7" name="Rectangle 41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8" name="Rectangle 42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19" name="AutoShape 43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0" name="Rectangle 44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1" name="Rectangle 45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2" name="Oval 46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3" name="Oval 47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4" name="Oval 48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5" name="Oval 4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026" name="Oval 50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5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5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5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06" grpId="0" animBg="1"/>
      <p:bldP spid="255007" grpId="0" animBg="1"/>
      <p:bldP spid="25500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3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4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25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1" name="Oval 31"/>
          <p:cNvSpPr>
            <a:spLocks noChangeArrowheads="1"/>
          </p:cNvSpPr>
          <p:nvPr/>
        </p:nvSpPr>
        <p:spPr bwMode="auto">
          <a:xfrm>
            <a:off x="4421188" y="4946650"/>
            <a:ext cx="303212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2" name="Oval 32"/>
          <p:cNvSpPr>
            <a:spLocks noChangeArrowheads="1"/>
          </p:cNvSpPr>
          <p:nvPr/>
        </p:nvSpPr>
        <p:spPr bwMode="auto">
          <a:xfrm>
            <a:off x="2598738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3" name="Oval 33"/>
          <p:cNvSpPr>
            <a:spLocks noChangeArrowheads="1"/>
          </p:cNvSpPr>
          <p:nvPr/>
        </p:nvSpPr>
        <p:spPr bwMode="auto">
          <a:xfrm>
            <a:off x="6242050" y="4946650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5" name="Text Box 35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56036" name="Rectangle 36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7" name="Rectangle 37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8" name="Rectangle 38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39" name="Rectangle 39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0" name="Rectangle 40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1" name="Rectangle 41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2" name="Rectangle 42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3" name="Rectangle 43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4" name="AutoShape 44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5" name="Rectangle 45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6" name="Rectangle 46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7" name="Oval 47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8" name="Oval 48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49" name="Oval 49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0" name="Oval 50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51" name="Oval 51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6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0" dur="500" fill="hold"/>
                                        <p:tgtEl>
                                          <p:spTgt spid="256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1" grpId="0" animBg="1"/>
      <p:bldP spid="256032" grpId="0" animBg="1"/>
      <p:bldP spid="2560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4" name="Oval 30"/>
          <p:cNvSpPr>
            <a:spLocks noChangeArrowheads="1"/>
          </p:cNvSpPr>
          <p:nvPr/>
        </p:nvSpPr>
        <p:spPr bwMode="auto">
          <a:xfrm>
            <a:off x="5330825" y="4946650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>
            <a:off x="3509963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Oval 33"/>
          <p:cNvSpPr>
            <a:spLocks noChangeArrowheads="1"/>
          </p:cNvSpPr>
          <p:nvPr/>
        </p:nvSpPr>
        <p:spPr bwMode="auto">
          <a:xfrm>
            <a:off x="1687513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0" name="Text Box 36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2" name="Rectangle 38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4" name="Rectangle 40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Rectangle 42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8" name="Rectangle 44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69" name="AutoShape 45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0" name="Rectangle 46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1" name="Rectangle 47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2" name="Oval 48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3" name="Oval 49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4" name="Oval 50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5" name="Oval 51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76" name="Oval 52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54" grpId="0" animBg="1"/>
      <p:bldP spid="257055" grpId="0" animBg="1"/>
      <p:bldP spid="25705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2074863" y="5022850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16129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7" name="Rectangle 17"/>
          <p:cNvSpPr>
            <a:spLocks noChangeArrowheads="1"/>
          </p:cNvSpPr>
          <p:nvPr/>
        </p:nvSpPr>
        <p:spPr bwMode="auto">
          <a:xfrm>
            <a:off x="25241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343535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9" name="Rectangle 19"/>
          <p:cNvSpPr>
            <a:spLocks noChangeArrowheads="1"/>
          </p:cNvSpPr>
          <p:nvPr/>
        </p:nvSpPr>
        <p:spPr bwMode="auto">
          <a:xfrm>
            <a:off x="434657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0" name="Rectangle 20"/>
          <p:cNvSpPr>
            <a:spLocks noChangeArrowheads="1"/>
          </p:cNvSpPr>
          <p:nvPr/>
        </p:nvSpPr>
        <p:spPr bwMode="auto">
          <a:xfrm>
            <a:off x="5257800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6169025" y="4643438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2" name="Rectangle 22"/>
          <p:cNvSpPr>
            <a:spLocks noChangeArrowheads="1"/>
          </p:cNvSpPr>
          <p:nvPr/>
        </p:nvSpPr>
        <p:spPr bwMode="auto">
          <a:xfrm>
            <a:off x="1081088" y="4264025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3" name="AutoShape 23"/>
          <p:cNvSpPr>
            <a:spLocks noChangeArrowheads="1"/>
          </p:cNvSpPr>
          <p:nvPr/>
        </p:nvSpPr>
        <p:spPr bwMode="auto">
          <a:xfrm>
            <a:off x="1081088" y="5006975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4" name="Rectangle 24"/>
          <p:cNvSpPr>
            <a:spLocks noChangeArrowheads="1"/>
          </p:cNvSpPr>
          <p:nvPr/>
        </p:nvSpPr>
        <p:spPr bwMode="auto">
          <a:xfrm>
            <a:off x="1081088" y="4264025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6926263" y="4264025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0" name="Oval 30"/>
          <p:cNvSpPr>
            <a:spLocks noChangeArrowheads="1"/>
          </p:cNvSpPr>
          <p:nvPr/>
        </p:nvSpPr>
        <p:spPr bwMode="auto">
          <a:xfrm>
            <a:off x="4421188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1" name="Oval 31"/>
          <p:cNvSpPr>
            <a:spLocks noChangeArrowheads="1"/>
          </p:cNvSpPr>
          <p:nvPr/>
        </p:nvSpPr>
        <p:spPr bwMode="auto">
          <a:xfrm>
            <a:off x="2598738" y="4946650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2" name="Oval 32"/>
          <p:cNvSpPr>
            <a:spLocks noChangeArrowheads="1"/>
          </p:cNvSpPr>
          <p:nvPr/>
        </p:nvSpPr>
        <p:spPr bwMode="auto">
          <a:xfrm>
            <a:off x="6242050" y="4946650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3" name="Text Box 33"/>
          <p:cNvSpPr txBox="1">
            <a:spLocks noChangeArrowheads="1"/>
          </p:cNvSpPr>
          <p:nvPr/>
        </p:nvSpPr>
        <p:spPr bwMode="auto">
          <a:xfrm>
            <a:off x="3205163" y="3201988"/>
            <a:ext cx="1931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</a:t>
            </a:r>
            <a:r>
              <a:rPr lang="en-US" sz="2800" i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cycles</a:t>
            </a:r>
          </a:p>
        </p:txBody>
      </p:sp>
      <p:sp>
        <p:nvSpPr>
          <p:cNvPr id="261154" name="Text Box 34"/>
          <p:cNvSpPr txBox="1">
            <a:spLocks noChangeArrowheads="1"/>
          </p:cNvSpPr>
          <p:nvPr/>
        </p:nvSpPr>
        <p:spPr bwMode="auto">
          <a:xfrm>
            <a:off x="3205163" y="5641975"/>
            <a:ext cx="181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O(n) cycles</a:t>
            </a:r>
          </a:p>
        </p:txBody>
      </p:sp>
      <p:sp>
        <p:nvSpPr>
          <p:cNvPr id="261155" name="Rectangle 35"/>
          <p:cNvSpPr>
            <a:spLocks noChangeArrowheads="1"/>
          </p:cNvSpPr>
          <p:nvPr/>
        </p:nvSpPr>
        <p:spPr bwMode="auto">
          <a:xfrm>
            <a:off x="2074863" y="2593975"/>
            <a:ext cx="501015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6" name="Rectangle 36"/>
          <p:cNvSpPr>
            <a:spLocks noChangeArrowheads="1"/>
          </p:cNvSpPr>
          <p:nvPr/>
        </p:nvSpPr>
        <p:spPr bwMode="auto">
          <a:xfrm>
            <a:off x="16129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7" name="Rectangle 37"/>
          <p:cNvSpPr>
            <a:spLocks noChangeArrowheads="1"/>
          </p:cNvSpPr>
          <p:nvPr/>
        </p:nvSpPr>
        <p:spPr bwMode="auto">
          <a:xfrm>
            <a:off x="25241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8" name="Rectangle 38"/>
          <p:cNvSpPr>
            <a:spLocks noChangeArrowheads="1"/>
          </p:cNvSpPr>
          <p:nvPr/>
        </p:nvSpPr>
        <p:spPr bwMode="auto">
          <a:xfrm>
            <a:off x="343535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9" name="Rectangle 39"/>
          <p:cNvSpPr>
            <a:spLocks noChangeArrowheads="1"/>
          </p:cNvSpPr>
          <p:nvPr/>
        </p:nvSpPr>
        <p:spPr bwMode="auto">
          <a:xfrm>
            <a:off x="434657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5257800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1" name="Rectangle 41"/>
          <p:cNvSpPr>
            <a:spLocks noChangeArrowheads="1"/>
          </p:cNvSpPr>
          <p:nvPr/>
        </p:nvSpPr>
        <p:spPr bwMode="auto">
          <a:xfrm>
            <a:off x="6169025" y="2214563"/>
            <a:ext cx="454025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2" name="Rectangle 42"/>
          <p:cNvSpPr>
            <a:spLocks noChangeArrowheads="1"/>
          </p:cNvSpPr>
          <p:nvPr/>
        </p:nvSpPr>
        <p:spPr bwMode="auto">
          <a:xfrm>
            <a:off x="1081088" y="1835150"/>
            <a:ext cx="5995987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3" name="AutoShape 43"/>
          <p:cNvSpPr>
            <a:spLocks noChangeArrowheads="1"/>
          </p:cNvSpPr>
          <p:nvPr/>
        </p:nvSpPr>
        <p:spPr bwMode="auto">
          <a:xfrm>
            <a:off x="1081088" y="2578100"/>
            <a:ext cx="531812" cy="228600"/>
          </a:xfrm>
          <a:prstGeom prst="rightArrow">
            <a:avLst>
              <a:gd name="adj1" fmla="val 50000"/>
              <a:gd name="adj2" fmla="val 5816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4" name="Rectangle 44"/>
          <p:cNvSpPr>
            <a:spLocks noChangeArrowheads="1"/>
          </p:cNvSpPr>
          <p:nvPr/>
        </p:nvSpPr>
        <p:spPr bwMode="auto">
          <a:xfrm>
            <a:off x="1081088" y="1835150"/>
            <a:ext cx="150812" cy="911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5" name="Rectangle 45"/>
          <p:cNvSpPr>
            <a:spLocks noChangeArrowheads="1"/>
          </p:cNvSpPr>
          <p:nvPr/>
        </p:nvSpPr>
        <p:spPr bwMode="auto">
          <a:xfrm>
            <a:off x="6926263" y="1835150"/>
            <a:ext cx="150812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6" name="Oval 46"/>
          <p:cNvSpPr>
            <a:spLocks noChangeArrowheads="1"/>
          </p:cNvSpPr>
          <p:nvPr/>
        </p:nvSpPr>
        <p:spPr bwMode="auto">
          <a:xfrm>
            <a:off x="4419600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7" name="Oval 47"/>
          <p:cNvSpPr>
            <a:spLocks noChangeArrowheads="1"/>
          </p:cNvSpPr>
          <p:nvPr/>
        </p:nvSpPr>
        <p:spPr bwMode="auto">
          <a:xfrm>
            <a:off x="3509963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8" name="Oval 48"/>
          <p:cNvSpPr>
            <a:spLocks noChangeArrowheads="1"/>
          </p:cNvSpPr>
          <p:nvPr/>
        </p:nvSpPr>
        <p:spPr bwMode="auto">
          <a:xfrm>
            <a:off x="2598738" y="2517775"/>
            <a:ext cx="303212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9" name="Oval 49"/>
          <p:cNvSpPr>
            <a:spLocks noChangeArrowheads="1"/>
          </p:cNvSpPr>
          <p:nvPr/>
        </p:nvSpPr>
        <p:spPr bwMode="auto">
          <a:xfrm>
            <a:off x="5330825" y="2517775"/>
            <a:ext cx="303213" cy="3032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70" name="Oval 50"/>
          <p:cNvSpPr>
            <a:spLocks noChangeArrowheads="1"/>
          </p:cNvSpPr>
          <p:nvPr/>
        </p:nvSpPr>
        <p:spPr bwMode="auto">
          <a:xfrm>
            <a:off x="1689100" y="2517775"/>
            <a:ext cx="303213" cy="30321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 0.000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23 L 0.06789 0.00023 L 0.06789 -0.11204 L -0.57291 -0.11088 L -0.57204 -0.00093 L -0.49878 -0.00093 " pathEditMode="relative" ptsTypes="AAAAAA">
                                      <p:cBhvr>
                                        <p:cTn id="10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50" grpId="0" animBg="1"/>
      <p:bldP spid="261151" grpId="0" animBg="1"/>
      <p:bldP spid="261152" grpId="0" animBg="1"/>
      <p:bldP spid="26115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many bubbles do we need?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25"/>
            <a:ext cx="8229600" cy="2732088"/>
          </a:xfrm>
        </p:spPr>
        <p:txBody>
          <a:bodyPr/>
          <a:lstStyle/>
          <a:p>
            <a:r>
              <a:rPr lang="en-US" sz="2800" dirty="0"/>
              <a:t>At least one bubble </a:t>
            </a:r>
            <a:r>
              <a:rPr lang="en-US" sz="2800" dirty="0" smtClean="0"/>
              <a:t>and one token per </a:t>
            </a:r>
            <a:r>
              <a:rPr lang="en-US" sz="2800" dirty="0"/>
              <a:t>cycle, otherwise </a:t>
            </a:r>
            <a:r>
              <a:rPr lang="en-US" sz="2800" dirty="0" smtClean="0"/>
              <a:t>neither tokens nor bubbles can </a:t>
            </a:r>
            <a:r>
              <a:rPr lang="en-US" sz="2800" dirty="0"/>
              <a:t>move (deadlock)</a:t>
            </a:r>
            <a:br>
              <a:rPr lang="en-US" sz="2800" dirty="0"/>
            </a:br>
            <a:endParaRPr lang="en-US" sz="2800" dirty="0"/>
          </a:p>
          <a:p>
            <a:r>
              <a:rPr lang="en-US" i="1" dirty="0">
                <a:effectLst/>
                <a:latin typeface="Times New Roman" pitchFamily="18" charset="0"/>
              </a:rPr>
              <a:t>n/2</a:t>
            </a:r>
            <a:r>
              <a:rPr lang="en-US" sz="2800" dirty="0"/>
              <a:t> bubbles for optimum performance</a:t>
            </a:r>
            <a:br>
              <a:rPr lang="en-US" sz="2800" dirty="0"/>
            </a:br>
            <a:r>
              <a:rPr lang="en-US" sz="2800" dirty="0"/>
              <a:t>(in a balanced cycle)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/>
          <a:lstStyle/>
          <a:p>
            <a:r>
              <a:rPr lang="en-US" dirty="0" smtClean="0"/>
              <a:t>Performance of an N-stage ring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-36600" y="3621025"/>
            <a:ext cx="36868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806840" y="5464465"/>
            <a:ext cx="549191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529185" y="527979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 bwMode="auto">
          <a:xfrm>
            <a:off x="1806840" y="2046420"/>
            <a:ext cx="5491915" cy="3418045"/>
          </a:xfrm>
          <a:prstGeom prst="triangle">
            <a:avLst>
              <a:gd name="adj" fmla="val 50432"/>
            </a:avLst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0387" y="555599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151344" y="554405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099265" y="5541275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 / 2</a:t>
            </a:r>
            <a:endParaRPr lang="en-US" sz="2800" dirty="0"/>
          </a:p>
        </p:txBody>
      </p:sp>
      <p:cxnSp>
        <p:nvCxnSpPr>
          <p:cNvPr id="21" name="Straight Connector 20"/>
          <p:cNvCxnSpPr>
            <a:stCxn id="16" idx="0"/>
          </p:cNvCxnSpPr>
          <p:nvPr/>
        </p:nvCxnSpPr>
        <p:spPr bwMode="auto">
          <a:xfrm rot="16200000" flipV="1">
            <a:off x="3191682" y="661578"/>
            <a:ext cx="0" cy="2769683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27149" y="186175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674137" y="4235505"/>
            <a:ext cx="5778238" cy="1356049"/>
            <a:chOff x="1674137" y="4235505"/>
            <a:chExt cx="5778238" cy="1356049"/>
          </a:xfrm>
        </p:grpSpPr>
        <p:grpSp>
          <p:nvGrpSpPr>
            <p:cNvPr id="32" name="Group 31"/>
            <p:cNvGrpSpPr/>
            <p:nvPr/>
          </p:nvGrpSpPr>
          <p:grpSpPr>
            <a:xfrm>
              <a:off x="1947554" y="4235505"/>
              <a:ext cx="5235986" cy="1167768"/>
              <a:chOff x="1947554" y="4235505"/>
              <a:chExt cx="5235986" cy="1167768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948788" y="4235505"/>
                <a:ext cx="12554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Deadlock</a:t>
                </a:r>
                <a:endPara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 bwMode="auto">
              <a:xfrm rot="10800000" flipV="1">
                <a:off x="1947554" y="4635615"/>
                <a:ext cx="2001235" cy="7676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rot="10800000" flipH="1" flipV="1">
                <a:off x="5182305" y="4619555"/>
                <a:ext cx="2001235" cy="7676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1" name="Group 30"/>
            <p:cNvGrpSpPr/>
            <p:nvPr/>
          </p:nvGrpSpPr>
          <p:grpSpPr>
            <a:xfrm>
              <a:off x="1674137" y="5320922"/>
              <a:ext cx="5778238" cy="270632"/>
              <a:chOff x="1674137" y="5320922"/>
              <a:chExt cx="5778238" cy="270632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1674137" y="5320922"/>
                <a:ext cx="268834" cy="268834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7183541" y="5322720"/>
                <a:ext cx="268834" cy="268834"/>
              </a:xfrm>
              <a:prstGeom prst="ellipse">
                <a:avLst/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lg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35" name="Straight Connector 34"/>
          <p:cNvCxnSpPr>
            <a:stCxn id="16" idx="0"/>
            <a:endCxn id="16" idx="3"/>
          </p:cNvCxnSpPr>
          <p:nvPr/>
        </p:nvCxnSpPr>
        <p:spPr bwMode="auto">
          <a:xfrm rot="16200000" flipH="1">
            <a:off x="2867500" y="3755442"/>
            <a:ext cx="341804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0"/>
            <a:ext cx="8229600" cy="922338"/>
          </a:xfrm>
        </p:spPr>
        <p:txBody>
          <a:bodyPr/>
          <a:lstStyle/>
          <a:p>
            <a:pPr algn="l" eaLnBrk="1" hangingPunct="1"/>
            <a:r>
              <a:rPr lang="en-GB" sz="3200" dirty="0" smtClean="0">
                <a:solidFill>
                  <a:schemeClr val="tx1"/>
                </a:solidFill>
              </a:rPr>
              <a:t>Adding bubbles (retiming &amp; recycling)</a:t>
            </a:r>
          </a:p>
        </p:txBody>
      </p:sp>
      <p:sp>
        <p:nvSpPr>
          <p:cNvPr id="980995" name="Rectangle 3"/>
          <p:cNvSpPr>
            <a:spLocks noChangeArrowheads="1"/>
          </p:cNvSpPr>
          <p:nvPr/>
        </p:nvSpPr>
        <p:spPr bwMode="auto">
          <a:xfrm>
            <a:off x="585788" y="5703888"/>
            <a:ext cx="7786687" cy="460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0996" name="Rectangle 4"/>
          <p:cNvSpPr>
            <a:spLocks noChangeArrowheads="1"/>
          </p:cNvSpPr>
          <p:nvPr/>
        </p:nvSpPr>
        <p:spPr bwMode="auto">
          <a:xfrm>
            <a:off x="473075" y="857250"/>
            <a:ext cx="8135938" cy="73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V="1">
            <a:off x="703263" y="3325813"/>
            <a:ext cx="0" cy="774700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00" name="Freeform 8"/>
          <p:cNvSpPr>
            <a:spLocks/>
          </p:cNvSpPr>
          <p:nvPr/>
        </p:nvSpPr>
        <p:spPr bwMode="auto">
          <a:xfrm>
            <a:off x="666750" y="3243263"/>
            <a:ext cx="74613" cy="109537"/>
          </a:xfrm>
          <a:custGeom>
            <a:avLst/>
            <a:gdLst>
              <a:gd name="T0" fmla="*/ 0 w 279"/>
              <a:gd name="T1" fmla="*/ 419 h 419"/>
              <a:gd name="T2" fmla="*/ 140 w 279"/>
              <a:gd name="T3" fmla="*/ 0 h 419"/>
              <a:gd name="T4" fmla="*/ 279 w 279"/>
              <a:gd name="T5" fmla="*/ 419 h 419"/>
              <a:gd name="T6" fmla="*/ 0 w 279"/>
              <a:gd name="T7" fmla="*/ 419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419"/>
              <a:gd name="T14" fmla="*/ 279 w 279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419">
                <a:moveTo>
                  <a:pt x="0" y="419"/>
                </a:moveTo>
                <a:lnTo>
                  <a:pt x="140" y="0"/>
                </a:lnTo>
                <a:lnTo>
                  <a:pt x="279" y="419"/>
                </a:lnTo>
                <a:lnTo>
                  <a:pt x="0" y="419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00" name="Line 9"/>
          <p:cNvSpPr>
            <a:spLocks noChangeShapeType="1"/>
          </p:cNvSpPr>
          <p:nvPr/>
        </p:nvSpPr>
        <p:spPr bwMode="auto">
          <a:xfrm>
            <a:off x="4692650" y="3214688"/>
            <a:ext cx="0" cy="774700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1001" name="Freeform 10"/>
          <p:cNvSpPr>
            <a:spLocks/>
          </p:cNvSpPr>
          <p:nvPr/>
        </p:nvSpPr>
        <p:spPr bwMode="auto">
          <a:xfrm>
            <a:off x="4656138" y="3962400"/>
            <a:ext cx="73025" cy="111125"/>
          </a:xfrm>
          <a:custGeom>
            <a:avLst/>
            <a:gdLst>
              <a:gd name="T0" fmla="*/ 279 w 279"/>
              <a:gd name="T1" fmla="*/ 0 h 419"/>
              <a:gd name="T2" fmla="*/ 140 w 279"/>
              <a:gd name="T3" fmla="*/ 419 h 419"/>
              <a:gd name="T4" fmla="*/ 0 w 279"/>
              <a:gd name="T5" fmla="*/ 0 h 419"/>
              <a:gd name="T6" fmla="*/ 279 w 279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419"/>
              <a:gd name="T14" fmla="*/ 279 w 279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419">
                <a:moveTo>
                  <a:pt x="279" y="0"/>
                </a:moveTo>
                <a:lnTo>
                  <a:pt x="140" y="419"/>
                </a:lnTo>
                <a:lnTo>
                  <a:pt x="0" y="0"/>
                </a:lnTo>
                <a:lnTo>
                  <a:pt x="279" y="0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03" name="Oval 11"/>
          <p:cNvSpPr>
            <a:spLocks noChangeArrowheads="1"/>
          </p:cNvSpPr>
          <p:nvPr/>
        </p:nvSpPr>
        <p:spPr bwMode="auto">
          <a:xfrm>
            <a:off x="4464050" y="1435100"/>
            <a:ext cx="457200" cy="457200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04" name="Oval 12"/>
          <p:cNvSpPr>
            <a:spLocks noChangeArrowheads="1"/>
          </p:cNvSpPr>
          <p:nvPr/>
        </p:nvSpPr>
        <p:spPr bwMode="auto">
          <a:xfrm>
            <a:off x="474663" y="1435100"/>
            <a:ext cx="457200" cy="457200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04" name="Oval 13"/>
          <p:cNvSpPr>
            <a:spLocks noChangeArrowheads="1"/>
          </p:cNvSpPr>
          <p:nvPr/>
        </p:nvSpPr>
        <p:spPr bwMode="auto">
          <a:xfrm>
            <a:off x="1804988" y="4092575"/>
            <a:ext cx="457200" cy="458788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05" name="Oval 14"/>
          <p:cNvSpPr>
            <a:spLocks noChangeArrowheads="1"/>
          </p:cNvSpPr>
          <p:nvPr/>
        </p:nvSpPr>
        <p:spPr bwMode="auto">
          <a:xfrm>
            <a:off x="3133725" y="4092575"/>
            <a:ext cx="458788" cy="458788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06" name="Oval 15"/>
          <p:cNvSpPr>
            <a:spLocks noChangeArrowheads="1"/>
          </p:cNvSpPr>
          <p:nvPr/>
        </p:nvSpPr>
        <p:spPr bwMode="auto">
          <a:xfrm>
            <a:off x="4464050" y="4092575"/>
            <a:ext cx="457200" cy="458788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>
            <a:off x="2860675" y="3011488"/>
            <a:ext cx="1444625" cy="1587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09" name="Freeform 17"/>
          <p:cNvSpPr>
            <a:spLocks/>
          </p:cNvSpPr>
          <p:nvPr/>
        </p:nvSpPr>
        <p:spPr bwMode="auto">
          <a:xfrm>
            <a:off x="4268788" y="2974975"/>
            <a:ext cx="147637" cy="73025"/>
          </a:xfrm>
          <a:custGeom>
            <a:avLst/>
            <a:gdLst>
              <a:gd name="T0" fmla="*/ 0 w 558"/>
              <a:gd name="T1" fmla="*/ 0 h 279"/>
              <a:gd name="T2" fmla="*/ 558 w 558"/>
              <a:gd name="T3" fmla="*/ 139 h 279"/>
              <a:gd name="T4" fmla="*/ 0 w 558"/>
              <a:gd name="T5" fmla="*/ 279 h 279"/>
              <a:gd name="T6" fmla="*/ 0 w 558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79"/>
              <a:gd name="T14" fmla="*/ 558 w 558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79">
                <a:moveTo>
                  <a:pt x="0" y="0"/>
                </a:moveTo>
                <a:lnTo>
                  <a:pt x="558" y="13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10" name="Line 18"/>
          <p:cNvSpPr>
            <a:spLocks noChangeShapeType="1"/>
          </p:cNvSpPr>
          <p:nvPr/>
        </p:nvSpPr>
        <p:spPr bwMode="auto">
          <a:xfrm>
            <a:off x="923925" y="3011488"/>
            <a:ext cx="1404938" cy="1587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11" name="Freeform 19"/>
          <p:cNvSpPr>
            <a:spLocks/>
          </p:cNvSpPr>
          <p:nvPr/>
        </p:nvSpPr>
        <p:spPr bwMode="auto">
          <a:xfrm>
            <a:off x="2292350" y="2974975"/>
            <a:ext cx="147638" cy="73025"/>
          </a:xfrm>
          <a:custGeom>
            <a:avLst/>
            <a:gdLst>
              <a:gd name="T0" fmla="*/ 0 w 558"/>
              <a:gd name="T1" fmla="*/ 0 h 279"/>
              <a:gd name="T2" fmla="*/ 558 w 558"/>
              <a:gd name="T3" fmla="*/ 139 h 279"/>
              <a:gd name="T4" fmla="*/ 0 w 558"/>
              <a:gd name="T5" fmla="*/ 279 h 279"/>
              <a:gd name="T6" fmla="*/ 0 w 558"/>
              <a:gd name="T7" fmla="*/ 0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558"/>
              <a:gd name="T13" fmla="*/ 0 h 279"/>
              <a:gd name="T14" fmla="*/ 558 w 558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8" h="279">
                <a:moveTo>
                  <a:pt x="0" y="0"/>
                </a:moveTo>
                <a:lnTo>
                  <a:pt x="558" y="139"/>
                </a:lnTo>
                <a:lnTo>
                  <a:pt x="0" y="279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11" name="Line 20"/>
          <p:cNvSpPr>
            <a:spLocks noChangeShapeType="1"/>
          </p:cNvSpPr>
          <p:nvPr/>
        </p:nvSpPr>
        <p:spPr bwMode="auto">
          <a:xfrm flipH="1">
            <a:off x="1036638" y="4322763"/>
            <a:ext cx="774700" cy="1587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1012" name="Freeform 21"/>
          <p:cNvSpPr>
            <a:spLocks/>
          </p:cNvSpPr>
          <p:nvPr/>
        </p:nvSpPr>
        <p:spPr bwMode="auto">
          <a:xfrm>
            <a:off x="954088" y="4284663"/>
            <a:ext cx="111125" cy="74612"/>
          </a:xfrm>
          <a:custGeom>
            <a:avLst/>
            <a:gdLst>
              <a:gd name="T0" fmla="*/ 419 w 419"/>
              <a:gd name="T1" fmla="*/ 279 h 279"/>
              <a:gd name="T2" fmla="*/ 0 w 419"/>
              <a:gd name="T3" fmla="*/ 140 h 279"/>
              <a:gd name="T4" fmla="*/ 419 w 419"/>
              <a:gd name="T5" fmla="*/ 0 h 279"/>
              <a:gd name="T6" fmla="*/ 419 w 419"/>
              <a:gd name="T7" fmla="*/ 279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19"/>
              <a:gd name="T13" fmla="*/ 0 h 279"/>
              <a:gd name="T14" fmla="*/ 419 w 41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" h="279">
                <a:moveTo>
                  <a:pt x="419" y="279"/>
                </a:moveTo>
                <a:lnTo>
                  <a:pt x="0" y="140"/>
                </a:lnTo>
                <a:lnTo>
                  <a:pt x="419" y="0"/>
                </a:lnTo>
                <a:lnTo>
                  <a:pt x="419" y="279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13" name="Line 22"/>
          <p:cNvSpPr>
            <a:spLocks noChangeShapeType="1"/>
          </p:cNvSpPr>
          <p:nvPr/>
        </p:nvSpPr>
        <p:spPr bwMode="auto">
          <a:xfrm flipH="1">
            <a:off x="2365375" y="4322763"/>
            <a:ext cx="776288" cy="1587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1014" name="Freeform 23"/>
          <p:cNvSpPr>
            <a:spLocks/>
          </p:cNvSpPr>
          <p:nvPr/>
        </p:nvSpPr>
        <p:spPr bwMode="auto">
          <a:xfrm>
            <a:off x="2282825" y="4284663"/>
            <a:ext cx="111125" cy="74612"/>
          </a:xfrm>
          <a:custGeom>
            <a:avLst/>
            <a:gdLst>
              <a:gd name="T0" fmla="*/ 418 w 418"/>
              <a:gd name="T1" fmla="*/ 279 h 279"/>
              <a:gd name="T2" fmla="*/ 0 w 418"/>
              <a:gd name="T3" fmla="*/ 140 h 279"/>
              <a:gd name="T4" fmla="*/ 418 w 418"/>
              <a:gd name="T5" fmla="*/ 0 h 279"/>
              <a:gd name="T6" fmla="*/ 418 w 418"/>
              <a:gd name="T7" fmla="*/ 279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18"/>
              <a:gd name="T13" fmla="*/ 0 h 279"/>
              <a:gd name="T14" fmla="*/ 418 w 418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" h="279">
                <a:moveTo>
                  <a:pt x="418" y="279"/>
                </a:moveTo>
                <a:lnTo>
                  <a:pt x="0" y="140"/>
                </a:lnTo>
                <a:lnTo>
                  <a:pt x="418" y="0"/>
                </a:lnTo>
                <a:lnTo>
                  <a:pt x="418" y="279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15" name="Line 24"/>
          <p:cNvSpPr>
            <a:spLocks noChangeShapeType="1"/>
          </p:cNvSpPr>
          <p:nvPr/>
        </p:nvSpPr>
        <p:spPr bwMode="auto">
          <a:xfrm flipH="1">
            <a:off x="3695700" y="4322763"/>
            <a:ext cx="774700" cy="1587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1016" name="Freeform 25"/>
          <p:cNvSpPr>
            <a:spLocks/>
          </p:cNvSpPr>
          <p:nvPr/>
        </p:nvSpPr>
        <p:spPr bwMode="auto">
          <a:xfrm>
            <a:off x="3613150" y="4284663"/>
            <a:ext cx="111125" cy="74612"/>
          </a:xfrm>
          <a:custGeom>
            <a:avLst/>
            <a:gdLst>
              <a:gd name="T0" fmla="*/ 420 w 420"/>
              <a:gd name="T1" fmla="*/ 279 h 279"/>
              <a:gd name="T2" fmla="*/ 0 w 420"/>
              <a:gd name="T3" fmla="*/ 140 h 279"/>
              <a:gd name="T4" fmla="*/ 420 w 420"/>
              <a:gd name="T5" fmla="*/ 0 h 279"/>
              <a:gd name="T6" fmla="*/ 420 w 420"/>
              <a:gd name="T7" fmla="*/ 279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20"/>
              <a:gd name="T13" fmla="*/ 0 h 279"/>
              <a:gd name="T14" fmla="*/ 420 w 420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" h="279">
                <a:moveTo>
                  <a:pt x="420" y="279"/>
                </a:moveTo>
                <a:lnTo>
                  <a:pt x="0" y="140"/>
                </a:lnTo>
                <a:lnTo>
                  <a:pt x="420" y="0"/>
                </a:lnTo>
                <a:lnTo>
                  <a:pt x="420" y="279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17" name="Rectangle 26"/>
          <p:cNvSpPr>
            <a:spLocks noChangeArrowheads="1"/>
          </p:cNvSpPr>
          <p:nvPr/>
        </p:nvSpPr>
        <p:spPr bwMode="auto">
          <a:xfrm>
            <a:off x="1985963" y="4187825"/>
            <a:ext cx="139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238619" name="Oval 27"/>
          <p:cNvSpPr>
            <a:spLocks noChangeArrowheads="1"/>
          </p:cNvSpPr>
          <p:nvPr/>
        </p:nvSpPr>
        <p:spPr bwMode="auto">
          <a:xfrm>
            <a:off x="474663" y="4092575"/>
            <a:ext cx="457200" cy="458788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19" name="Rectangle 28"/>
          <p:cNvSpPr>
            <a:spLocks noChangeArrowheads="1"/>
          </p:cNvSpPr>
          <p:nvPr/>
        </p:nvSpPr>
        <p:spPr bwMode="auto">
          <a:xfrm>
            <a:off x="3290888" y="4187825"/>
            <a:ext cx="139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981020" name="Rectangle 29"/>
          <p:cNvSpPr>
            <a:spLocks noChangeArrowheads="1"/>
          </p:cNvSpPr>
          <p:nvPr/>
        </p:nvSpPr>
        <p:spPr bwMode="auto">
          <a:xfrm>
            <a:off x="4646613" y="4187825"/>
            <a:ext cx="139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6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 flipV="1">
            <a:off x="4692650" y="1995488"/>
            <a:ext cx="0" cy="776287"/>
          </a:xfrm>
          <a:prstGeom prst="line">
            <a:avLst/>
          </a:prstGeom>
          <a:noFill/>
          <a:ln w="36576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23" name="Freeform 31"/>
          <p:cNvSpPr>
            <a:spLocks/>
          </p:cNvSpPr>
          <p:nvPr/>
        </p:nvSpPr>
        <p:spPr bwMode="auto">
          <a:xfrm>
            <a:off x="4656138" y="1914525"/>
            <a:ext cx="73025" cy="109538"/>
          </a:xfrm>
          <a:custGeom>
            <a:avLst/>
            <a:gdLst>
              <a:gd name="T0" fmla="*/ 0 w 279"/>
              <a:gd name="T1" fmla="*/ 418 h 418"/>
              <a:gd name="T2" fmla="*/ 140 w 279"/>
              <a:gd name="T3" fmla="*/ 0 h 418"/>
              <a:gd name="T4" fmla="*/ 279 w 279"/>
              <a:gd name="T5" fmla="*/ 418 h 418"/>
              <a:gd name="T6" fmla="*/ 0 w 279"/>
              <a:gd name="T7" fmla="*/ 418 h 418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418"/>
              <a:gd name="T14" fmla="*/ 279 w 279"/>
              <a:gd name="T15" fmla="*/ 418 h 4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418">
                <a:moveTo>
                  <a:pt x="0" y="418"/>
                </a:moveTo>
                <a:lnTo>
                  <a:pt x="140" y="0"/>
                </a:lnTo>
                <a:lnTo>
                  <a:pt x="279" y="418"/>
                </a:lnTo>
                <a:lnTo>
                  <a:pt x="0" y="418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23" name="Rectangle 33"/>
          <p:cNvSpPr>
            <a:spLocks noChangeArrowheads="1"/>
          </p:cNvSpPr>
          <p:nvPr/>
        </p:nvSpPr>
        <p:spPr bwMode="auto">
          <a:xfrm>
            <a:off x="631825" y="1530350"/>
            <a:ext cx="1397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238624" name="Oval 32"/>
          <p:cNvSpPr>
            <a:spLocks noChangeArrowheads="1"/>
          </p:cNvSpPr>
          <p:nvPr/>
        </p:nvSpPr>
        <p:spPr bwMode="auto">
          <a:xfrm>
            <a:off x="2430463" y="2763838"/>
            <a:ext cx="458787" cy="457200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25" name="Rectangle 34"/>
          <p:cNvSpPr>
            <a:spLocks noChangeArrowheads="1"/>
          </p:cNvSpPr>
          <p:nvPr/>
        </p:nvSpPr>
        <p:spPr bwMode="auto">
          <a:xfrm>
            <a:off x="4621213" y="1541463"/>
            <a:ext cx="139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238627" name="Line 35"/>
          <p:cNvSpPr>
            <a:spLocks noChangeShapeType="1"/>
          </p:cNvSpPr>
          <p:nvPr/>
        </p:nvSpPr>
        <p:spPr bwMode="auto">
          <a:xfrm>
            <a:off x="703263" y="1885950"/>
            <a:ext cx="0" cy="774700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28" name="Freeform 36"/>
          <p:cNvSpPr>
            <a:spLocks/>
          </p:cNvSpPr>
          <p:nvPr/>
        </p:nvSpPr>
        <p:spPr bwMode="auto">
          <a:xfrm>
            <a:off x="666750" y="2633663"/>
            <a:ext cx="74613" cy="111125"/>
          </a:xfrm>
          <a:custGeom>
            <a:avLst/>
            <a:gdLst>
              <a:gd name="T0" fmla="*/ 279 w 279"/>
              <a:gd name="T1" fmla="*/ 0 h 419"/>
              <a:gd name="T2" fmla="*/ 140 w 279"/>
              <a:gd name="T3" fmla="*/ 419 h 419"/>
              <a:gd name="T4" fmla="*/ 0 w 279"/>
              <a:gd name="T5" fmla="*/ 0 h 419"/>
              <a:gd name="T6" fmla="*/ 279 w 279"/>
              <a:gd name="T7" fmla="*/ 0 h 419"/>
              <a:gd name="T8" fmla="*/ 0 60000 65536"/>
              <a:gd name="T9" fmla="*/ 0 60000 65536"/>
              <a:gd name="T10" fmla="*/ 0 60000 65536"/>
              <a:gd name="T11" fmla="*/ 0 60000 65536"/>
              <a:gd name="T12" fmla="*/ 0 w 279"/>
              <a:gd name="T13" fmla="*/ 0 h 419"/>
              <a:gd name="T14" fmla="*/ 279 w 279"/>
              <a:gd name="T15" fmla="*/ 419 h 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9" h="419">
                <a:moveTo>
                  <a:pt x="279" y="0"/>
                </a:moveTo>
                <a:lnTo>
                  <a:pt x="140" y="419"/>
                </a:lnTo>
                <a:lnTo>
                  <a:pt x="0" y="0"/>
                </a:lnTo>
                <a:lnTo>
                  <a:pt x="279" y="0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29" name="Oval 37"/>
          <p:cNvSpPr>
            <a:spLocks noChangeArrowheads="1"/>
          </p:cNvSpPr>
          <p:nvPr/>
        </p:nvSpPr>
        <p:spPr bwMode="auto">
          <a:xfrm>
            <a:off x="4451350" y="2763838"/>
            <a:ext cx="457200" cy="457200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29" name="Rectangle 38"/>
          <p:cNvSpPr>
            <a:spLocks noChangeArrowheads="1"/>
          </p:cNvSpPr>
          <p:nvPr/>
        </p:nvSpPr>
        <p:spPr bwMode="auto">
          <a:xfrm>
            <a:off x="2667000" y="4079875"/>
            <a:ext cx="192088" cy="508000"/>
          </a:xfrm>
          <a:prstGeom prst="rect">
            <a:avLst/>
          </a:prstGeom>
          <a:solidFill>
            <a:srgbClr val="FFFFFF"/>
          </a:solidFill>
          <a:ln w="36513">
            <a:solidFill>
              <a:srgbClr val="BF6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30" name="Rectangle 39"/>
          <p:cNvSpPr>
            <a:spLocks noChangeArrowheads="1"/>
          </p:cNvSpPr>
          <p:nvPr/>
        </p:nvSpPr>
        <p:spPr bwMode="auto">
          <a:xfrm>
            <a:off x="1300163" y="4070350"/>
            <a:ext cx="193675" cy="509588"/>
          </a:xfrm>
          <a:prstGeom prst="rect">
            <a:avLst/>
          </a:prstGeom>
          <a:solidFill>
            <a:srgbClr val="FFFFFF"/>
          </a:solidFill>
          <a:ln w="36513">
            <a:solidFill>
              <a:srgbClr val="BF6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32" name="Line 40"/>
          <p:cNvSpPr>
            <a:spLocks noChangeShapeType="1"/>
          </p:cNvSpPr>
          <p:nvPr/>
        </p:nvSpPr>
        <p:spPr bwMode="auto">
          <a:xfrm flipH="1">
            <a:off x="1036638" y="1663700"/>
            <a:ext cx="3433762" cy="1588"/>
          </a:xfrm>
          <a:prstGeom prst="line">
            <a:avLst/>
          </a:prstGeom>
          <a:noFill/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33" name="Freeform 41"/>
          <p:cNvSpPr>
            <a:spLocks/>
          </p:cNvSpPr>
          <p:nvPr/>
        </p:nvSpPr>
        <p:spPr bwMode="auto">
          <a:xfrm>
            <a:off x="954088" y="1627188"/>
            <a:ext cx="111125" cy="73025"/>
          </a:xfrm>
          <a:custGeom>
            <a:avLst/>
            <a:gdLst>
              <a:gd name="T0" fmla="*/ 419 w 419"/>
              <a:gd name="T1" fmla="*/ 279 h 279"/>
              <a:gd name="T2" fmla="*/ 0 w 419"/>
              <a:gd name="T3" fmla="*/ 139 h 279"/>
              <a:gd name="T4" fmla="*/ 419 w 419"/>
              <a:gd name="T5" fmla="*/ 0 h 279"/>
              <a:gd name="T6" fmla="*/ 419 w 419"/>
              <a:gd name="T7" fmla="*/ 279 h 279"/>
              <a:gd name="T8" fmla="*/ 0 60000 65536"/>
              <a:gd name="T9" fmla="*/ 0 60000 65536"/>
              <a:gd name="T10" fmla="*/ 0 60000 65536"/>
              <a:gd name="T11" fmla="*/ 0 60000 65536"/>
              <a:gd name="T12" fmla="*/ 0 w 419"/>
              <a:gd name="T13" fmla="*/ 0 h 279"/>
              <a:gd name="T14" fmla="*/ 419 w 419"/>
              <a:gd name="T15" fmla="*/ 279 h 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" h="279">
                <a:moveTo>
                  <a:pt x="419" y="279"/>
                </a:moveTo>
                <a:lnTo>
                  <a:pt x="0" y="139"/>
                </a:lnTo>
                <a:lnTo>
                  <a:pt x="419" y="0"/>
                </a:lnTo>
                <a:lnTo>
                  <a:pt x="419" y="279"/>
                </a:lnTo>
                <a:close/>
              </a:path>
            </a:pathLst>
          </a:custGeom>
          <a:solidFill>
            <a:srgbClr val="00FFFF"/>
          </a:solidFill>
          <a:ln w="190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34" name="Oval 42"/>
          <p:cNvSpPr>
            <a:spLocks noChangeArrowheads="1"/>
          </p:cNvSpPr>
          <p:nvPr/>
        </p:nvSpPr>
        <p:spPr bwMode="auto">
          <a:xfrm>
            <a:off x="461963" y="2776538"/>
            <a:ext cx="457200" cy="458787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34" name="Oval 43"/>
          <p:cNvSpPr>
            <a:spLocks noChangeArrowheads="1"/>
          </p:cNvSpPr>
          <p:nvPr/>
        </p:nvSpPr>
        <p:spPr bwMode="auto">
          <a:xfrm>
            <a:off x="2681288" y="4233863"/>
            <a:ext cx="155575" cy="15398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35" name="Rectangle 44"/>
          <p:cNvSpPr>
            <a:spLocks noChangeArrowheads="1"/>
          </p:cNvSpPr>
          <p:nvPr/>
        </p:nvSpPr>
        <p:spPr bwMode="auto">
          <a:xfrm>
            <a:off x="2574925" y="2859088"/>
            <a:ext cx="139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981036" name="Rectangle 45"/>
          <p:cNvSpPr>
            <a:spLocks noChangeArrowheads="1"/>
          </p:cNvSpPr>
          <p:nvPr/>
        </p:nvSpPr>
        <p:spPr bwMode="auto">
          <a:xfrm>
            <a:off x="635000" y="2887663"/>
            <a:ext cx="139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9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981037" name="Rectangle 46"/>
          <p:cNvSpPr>
            <a:spLocks noChangeArrowheads="1"/>
          </p:cNvSpPr>
          <p:nvPr/>
        </p:nvSpPr>
        <p:spPr bwMode="auto">
          <a:xfrm>
            <a:off x="568325" y="4184650"/>
            <a:ext cx="279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981038" name="Rectangle 47"/>
          <p:cNvSpPr>
            <a:spLocks noChangeArrowheads="1"/>
          </p:cNvSpPr>
          <p:nvPr/>
        </p:nvSpPr>
        <p:spPr bwMode="auto">
          <a:xfrm>
            <a:off x="4608513" y="2859088"/>
            <a:ext cx="1397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GB" sz="1800">
              <a:latin typeface="Garamond" pitchFamily="18" charset="0"/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568450" y="2751138"/>
            <a:ext cx="193675" cy="508000"/>
            <a:chOff x="988" y="1733"/>
            <a:chExt cx="122" cy="320"/>
          </a:xfrm>
        </p:grpSpPr>
        <p:sp>
          <p:nvSpPr>
            <p:cNvPr id="981040" name="Rectangle 49"/>
            <p:cNvSpPr>
              <a:spLocks noChangeArrowheads="1"/>
            </p:cNvSpPr>
            <p:nvPr/>
          </p:nvSpPr>
          <p:spPr bwMode="auto">
            <a:xfrm>
              <a:off x="988" y="1733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41" name="Oval 50"/>
            <p:cNvSpPr>
              <a:spLocks noChangeArrowheads="1"/>
            </p:cNvSpPr>
            <p:nvPr/>
          </p:nvSpPr>
          <p:spPr bwMode="auto">
            <a:xfrm>
              <a:off x="997" y="1847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581400" y="2741613"/>
            <a:ext cx="193675" cy="508000"/>
            <a:chOff x="2256" y="1727"/>
            <a:chExt cx="122" cy="320"/>
          </a:xfrm>
        </p:grpSpPr>
        <p:sp>
          <p:nvSpPr>
            <p:cNvPr id="981043" name="Rectangle 52"/>
            <p:cNvSpPr>
              <a:spLocks noChangeArrowheads="1"/>
            </p:cNvSpPr>
            <p:nvPr/>
          </p:nvSpPr>
          <p:spPr bwMode="auto">
            <a:xfrm>
              <a:off x="2256" y="1727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44" name="Oval 53"/>
            <p:cNvSpPr>
              <a:spLocks noChangeArrowheads="1"/>
            </p:cNvSpPr>
            <p:nvPr/>
          </p:nvSpPr>
          <p:spPr bwMode="auto">
            <a:xfrm>
              <a:off x="2270" y="1841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sp>
        <p:nvSpPr>
          <p:cNvPr id="981045" name="Oval 54"/>
          <p:cNvSpPr>
            <a:spLocks noChangeArrowheads="1"/>
          </p:cNvSpPr>
          <p:nvPr/>
        </p:nvSpPr>
        <p:spPr bwMode="auto">
          <a:xfrm>
            <a:off x="1314450" y="4243388"/>
            <a:ext cx="155575" cy="15398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46" name="Oval 55"/>
          <p:cNvSpPr>
            <a:spLocks noChangeArrowheads="1"/>
          </p:cNvSpPr>
          <p:nvPr/>
        </p:nvSpPr>
        <p:spPr bwMode="auto">
          <a:xfrm>
            <a:off x="5783263" y="1519238"/>
            <a:ext cx="457200" cy="458787"/>
          </a:xfrm>
          <a:prstGeom prst="ellipse">
            <a:avLst/>
          </a:prstGeom>
          <a:solidFill>
            <a:srgbClr val="FFFFFF"/>
          </a:solidFill>
          <a:ln w="36513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47" name="Rectangle 56"/>
          <p:cNvSpPr>
            <a:spLocks noChangeArrowheads="1"/>
          </p:cNvSpPr>
          <p:nvPr/>
        </p:nvSpPr>
        <p:spPr bwMode="auto">
          <a:xfrm>
            <a:off x="5876925" y="1593850"/>
            <a:ext cx="279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10</a:t>
            </a:r>
            <a:endParaRPr lang="en-GB" sz="1800">
              <a:latin typeface="Garamond" pitchFamily="18" charset="0"/>
            </a:endParaRPr>
          </a:p>
        </p:txBody>
      </p:sp>
      <p:sp>
        <p:nvSpPr>
          <p:cNvPr id="981048" name="Text Box 57"/>
          <p:cNvSpPr txBox="1">
            <a:spLocks noChangeArrowheads="1"/>
          </p:cNvSpPr>
          <p:nvPr/>
        </p:nvSpPr>
        <p:spPr bwMode="auto">
          <a:xfrm>
            <a:off x="6172200" y="1549400"/>
            <a:ext cx="2768600" cy="7016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Garamond" pitchFamily="18" charset="0"/>
              </a:rPr>
              <a:t>- </a:t>
            </a:r>
            <a:r>
              <a:rPr lang="en-GB" sz="2000">
                <a:latin typeface="Arial" charset="0"/>
              </a:rPr>
              <a:t>Combinational block with delay 10</a:t>
            </a:r>
          </a:p>
        </p:txBody>
      </p:sp>
      <p:sp>
        <p:nvSpPr>
          <p:cNvPr id="981049" name="Rectangle 58"/>
          <p:cNvSpPr>
            <a:spLocks noChangeArrowheads="1"/>
          </p:cNvSpPr>
          <p:nvPr/>
        </p:nvSpPr>
        <p:spPr bwMode="auto">
          <a:xfrm>
            <a:off x="5918200" y="2373313"/>
            <a:ext cx="193675" cy="508000"/>
          </a:xfrm>
          <a:prstGeom prst="rect">
            <a:avLst/>
          </a:prstGeom>
          <a:solidFill>
            <a:srgbClr val="FFFFFF"/>
          </a:solidFill>
          <a:ln w="36513">
            <a:solidFill>
              <a:srgbClr val="BF6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50" name="Oval 59"/>
          <p:cNvSpPr>
            <a:spLocks noChangeArrowheads="1"/>
          </p:cNvSpPr>
          <p:nvPr/>
        </p:nvSpPr>
        <p:spPr bwMode="auto">
          <a:xfrm>
            <a:off x="5940425" y="2554288"/>
            <a:ext cx="155575" cy="15557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981051" name="Text Box 60"/>
          <p:cNvSpPr txBox="1">
            <a:spLocks noChangeArrowheads="1"/>
          </p:cNvSpPr>
          <p:nvPr/>
        </p:nvSpPr>
        <p:spPr bwMode="auto">
          <a:xfrm>
            <a:off x="6159500" y="2425700"/>
            <a:ext cx="2984500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>
                <a:latin typeface="Garamond" pitchFamily="18" charset="0"/>
              </a:rPr>
              <a:t>- </a:t>
            </a:r>
            <a:r>
              <a:rPr lang="en-GB" sz="2000">
                <a:latin typeface="Arial" charset="0"/>
              </a:rPr>
              <a:t>Initialized  register (dot)</a:t>
            </a:r>
          </a:p>
        </p:txBody>
      </p:sp>
      <p:sp>
        <p:nvSpPr>
          <p:cNvPr id="238653" name="AutoShape 61"/>
          <p:cNvSpPr>
            <a:spLocks noChangeArrowheads="1"/>
          </p:cNvSpPr>
          <p:nvPr/>
        </p:nvSpPr>
        <p:spPr bwMode="auto">
          <a:xfrm>
            <a:off x="5927725" y="3160713"/>
            <a:ext cx="2251075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54" name="Rectangle 62"/>
          <p:cNvSpPr>
            <a:spLocks noChangeArrowheads="1"/>
          </p:cNvSpPr>
          <p:nvPr/>
        </p:nvSpPr>
        <p:spPr bwMode="auto">
          <a:xfrm>
            <a:off x="5986463" y="3327400"/>
            <a:ext cx="17668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GB">
                <a:latin typeface="Arial" charset="0"/>
              </a:rPr>
              <a:t>Cycle time is</a:t>
            </a:r>
            <a:r>
              <a:rPr lang="en-GB" sz="2500">
                <a:latin typeface="Times New Roman" pitchFamily="18" charset="0"/>
              </a:rPr>
              <a:t> </a:t>
            </a:r>
            <a:endParaRPr lang="en-GB" sz="1800">
              <a:solidFill>
                <a:srgbClr val="FF7C80"/>
              </a:solidFill>
              <a:latin typeface="Garamond" pitchFamily="18" charset="0"/>
            </a:endParaRPr>
          </a:p>
        </p:txBody>
      </p:sp>
      <p:sp>
        <p:nvSpPr>
          <p:cNvPr id="238655" name="AutoShape 63"/>
          <p:cNvSpPr>
            <a:spLocks noChangeArrowheads="1"/>
          </p:cNvSpPr>
          <p:nvPr/>
        </p:nvSpPr>
        <p:spPr bwMode="auto">
          <a:xfrm>
            <a:off x="5915025" y="3897313"/>
            <a:ext cx="2479675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56" name="Rectangle 64"/>
          <p:cNvSpPr>
            <a:spLocks noChangeArrowheads="1"/>
          </p:cNvSpPr>
          <p:nvPr/>
        </p:nvSpPr>
        <p:spPr bwMode="auto">
          <a:xfrm>
            <a:off x="5999163" y="4064000"/>
            <a:ext cx="21986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GB">
                <a:latin typeface="Arial" charset="0"/>
              </a:rPr>
              <a:t>Throughput is </a:t>
            </a:r>
            <a:r>
              <a:rPr lang="en-GB" b="1">
                <a:solidFill>
                  <a:srgbClr val="FF9900"/>
                </a:solidFill>
                <a:latin typeface="Arial" charset="0"/>
              </a:rPr>
              <a:t>1</a:t>
            </a:r>
          </a:p>
        </p:txBody>
      </p:sp>
      <p:sp>
        <p:nvSpPr>
          <p:cNvPr id="238657" name="AutoShape 65"/>
          <p:cNvSpPr>
            <a:spLocks noChangeArrowheads="1"/>
          </p:cNvSpPr>
          <p:nvPr/>
        </p:nvSpPr>
        <p:spPr bwMode="auto">
          <a:xfrm>
            <a:off x="5915025" y="4646613"/>
            <a:ext cx="2251075" cy="9652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sp>
        <p:nvSpPr>
          <p:cNvPr id="238658" name="Rectangle 66"/>
          <p:cNvSpPr>
            <a:spLocks noChangeArrowheads="1"/>
          </p:cNvSpPr>
          <p:nvPr/>
        </p:nvSpPr>
        <p:spPr bwMode="auto">
          <a:xfrm>
            <a:off x="5973763" y="4775200"/>
            <a:ext cx="2198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Effective cycle time is </a:t>
            </a:r>
            <a:r>
              <a:rPr lang="en-GB">
                <a:solidFill>
                  <a:srgbClr val="FF9900"/>
                </a:solidFill>
                <a:latin typeface="Arial" charset="0"/>
              </a:rPr>
              <a:t>21</a:t>
            </a:r>
          </a:p>
        </p:txBody>
      </p: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427538" y="2568575"/>
            <a:ext cx="508000" cy="193675"/>
            <a:chOff x="2789" y="1618"/>
            <a:chExt cx="320" cy="122"/>
          </a:xfrm>
        </p:grpSpPr>
        <p:sp>
          <p:nvSpPr>
            <p:cNvPr id="981059" name="Rectangle 68"/>
            <p:cNvSpPr>
              <a:spLocks noChangeArrowheads="1"/>
            </p:cNvSpPr>
            <p:nvPr/>
          </p:nvSpPr>
          <p:spPr bwMode="auto">
            <a:xfrm rot="5400000">
              <a:off x="2888" y="1519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60" name="Oval 69"/>
            <p:cNvSpPr>
              <a:spLocks noChangeArrowheads="1"/>
            </p:cNvSpPr>
            <p:nvPr/>
          </p:nvSpPr>
          <p:spPr bwMode="auto">
            <a:xfrm rot="5400000">
              <a:off x="2902" y="1633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sp>
        <p:nvSpPr>
          <p:cNvPr id="238662" name="Text Box 70"/>
          <p:cNvSpPr txBox="1">
            <a:spLocks noChangeArrowheads="1"/>
          </p:cNvSpPr>
          <p:nvPr/>
        </p:nvSpPr>
        <p:spPr bwMode="auto">
          <a:xfrm>
            <a:off x="7670800" y="3302000"/>
            <a:ext cx="5588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FF9900"/>
                </a:solidFill>
                <a:latin typeface="Arial" charset="0"/>
              </a:rPr>
              <a:t>21</a:t>
            </a:r>
          </a:p>
        </p:txBody>
      </p:sp>
      <p:sp>
        <p:nvSpPr>
          <p:cNvPr id="238663" name="Text Box 71"/>
          <p:cNvSpPr txBox="1">
            <a:spLocks noChangeArrowheads="1"/>
          </p:cNvSpPr>
          <p:nvPr/>
        </p:nvSpPr>
        <p:spPr bwMode="auto">
          <a:xfrm>
            <a:off x="7658100" y="3302000"/>
            <a:ext cx="5334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FF9900"/>
                </a:solidFill>
                <a:latin typeface="Arial" charset="0"/>
              </a:rPr>
              <a:t>19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465138" y="3279775"/>
            <a:ext cx="508000" cy="193675"/>
            <a:chOff x="293" y="2058"/>
            <a:chExt cx="320" cy="122"/>
          </a:xfrm>
        </p:grpSpPr>
        <p:sp>
          <p:nvSpPr>
            <p:cNvPr id="981064" name="Rectangle 73"/>
            <p:cNvSpPr>
              <a:spLocks noChangeArrowheads="1"/>
            </p:cNvSpPr>
            <p:nvPr/>
          </p:nvSpPr>
          <p:spPr bwMode="auto">
            <a:xfrm rot="5400000">
              <a:off x="392" y="1959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65" name="Oval 74"/>
            <p:cNvSpPr>
              <a:spLocks noChangeArrowheads="1"/>
            </p:cNvSpPr>
            <p:nvPr/>
          </p:nvSpPr>
          <p:spPr bwMode="auto">
            <a:xfrm rot="5400000">
              <a:off x="390" y="2065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452438" y="2568575"/>
            <a:ext cx="508000" cy="193675"/>
            <a:chOff x="285" y="1618"/>
            <a:chExt cx="320" cy="122"/>
          </a:xfrm>
        </p:grpSpPr>
        <p:sp>
          <p:nvSpPr>
            <p:cNvPr id="981067" name="Rectangle 76"/>
            <p:cNvSpPr>
              <a:spLocks noChangeArrowheads="1"/>
            </p:cNvSpPr>
            <p:nvPr/>
          </p:nvSpPr>
          <p:spPr bwMode="auto">
            <a:xfrm rot="5400000">
              <a:off x="384" y="1519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68" name="Oval 77"/>
            <p:cNvSpPr>
              <a:spLocks noChangeArrowheads="1"/>
            </p:cNvSpPr>
            <p:nvPr/>
          </p:nvSpPr>
          <p:spPr bwMode="auto">
            <a:xfrm rot="5400000">
              <a:off x="398" y="1633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sp>
        <p:nvSpPr>
          <p:cNvPr id="238670" name="Text Box 78"/>
          <p:cNvSpPr txBox="1">
            <a:spLocks noChangeArrowheads="1"/>
          </p:cNvSpPr>
          <p:nvPr/>
        </p:nvSpPr>
        <p:spPr bwMode="auto">
          <a:xfrm>
            <a:off x="7645400" y="3314700"/>
            <a:ext cx="5969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FF9900"/>
                </a:solidFill>
                <a:latin typeface="Arial" charset="0"/>
              </a:rPr>
              <a:t>16</a:t>
            </a:r>
          </a:p>
        </p:txBody>
      </p:sp>
      <p:sp>
        <p:nvSpPr>
          <p:cNvPr id="238671" name="Text Box 79"/>
          <p:cNvSpPr txBox="1">
            <a:spLocks noChangeArrowheads="1"/>
          </p:cNvSpPr>
          <p:nvPr/>
        </p:nvSpPr>
        <p:spPr bwMode="auto">
          <a:xfrm>
            <a:off x="520700" y="5867400"/>
            <a:ext cx="2641600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  <a:latin typeface="Arial" charset="0"/>
              </a:rPr>
              <a:t>Retiming can not do better!</a:t>
            </a:r>
          </a:p>
        </p:txBody>
      </p:sp>
      <p:sp>
        <p:nvSpPr>
          <p:cNvPr id="238672" name="Text Box 80"/>
          <p:cNvSpPr txBox="1">
            <a:spLocks noChangeArrowheads="1"/>
          </p:cNvSpPr>
          <p:nvPr/>
        </p:nvSpPr>
        <p:spPr bwMode="auto">
          <a:xfrm>
            <a:off x="4267200" y="5832475"/>
            <a:ext cx="3683000" cy="8223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chemeClr val="folHlink"/>
                </a:solidFill>
                <a:latin typeface="Arial" charset="0"/>
              </a:rPr>
              <a:t>Retiming and Recycling (R&amp;R) can</a:t>
            </a:r>
          </a:p>
        </p:txBody>
      </p:sp>
      <p:sp>
        <p:nvSpPr>
          <p:cNvPr id="238673" name="Rectangle 81"/>
          <p:cNvSpPr>
            <a:spLocks noChangeArrowheads="1"/>
          </p:cNvSpPr>
          <p:nvPr/>
        </p:nvSpPr>
        <p:spPr bwMode="auto">
          <a:xfrm>
            <a:off x="4013200" y="4079875"/>
            <a:ext cx="192088" cy="508000"/>
          </a:xfrm>
          <a:prstGeom prst="rect">
            <a:avLst/>
          </a:prstGeom>
          <a:solidFill>
            <a:srgbClr val="FFFFFF"/>
          </a:solidFill>
          <a:ln w="36513">
            <a:solidFill>
              <a:srgbClr val="BF6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hlink"/>
              </a:buClr>
              <a:buFont typeface="Wingdings" pitchFamily="2" charset="2"/>
              <a:buChar char="§"/>
            </a:pPr>
            <a:endParaRPr lang="en-US" sz="2000" u="sng">
              <a:latin typeface="Garamond" pitchFamily="18" charset="0"/>
            </a:endParaRPr>
          </a:p>
        </p:txBody>
      </p: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4427538" y="3254375"/>
            <a:ext cx="508000" cy="193675"/>
            <a:chOff x="2789" y="1618"/>
            <a:chExt cx="320" cy="122"/>
          </a:xfrm>
        </p:grpSpPr>
        <p:sp>
          <p:nvSpPr>
            <p:cNvPr id="981074" name="Rectangle 83"/>
            <p:cNvSpPr>
              <a:spLocks noChangeArrowheads="1"/>
            </p:cNvSpPr>
            <p:nvPr/>
          </p:nvSpPr>
          <p:spPr bwMode="auto">
            <a:xfrm rot="5400000">
              <a:off x="2888" y="1519"/>
              <a:ext cx="122" cy="320"/>
            </a:xfrm>
            <a:prstGeom prst="rect">
              <a:avLst/>
            </a:prstGeom>
            <a:solidFill>
              <a:srgbClr val="FFFFFF"/>
            </a:solidFill>
            <a:ln w="36513">
              <a:solidFill>
                <a:srgbClr val="BF6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  <p:sp>
          <p:nvSpPr>
            <p:cNvPr id="981075" name="Oval 84"/>
            <p:cNvSpPr>
              <a:spLocks noChangeArrowheads="1"/>
            </p:cNvSpPr>
            <p:nvPr/>
          </p:nvSpPr>
          <p:spPr bwMode="auto">
            <a:xfrm rot="5400000">
              <a:off x="2902" y="1633"/>
              <a:ext cx="98" cy="98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hlink"/>
                </a:buClr>
                <a:buFont typeface="Wingdings" pitchFamily="2" charset="2"/>
                <a:buChar char="§"/>
              </a:pPr>
              <a:endParaRPr lang="en-US" sz="2000" u="sng">
                <a:latin typeface="Garamond" pitchFamily="18" charset="0"/>
              </a:endParaRPr>
            </a:p>
          </p:txBody>
        </p:sp>
      </p:grpSp>
      <p:sp>
        <p:nvSpPr>
          <p:cNvPr id="238677" name="Rectangle 85"/>
          <p:cNvSpPr>
            <a:spLocks noChangeArrowheads="1"/>
          </p:cNvSpPr>
          <p:nvPr/>
        </p:nvSpPr>
        <p:spPr bwMode="auto">
          <a:xfrm>
            <a:off x="5986463" y="4775200"/>
            <a:ext cx="2198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Effective cycle time is </a:t>
            </a:r>
            <a:r>
              <a:rPr lang="en-GB">
                <a:solidFill>
                  <a:srgbClr val="FF9900"/>
                </a:solidFill>
                <a:latin typeface="Arial" charset="0"/>
              </a:rPr>
              <a:t>19</a:t>
            </a:r>
          </a:p>
        </p:txBody>
      </p:sp>
      <p:sp>
        <p:nvSpPr>
          <p:cNvPr id="238678" name="Rectangle 86"/>
          <p:cNvSpPr>
            <a:spLocks noChangeArrowheads="1"/>
          </p:cNvSpPr>
          <p:nvPr/>
        </p:nvSpPr>
        <p:spPr bwMode="auto">
          <a:xfrm>
            <a:off x="5973763" y="4775200"/>
            <a:ext cx="21986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>
                <a:latin typeface="Arial" charset="0"/>
              </a:rPr>
              <a:t>Effective cycle time is </a:t>
            </a:r>
            <a:r>
              <a:rPr lang="en-GB">
                <a:solidFill>
                  <a:srgbClr val="FF9900"/>
                </a:solidFill>
                <a:latin typeface="Arial" charset="0"/>
              </a:rPr>
              <a:t>16</a:t>
            </a:r>
          </a:p>
        </p:txBody>
      </p:sp>
      <p:sp>
        <p:nvSpPr>
          <p:cNvPr id="238679" name="Rectangle 87"/>
          <p:cNvSpPr>
            <a:spLocks noChangeArrowheads="1"/>
          </p:cNvSpPr>
          <p:nvPr/>
        </p:nvSpPr>
        <p:spPr bwMode="auto">
          <a:xfrm>
            <a:off x="5986463" y="4064000"/>
            <a:ext cx="23764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GB">
                <a:latin typeface="Arial" charset="0"/>
              </a:rPr>
              <a:t>Throughput is </a:t>
            </a:r>
            <a:r>
              <a:rPr lang="en-GB">
                <a:solidFill>
                  <a:srgbClr val="FF9900"/>
                </a:solidFill>
                <a:latin typeface="Arial" charset="0"/>
              </a:rPr>
              <a:t>4/5</a:t>
            </a:r>
            <a:endParaRPr lang="en-GB" b="1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38680" name="Rectangle 88"/>
          <p:cNvSpPr>
            <a:spLocks noChangeArrowheads="1"/>
          </p:cNvSpPr>
          <p:nvPr/>
        </p:nvSpPr>
        <p:spPr bwMode="auto">
          <a:xfrm>
            <a:off x="5980113" y="4773175"/>
            <a:ext cx="21986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GB" dirty="0">
                <a:latin typeface="Arial" charset="0"/>
              </a:rPr>
              <a:t>Effective cycle time is </a:t>
            </a:r>
            <a:r>
              <a:rPr lang="en-GB" dirty="0" smtClean="0">
                <a:solidFill>
                  <a:srgbClr val="FFC000"/>
                </a:solidFill>
                <a:latin typeface="Arial" charset="0"/>
              </a:rPr>
              <a:t>12 * 5/4 = 15</a:t>
            </a:r>
            <a:endParaRPr lang="en-GB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38681" name="Text Box 89"/>
          <p:cNvSpPr txBox="1">
            <a:spLocks noChangeArrowheads="1"/>
          </p:cNvSpPr>
          <p:nvPr/>
        </p:nvSpPr>
        <p:spPr bwMode="auto">
          <a:xfrm>
            <a:off x="7683500" y="3302000"/>
            <a:ext cx="5461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b="1">
                <a:solidFill>
                  <a:srgbClr val="FF9900"/>
                </a:solidFill>
                <a:latin typeface="Arial" charset="0"/>
              </a:rPr>
              <a:t>12</a:t>
            </a:r>
          </a:p>
        </p:txBody>
      </p:sp>
      <p:sp>
        <p:nvSpPr>
          <p:cNvPr id="238682" name="Text Box 90"/>
          <p:cNvSpPr txBox="1">
            <a:spLocks noChangeArrowheads="1"/>
          </p:cNvSpPr>
          <p:nvPr/>
        </p:nvSpPr>
        <p:spPr bwMode="auto">
          <a:xfrm>
            <a:off x="241300" y="5854700"/>
            <a:ext cx="8686800" cy="8223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 b="1">
                <a:solidFill>
                  <a:schemeClr val="folHlink"/>
                </a:solidFill>
                <a:latin typeface="Arial" charset="0"/>
              </a:rPr>
              <a:t>Find a minimal effective cycle time of the circuit represented as retiming graph (RG)!</a:t>
            </a:r>
          </a:p>
        </p:txBody>
      </p:sp>
      <p:sp>
        <p:nvSpPr>
          <p:cNvPr id="238683" name="Text Box 91"/>
          <p:cNvSpPr txBox="1">
            <a:spLocks noChangeArrowheads="1"/>
          </p:cNvSpPr>
          <p:nvPr/>
        </p:nvSpPr>
        <p:spPr bwMode="auto">
          <a:xfrm>
            <a:off x="279400" y="4953000"/>
            <a:ext cx="53086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>
                <a:latin typeface="Arial" charset="0"/>
              </a:rPr>
              <a:t>The longest combinational path delay</a:t>
            </a:r>
          </a:p>
        </p:txBody>
      </p:sp>
      <p:sp>
        <p:nvSpPr>
          <p:cNvPr id="238684" name="Text Box 92"/>
          <p:cNvSpPr txBox="1">
            <a:spLocks noChangeArrowheads="1"/>
          </p:cNvSpPr>
          <p:nvPr/>
        </p:nvSpPr>
        <p:spPr bwMode="auto">
          <a:xfrm>
            <a:off x="304800" y="4953000"/>
            <a:ext cx="52959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>
                <a:latin typeface="Arial" charset="0"/>
              </a:rPr>
              <a:t>The number of valid data/clock cycle</a:t>
            </a:r>
          </a:p>
        </p:txBody>
      </p:sp>
      <p:sp>
        <p:nvSpPr>
          <p:cNvPr id="238685" name="Text Box 93"/>
          <p:cNvSpPr txBox="1">
            <a:spLocks noChangeArrowheads="1"/>
          </p:cNvSpPr>
          <p:nvPr/>
        </p:nvSpPr>
        <p:spPr bwMode="auto">
          <a:xfrm>
            <a:off x="1041400" y="4927600"/>
            <a:ext cx="34036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>
                <a:latin typeface="Arial" charset="0"/>
              </a:rPr>
              <a:t>cycle time/throughput</a:t>
            </a:r>
          </a:p>
        </p:txBody>
      </p:sp>
      <p:sp>
        <p:nvSpPr>
          <p:cNvPr id="981085" name="Text Box 94"/>
          <p:cNvSpPr txBox="1">
            <a:spLocks noChangeArrowheads="1"/>
          </p:cNvSpPr>
          <p:nvPr/>
        </p:nvSpPr>
        <p:spPr bwMode="auto">
          <a:xfrm>
            <a:off x="1066800" y="1016000"/>
            <a:ext cx="332740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GB">
                <a:latin typeface="Arial" charset="0"/>
              </a:rPr>
              <a:t>Retiming graph</a:t>
            </a:r>
            <a:endParaRPr lang="ru-RU">
              <a:latin typeface="Arial" charset="0"/>
            </a:endParaRPr>
          </a:p>
        </p:txBody>
      </p:sp>
      <p:pic>
        <p:nvPicPr>
          <p:cNvPr id="238692" name="Picture 100" descr="el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3232150"/>
            <a:ext cx="1727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693" name="Text Box 101"/>
          <p:cNvSpPr txBox="1">
            <a:spLocks noChangeArrowheads="1"/>
          </p:cNvSpPr>
          <p:nvPr/>
        </p:nvSpPr>
        <p:spPr bwMode="auto">
          <a:xfrm>
            <a:off x="2032000" y="3314700"/>
            <a:ext cx="1422400" cy="641350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s-ES_tradnl" sz="1800">
                <a:latin typeface="Arial" charset="0"/>
              </a:rPr>
              <a:t>5 registers, 4 tokens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86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09166 -3.7037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00139 -0.0481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4815 L 1.94444E-6 0 " pathEditMode="relative" rAng="0" ptsTypes="AA">
                                      <p:cBhvr>
                                        <p:cTn id="93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0FFFF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38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238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2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9305 0.0037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4.16667E-6 0.05185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139 -0.05185 " pathEditMode="relative" rAng="0" ptsTypes="AA">
                                      <p:cBhvr>
                                        <p:cTn id="1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386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23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3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00"/>
                            </p:stCondLst>
                            <p:childTnLst>
                              <p:par>
                                <p:cTn id="2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0" dur="500"/>
                                        <p:tgtEl>
                                          <p:spTgt spid="23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9" dur="500"/>
                                        <p:tgtEl>
                                          <p:spTgt spid="23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28 2.59259E-6 L -2.5E-6 2.59259E-6 " pathEditMode="relative" rAng="0" ptsTypes="AA">
                                      <p:cBhvr>
                                        <p:cTn id="2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500"/>
                            </p:stCondLst>
                            <p:childTnLst>
                              <p:par>
                                <p:cTn id="25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238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CFAE2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3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23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53" grpId="0" animBg="1"/>
      <p:bldP spid="238654" grpId="0"/>
      <p:bldP spid="238655" grpId="0" animBg="1"/>
      <p:bldP spid="238656" grpId="0"/>
      <p:bldP spid="238656" grpId="1"/>
      <p:bldP spid="238657" grpId="0" animBg="1"/>
      <p:bldP spid="238658" grpId="0"/>
      <p:bldP spid="238662" grpId="0"/>
      <p:bldP spid="238662" grpId="1"/>
      <p:bldP spid="238663" grpId="0"/>
      <p:bldP spid="238663" grpId="1"/>
      <p:bldP spid="238670" grpId="0"/>
      <p:bldP spid="238671" grpId="0"/>
      <p:bldP spid="238671" grpId="1"/>
      <p:bldP spid="238672" grpId="0"/>
      <p:bldP spid="238672" grpId="1"/>
      <p:bldP spid="238673" grpId="0" animBg="1"/>
      <p:bldP spid="238677" grpId="0"/>
      <p:bldP spid="238677" grpId="1"/>
      <p:bldP spid="238678" grpId="0"/>
      <p:bldP spid="238679" grpId="0"/>
      <p:bldP spid="238682" grpId="0"/>
      <p:bldP spid="238683" grpId="0"/>
      <p:bldP spid="238683" grpId="1"/>
      <p:bldP spid="238684" grpId="0"/>
      <p:bldP spid="238685" grpId="0"/>
      <p:bldP spid="238685" grpId="1"/>
      <p:bldP spid="23869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444500" y="1247775"/>
            <a:ext cx="6397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defTabSz="914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Any integer solution for r</a:t>
            </a:r>
            <a:r>
              <a:rPr lang="en-US" sz="2800" b="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  <a:endParaRPr lang="en-US" sz="2800" b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9174" name="Rectangle 6"/>
          <p:cNvSpPr>
            <a:spLocks noChangeArrowheads="1"/>
          </p:cNvSpPr>
          <p:nvPr/>
        </p:nvSpPr>
        <p:spPr bwMode="auto">
          <a:xfrm>
            <a:off x="577880" y="4121150"/>
            <a:ext cx="1760537" cy="82232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400" b="0" dirty="0"/>
              <a:t>Final token </a:t>
            </a:r>
          </a:p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400" b="0" dirty="0"/>
              <a:t>assignment</a:t>
            </a:r>
            <a:endParaRPr lang="ru-RU" sz="2400" b="0" dirty="0"/>
          </a:p>
        </p:txBody>
      </p:sp>
      <p:sp>
        <p:nvSpPr>
          <p:cNvPr id="1799175" name="Text Box 7"/>
          <p:cNvSpPr txBox="1">
            <a:spLocks noChangeArrowheads="1"/>
          </p:cNvSpPr>
          <p:nvPr/>
        </p:nvSpPr>
        <p:spPr bwMode="auto">
          <a:xfrm>
            <a:off x="2536535" y="4133850"/>
            <a:ext cx="2209800" cy="822325"/>
          </a:xfrm>
          <a:prstGeom prst="rect">
            <a:avLst/>
          </a:prstGeom>
          <a:noFill/>
          <a:ln w="270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GB" sz="2400" b="0" dirty="0"/>
              <a:t>Initial register assignment</a:t>
            </a:r>
            <a:endParaRPr lang="ru-RU" sz="2400" b="0" dirty="0"/>
          </a:p>
        </p:txBody>
      </p:sp>
      <p:sp>
        <p:nvSpPr>
          <p:cNvPr id="1799176" name="Text Box 8"/>
          <p:cNvSpPr txBox="1">
            <a:spLocks noChangeArrowheads="1"/>
          </p:cNvSpPr>
          <p:nvPr/>
        </p:nvSpPr>
        <p:spPr bwMode="auto">
          <a:xfrm>
            <a:off x="5651500" y="4141788"/>
            <a:ext cx="1739900" cy="830997"/>
          </a:xfrm>
          <a:prstGeom prst="rect">
            <a:avLst/>
          </a:prstGeom>
          <a:noFill/>
          <a:ln w="27051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GB" sz="2400" b="0" dirty="0"/>
              <a:t>Retiming </a:t>
            </a:r>
            <a:r>
              <a:rPr lang="en-GB" sz="2400" b="0" dirty="0" smtClean="0"/>
              <a:t>vectors</a:t>
            </a:r>
            <a:endParaRPr lang="ru-RU" sz="2400" b="0" dirty="0"/>
          </a:p>
        </p:txBody>
      </p:sp>
      <p:sp>
        <p:nvSpPr>
          <p:cNvPr id="1799178" name="AutoShape 10"/>
          <p:cNvSpPr>
            <a:spLocks/>
          </p:cNvSpPr>
          <p:nvPr/>
        </p:nvSpPr>
        <p:spPr bwMode="auto">
          <a:xfrm rot="5400000">
            <a:off x="5322790" y="1602870"/>
            <a:ext cx="177800" cy="2140240"/>
          </a:xfrm>
          <a:prstGeom prst="rightBrace">
            <a:avLst>
              <a:gd name="adj1" fmla="val 138889"/>
              <a:gd name="adj2" fmla="val 50000"/>
            </a:avLst>
          </a:prstGeom>
          <a:noFill/>
          <a:ln w="27051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n-US" b="0" u="sng">
              <a:solidFill>
                <a:schemeClr val="tx1"/>
              </a:solidFill>
            </a:endParaRPr>
          </a:p>
        </p:txBody>
      </p:sp>
      <p:sp>
        <p:nvSpPr>
          <p:cNvPr id="1799179" name="Line 11"/>
          <p:cNvSpPr>
            <a:spLocks noChangeShapeType="1"/>
          </p:cNvSpPr>
          <p:nvPr/>
        </p:nvSpPr>
        <p:spPr bwMode="auto">
          <a:xfrm>
            <a:off x="3291935" y="2695575"/>
            <a:ext cx="12700" cy="148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9180" name="Freeform 12"/>
          <p:cNvSpPr>
            <a:spLocks/>
          </p:cNvSpPr>
          <p:nvPr/>
        </p:nvSpPr>
        <p:spPr bwMode="auto">
          <a:xfrm>
            <a:off x="5410200" y="2847975"/>
            <a:ext cx="1041400" cy="1358900"/>
          </a:xfrm>
          <a:custGeom>
            <a:avLst/>
            <a:gdLst>
              <a:gd name="T0" fmla="*/ 0 w 504"/>
              <a:gd name="T1" fmla="*/ 0 h 840"/>
              <a:gd name="T2" fmla="*/ 0 w 504"/>
              <a:gd name="T3" fmla="*/ 424 h 840"/>
              <a:gd name="T4" fmla="*/ 504 w 504"/>
              <a:gd name="T5" fmla="*/ 424 h 840"/>
              <a:gd name="T6" fmla="*/ 504 w 504"/>
              <a:gd name="T7" fmla="*/ 840 h 840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840"/>
              <a:gd name="T14" fmla="*/ 504 w 504"/>
              <a:gd name="T15" fmla="*/ 840 h 8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840">
                <a:moveTo>
                  <a:pt x="0" y="0"/>
                </a:moveTo>
                <a:lnTo>
                  <a:pt x="0" y="424"/>
                </a:lnTo>
                <a:lnTo>
                  <a:pt x="504" y="424"/>
                </a:lnTo>
                <a:lnTo>
                  <a:pt x="504" y="840"/>
                </a:ln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n-US" b="0" u="sng">
              <a:solidFill>
                <a:schemeClr val="tx1"/>
              </a:solidFill>
            </a:endParaRPr>
          </a:p>
        </p:txBody>
      </p:sp>
      <p:sp>
        <p:nvSpPr>
          <p:cNvPr id="1799181" name="Line 13"/>
          <p:cNvSpPr>
            <a:spLocks noChangeShapeType="1"/>
          </p:cNvSpPr>
          <p:nvPr/>
        </p:nvSpPr>
        <p:spPr bwMode="auto">
          <a:xfrm>
            <a:off x="1461195" y="26924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99187" name="Text Box 19"/>
          <p:cNvSpPr txBox="1">
            <a:spLocks noChangeArrowheads="1"/>
          </p:cNvSpPr>
          <p:nvPr/>
        </p:nvSpPr>
        <p:spPr bwMode="auto">
          <a:xfrm>
            <a:off x="1993900" y="5588000"/>
            <a:ext cx="5791200" cy="519113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800" b="0"/>
              <a:t>R</a:t>
            </a:r>
            <a:r>
              <a:rPr lang="en-US" sz="2800" b="0">
                <a:cs typeface="Arial" charset="0"/>
              </a:rPr>
              <a:t>'</a:t>
            </a:r>
            <a:r>
              <a:rPr lang="en-US" sz="2800" b="0"/>
              <a:t> contain tokens and </a:t>
            </a:r>
            <a:r>
              <a:rPr lang="en-US" sz="2800" i="1"/>
              <a:t>anti-tokens</a:t>
            </a:r>
            <a:endParaRPr lang="es-ES" sz="2800" i="1"/>
          </a:p>
        </p:txBody>
      </p:sp>
      <p:sp>
        <p:nvSpPr>
          <p:cNvPr id="1799188" name="Rectangle 20"/>
          <p:cNvSpPr>
            <a:spLocks noChangeArrowheads="1"/>
          </p:cNvSpPr>
          <p:nvPr/>
        </p:nvSpPr>
        <p:spPr bwMode="auto">
          <a:xfrm>
            <a:off x="939800" y="142875"/>
            <a:ext cx="77454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2000"/>
              </a:lnSpc>
              <a:buClr>
                <a:srgbClr val="FDB605"/>
              </a:buClr>
              <a:buFont typeface="Verdana" pitchFamily="34" charset="0"/>
              <a:buNone/>
            </a:pPr>
            <a:r>
              <a:rPr lang="en-US" sz="4000" dirty="0" smtClean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Retiming</a:t>
            </a:r>
            <a:endParaRPr lang="en-US" sz="4000" dirty="0">
              <a:solidFill>
                <a:srgbClr val="FDB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992147" y="2084825"/>
            <a:ext cx="7996428" cy="4834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elastic pipeline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2371045" y="2290575"/>
            <a:ext cx="1138425" cy="379475"/>
          </a:xfrm>
          <a:prstGeom prst="rightArrow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040735" y="2290575"/>
            <a:ext cx="1138425" cy="379475"/>
          </a:xfrm>
          <a:prstGeom prst="rightArrow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5710425" y="2290575"/>
            <a:ext cx="1138425" cy="379475"/>
          </a:xfrm>
          <a:prstGeom prst="rightArrow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7380115" y="2290575"/>
            <a:ext cx="1138425" cy="379475"/>
          </a:xfrm>
          <a:prstGeom prst="rightArrow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701355" y="2290575"/>
            <a:ext cx="1138425" cy="379475"/>
          </a:xfrm>
          <a:prstGeom prst="rightArrow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owchart: Delay 12"/>
          <p:cNvSpPr/>
          <p:nvPr/>
        </p:nvSpPr>
        <p:spPr bwMode="auto">
          <a:xfrm rot="16200000">
            <a:off x="1763886" y="4112055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cxnSp>
        <p:nvCxnSpPr>
          <p:cNvPr id="15" name="Straight Connector 14"/>
          <p:cNvCxnSpPr>
            <a:endCxn id="4" idx="2"/>
          </p:cNvCxnSpPr>
          <p:nvPr/>
        </p:nvCxnSpPr>
        <p:spPr bwMode="auto">
          <a:xfrm rot="16200000" flipV="1">
            <a:off x="1763887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2229295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/>
          <p:cNvCxnSpPr>
            <a:stCxn id="18" idx="4"/>
          </p:cNvCxnSpPr>
          <p:nvPr/>
        </p:nvCxnSpPr>
        <p:spPr bwMode="auto">
          <a:xfrm rot="5400000">
            <a:off x="2180355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5400000">
            <a:off x="1721795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16200000" flipV="1">
            <a:off x="3442354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907762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</p:cNvCxnSpPr>
          <p:nvPr/>
        </p:nvCxnSpPr>
        <p:spPr bwMode="auto">
          <a:xfrm rot="5400000">
            <a:off x="3858822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3400262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16200000" flipV="1">
            <a:off x="5120821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5586229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6" idx="4"/>
          </p:cNvCxnSpPr>
          <p:nvPr/>
        </p:nvCxnSpPr>
        <p:spPr bwMode="auto">
          <a:xfrm rot="5400000">
            <a:off x="5537289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rot="5400000">
            <a:off x="5078729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6791337" y="3770527"/>
            <a:ext cx="683057" cy="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1" name="Oval 40"/>
          <p:cNvSpPr/>
          <p:nvPr/>
        </p:nvSpPr>
        <p:spPr bwMode="auto">
          <a:xfrm>
            <a:off x="7256745" y="4790511"/>
            <a:ext cx="153620" cy="153620"/>
          </a:xfrm>
          <a:prstGeom prst="ellipse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 bwMode="auto">
          <a:xfrm rot="5400000">
            <a:off x="7207805" y="5069881"/>
            <a:ext cx="2515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>
            <a:off x="6749245" y="4995370"/>
            <a:ext cx="40052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45" name="Freeform 44"/>
          <p:cNvSpPr/>
          <p:nvPr/>
        </p:nvSpPr>
        <p:spPr bwMode="auto">
          <a:xfrm>
            <a:off x="2099144" y="3840480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>
            <a:off x="3784346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 bwMode="auto">
          <a:xfrm>
            <a:off x="5469548" y="3847336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 bwMode="auto">
          <a:xfrm>
            <a:off x="424260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 bwMode="auto">
          <a:xfrm flipH="1">
            <a:off x="600513" y="3851455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 bwMode="auto">
          <a:xfrm flipH="1">
            <a:off x="2309054" y="384390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 bwMode="auto">
          <a:xfrm flipH="1">
            <a:off x="3982972" y="3852263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 bwMode="auto">
          <a:xfrm flipH="1">
            <a:off x="5648939" y="3860618"/>
            <a:ext cx="1494846" cy="1351722"/>
          </a:xfrm>
          <a:custGeom>
            <a:avLst/>
            <a:gdLst>
              <a:gd name="connsiteX0" fmla="*/ 0 w 1494846"/>
              <a:gd name="connsiteY0" fmla="*/ 0 h 1351722"/>
              <a:gd name="connsiteX1" fmla="*/ 437322 w 1494846"/>
              <a:gd name="connsiteY1" fmla="*/ 0 h 1351722"/>
              <a:gd name="connsiteX2" fmla="*/ 1184745 w 1494846"/>
              <a:gd name="connsiteY2" fmla="*/ 1351722 h 1351722"/>
              <a:gd name="connsiteX3" fmla="*/ 1494846 w 1494846"/>
              <a:gd name="connsiteY3" fmla="*/ 1351722 h 135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846" h="1351722">
                <a:moveTo>
                  <a:pt x="0" y="0"/>
                </a:moveTo>
                <a:lnTo>
                  <a:pt x="437322" y="0"/>
                </a:lnTo>
                <a:lnTo>
                  <a:pt x="1184745" y="1351722"/>
                </a:lnTo>
                <a:lnTo>
                  <a:pt x="1494846" y="1351722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>
            <a:stCxn id="52" idx="0"/>
          </p:cNvCxnSpPr>
          <p:nvPr/>
        </p:nvCxnSpPr>
        <p:spPr bwMode="auto">
          <a:xfrm rot="10800000" flipH="1">
            <a:off x="7143784" y="3860618"/>
            <a:ext cx="137475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7333555" y="5192202"/>
            <a:ext cx="118498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0800000" flipV="1">
            <a:off x="432212" y="5203177"/>
            <a:ext cx="176253" cy="8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9" name="Oval 58"/>
          <p:cNvSpPr/>
          <p:nvPr/>
        </p:nvSpPr>
        <p:spPr bwMode="auto">
          <a:xfrm>
            <a:off x="7092178" y="3821001"/>
            <a:ext cx="76810" cy="7681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423511" y="3813050"/>
            <a:ext cx="76810" cy="7681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3746893" y="3805099"/>
            <a:ext cx="76810" cy="7681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2070275" y="3797148"/>
            <a:ext cx="76810" cy="76810"/>
          </a:xfrm>
          <a:prstGeom prst="ellipse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39780" y="1531625"/>
            <a:ext cx="531265" cy="1897375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09470" y="1531625"/>
            <a:ext cx="531265" cy="1897375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79160" y="1531625"/>
            <a:ext cx="531265" cy="1897375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8850" y="1531625"/>
            <a:ext cx="531265" cy="1897375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338958" y="2295150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7759670" y="2293951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5331" y="331378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ReqIn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028450" y="331378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ReqOut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09045" y="534925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AckIn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8028450" y="531084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AckOut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 bwMode="auto">
          <a:xfrm>
            <a:off x="2666302" y="2298116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-373095" y="2301082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6078945" y="2304622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Flowchart: Delay 86"/>
          <p:cNvSpPr/>
          <p:nvPr/>
        </p:nvSpPr>
        <p:spPr bwMode="auto">
          <a:xfrm rot="16200000">
            <a:off x="3445224" y="4109657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88" name="Flowchart: Delay 87"/>
          <p:cNvSpPr/>
          <p:nvPr/>
        </p:nvSpPr>
        <p:spPr bwMode="auto">
          <a:xfrm rot="16200000">
            <a:off x="5126562" y="4107259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89" name="Flowchart: Delay 88"/>
          <p:cNvSpPr/>
          <p:nvPr/>
        </p:nvSpPr>
        <p:spPr bwMode="auto">
          <a:xfrm rot="16200000">
            <a:off x="6797267" y="4115494"/>
            <a:ext cx="683055" cy="683055"/>
          </a:xfrm>
          <a:prstGeom prst="flowChartDelay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vert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920936" y="2298003"/>
            <a:ext cx="374900" cy="374900"/>
          </a:xfrm>
          <a:prstGeom prst="ellipse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874830" y="4043480"/>
            <a:ext cx="691290" cy="1070071"/>
          </a:xfrm>
          <a:prstGeom prst="rect">
            <a:avLst/>
          </a:prstGeom>
          <a:solidFill>
            <a:srgbClr val="001DD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55425" y="4006782"/>
            <a:ext cx="691290" cy="1070071"/>
          </a:xfrm>
          <a:prstGeom prst="rect">
            <a:avLst/>
          </a:prstGeom>
          <a:solidFill>
            <a:srgbClr val="001DD6">
              <a:alpha val="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3852938" y="4795923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3467181" y="4796168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>
            <a:off x="6814922" y="4800947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7200679" y="4802654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1789701" y="4794216"/>
            <a:ext cx="281175" cy="281175"/>
          </a:xfrm>
          <a:prstGeom prst="ellipse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06840" y="5855069"/>
            <a:ext cx="3732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Muller’s pipeline (late 50’s)</a:t>
            </a:r>
          </a:p>
          <a:p>
            <a:r>
              <a:rPr lang="en-US" dirty="0" smtClean="0"/>
              <a:t>Sutherland’s </a:t>
            </a:r>
            <a:r>
              <a:rPr lang="en-US" dirty="0" err="1" smtClean="0"/>
              <a:t>Micropipelines</a:t>
            </a:r>
            <a:r>
              <a:rPr lang="en-US" dirty="0" smtClean="0"/>
              <a:t> (1989)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80296E-6 L 0.14236 2.80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0.03839 L -0.23472 0.03839 L -0.23334 -0.15541 L -0.1165 -0.15888 L -0.03472 0.03839 L 0.00034 0.04001 L 0.00034 0.00208 " pathEditMode="relative" rAng="0" ptsTypes="AAAAAAA">
                                      <p:cBhvr>
                                        <p:cTn id="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6 L 0.19063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2858E-6 L 0.01823 -0.12095 L 0.01823 -0.16073 L -0.02986 -0.16073 L -0.11163 0.03654 L -0.14271 0.03816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2 3.7037E-6 L -0.16406 -0.12338 L -0.16475 -0.16227 L -0.11701 -0.16111 L -0.03489 0.03588 L -0.00069 0.03588 L 0.00018 3.7037E-6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46 L 0.18334 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2187 -0.12361 L -0.02187 -0.15972 L 0.02604 -0.15972 L 0.10834 0.03611 L 0.14167 0.03611 L 0.1408 -0.00023 " pathEditMode="relative" rAng="0" ptsTypes="AAAAAAA">
                                      <p:cBhvr>
                                        <p:cTn id="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L 0.02015 -0.12338 L 0.01945 -0.16227 L -0.02534 -0.16111 L -0.10815 0.03681 L -0.14166 0.03588 L -0.14166 -4.07407E-6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093 L 0.19028 0.000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63 -3.7037E-7 L 0.16007 -0.12199 L 0.15955 -0.15833 L 0.11459 -0.15833 L 0.03281 0.03819 L -0.00156 0.03819 L -0.00087 0.00093 " pathEditMode="relative" rAng="0" ptsTypes="AAAAA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6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3.7037E-7 L -0.16319 -0.12292 L -0.16319 -0.15833 L -0.11441 -0.15833 L -0.03194 0.03889 L -0.00087 0.03889 L -0.00017 -3.7037E-7 " pathEditMode="relative" rAng="0" ptsTypes="AAAAAAA">
                                      <p:cBhvr>
                                        <p:cTn id="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46 L 0.18438 -0.000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93 L 0.01858 -0.12292 L 0.01806 -0.15856 L -0.02743 -0.15856 L -0.10937 0.03889 L -0.14184 0.03889 L -0.14184 -0.00093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87691E-6 L -0.02153 -0.12263 L -0.02153 -0.1578 L 0.07604 -0.1578 " pathEditMode="relative" ptsTypes="AAAA">
                                      <p:cBhvr>
                                        <p:cTn id="6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16475 0.00069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-0.1578 L 0.22048 -0.1578 L 0.21962 0.03517 L -0.00035 0.03632 L -0.00035 1.60574E-6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7" grpId="0" animBg="1"/>
      <p:bldP spid="67" grpId="1" animBg="1"/>
      <p:bldP spid="83" grpId="0" animBg="1"/>
      <p:bldP spid="83" grpId="1" animBg="1"/>
      <p:bldP spid="83" grpId="2" animBg="1"/>
      <p:bldP spid="84" grpId="0" animBg="1"/>
      <p:bldP spid="85" grpId="0" animBg="1"/>
      <p:bldP spid="85" grpId="1" animBg="1"/>
      <p:bldP spid="85" grpId="2" animBg="1"/>
      <p:bldP spid="91" grpId="0" animBg="1"/>
      <p:bldP spid="91" grpId="1" animBg="1"/>
      <p:bldP spid="91" grpId="2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70" grpId="0" animBg="1"/>
      <p:bldP spid="70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615950" y="1562100"/>
            <a:ext cx="6397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defTabSz="9144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b="0">
                <a:effectLst>
                  <a:outerShdw blurRad="38100" dist="38100" dir="2700000" algn="tl">
                    <a:srgbClr val="C0C0C0"/>
                  </a:outerShdw>
                </a:effectLst>
              </a:rPr>
              <a:t> Any integer solution for </a:t>
            </a: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b="0" i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:</a:t>
            </a:r>
          </a:p>
        </p:txBody>
      </p:sp>
      <p:sp>
        <p:nvSpPr>
          <p:cNvPr id="1801224" name="Freeform 37"/>
          <p:cNvSpPr>
            <a:spLocks/>
          </p:cNvSpPr>
          <p:nvPr/>
        </p:nvSpPr>
        <p:spPr bwMode="auto">
          <a:xfrm>
            <a:off x="3320175" y="3171395"/>
            <a:ext cx="4260340" cy="603250"/>
          </a:xfrm>
          <a:custGeom>
            <a:avLst/>
            <a:gdLst>
              <a:gd name="T0" fmla="*/ 9 w 18314"/>
              <a:gd name="T1" fmla="*/ 15 h 1376"/>
              <a:gd name="T2" fmla="*/ 63 w 18314"/>
              <a:gd name="T3" fmla="*/ 97 h 1376"/>
              <a:gd name="T4" fmla="*/ 198 w 18314"/>
              <a:gd name="T5" fmla="*/ 233 h 1376"/>
              <a:gd name="T6" fmla="*/ 416 w 18314"/>
              <a:gd name="T7" fmla="*/ 368 h 1376"/>
              <a:gd name="T8" fmla="*/ 722 w 18314"/>
              <a:gd name="T9" fmla="*/ 465 h 1376"/>
              <a:gd name="T10" fmla="*/ 1148 w 18314"/>
              <a:gd name="T11" fmla="*/ 538 h 1376"/>
              <a:gd name="T12" fmla="*/ 1652 w 18314"/>
              <a:gd name="T13" fmla="*/ 582 h 1376"/>
              <a:gd name="T14" fmla="*/ 2079 w 18314"/>
              <a:gd name="T15" fmla="*/ 605 h 1376"/>
              <a:gd name="T16" fmla="*/ 2568 w 18314"/>
              <a:gd name="T17" fmla="*/ 630 h 1376"/>
              <a:gd name="T18" fmla="*/ 3120 w 18314"/>
              <a:gd name="T19" fmla="*/ 649 h 1376"/>
              <a:gd name="T20" fmla="*/ 3726 w 18314"/>
              <a:gd name="T21" fmla="*/ 664 h 1376"/>
              <a:gd name="T22" fmla="*/ 4361 w 18314"/>
              <a:gd name="T23" fmla="*/ 683 h 1376"/>
              <a:gd name="T24" fmla="*/ 5006 w 18314"/>
              <a:gd name="T25" fmla="*/ 698 h 1376"/>
              <a:gd name="T26" fmla="*/ 5636 w 18314"/>
              <a:gd name="T27" fmla="*/ 717 h 1376"/>
              <a:gd name="T28" fmla="*/ 6222 w 18314"/>
              <a:gd name="T29" fmla="*/ 737 h 1376"/>
              <a:gd name="T30" fmla="*/ 6756 w 18314"/>
              <a:gd name="T31" fmla="*/ 756 h 1376"/>
              <a:gd name="T32" fmla="*/ 7226 w 18314"/>
              <a:gd name="T33" fmla="*/ 775 h 1376"/>
              <a:gd name="T34" fmla="*/ 7627 w 18314"/>
              <a:gd name="T35" fmla="*/ 804 h 1376"/>
              <a:gd name="T36" fmla="*/ 8166 w 18314"/>
              <a:gd name="T37" fmla="*/ 857 h 1376"/>
              <a:gd name="T38" fmla="*/ 8549 w 18314"/>
              <a:gd name="T39" fmla="*/ 941 h 1376"/>
              <a:gd name="T40" fmla="*/ 8820 w 18314"/>
              <a:gd name="T41" fmla="*/ 1052 h 1376"/>
              <a:gd name="T42" fmla="*/ 9009 w 18314"/>
              <a:gd name="T43" fmla="*/ 1192 h 1376"/>
              <a:gd name="T44" fmla="*/ 9116 w 18314"/>
              <a:gd name="T45" fmla="*/ 1313 h 1376"/>
              <a:gd name="T46" fmla="*/ 9154 w 18314"/>
              <a:gd name="T47" fmla="*/ 1371 h 1376"/>
              <a:gd name="T48" fmla="*/ 9164 w 18314"/>
              <a:gd name="T49" fmla="*/ 1361 h 1376"/>
              <a:gd name="T50" fmla="*/ 9217 w 18314"/>
              <a:gd name="T51" fmla="*/ 1279 h 1376"/>
              <a:gd name="T52" fmla="*/ 9353 w 18314"/>
              <a:gd name="T53" fmla="*/ 1144 h 1376"/>
              <a:gd name="T54" fmla="*/ 9572 w 18314"/>
              <a:gd name="T55" fmla="*/ 1008 h 1376"/>
              <a:gd name="T56" fmla="*/ 9876 w 18314"/>
              <a:gd name="T57" fmla="*/ 911 h 1376"/>
              <a:gd name="T58" fmla="*/ 10303 w 18314"/>
              <a:gd name="T59" fmla="*/ 838 h 1376"/>
              <a:gd name="T60" fmla="*/ 10807 w 18314"/>
              <a:gd name="T61" fmla="*/ 794 h 1376"/>
              <a:gd name="T62" fmla="*/ 11233 w 18314"/>
              <a:gd name="T63" fmla="*/ 771 h 1376"/>
              <a:gd name="T64" fmla="*/ 11724 w 18314"/>
              <a:gd name="T65" fmla="*/ 746 h 1376"/>
              <a:gd name="T66" fmla="*/ 12281 w 18314"/>
              <a:gd name="T67" fmla="*/ 727 h 1376"/>
              <a:gd name="T68" fmla="*/ 12882 w 18314"/>
              <a:gd name="T69" fmla="*/ 712 h 1376"/>
              <a:gd name="T70" fmla="*/ 13522 w 18314"/>
              <a:gd name="T71" fmla="*/ 693 h 1376"/>
              <a:gd name="T72" fmla="*/ 14166 w 18314"/>
              <a:gd name="T73" fmla="*/ 679 h 1376"/>
              <a:gd name="T74" fmla="*/ 14791 w 18314"/>
              <a:gd name="T75" fmla="*/ 659 h 1376"/>
              <a:gd name="T76" fmla="*/ 15383 w 18314"/>
              <a:gd name="T77" fmla="*/ 639 h 1376"/>
              <a:gd name="T78" fmla="*/ 15916 w 18314"/>
              <a:gd name="T79" fmla="*/ 620 h 1376"/>
              <a:gd name="T80" fmla="*/ 16386 w 18314"/>
              <a:gd name="T81" fmla="*/ 601 h 1376"/>
              <a:gd name="T82" fmla="*/ 16788 w 18314"/>
              <a:gd name="T83" fmla="*/ 572 h 1376"/>
              <a:gd name="T84" fmla="*/ 17326 w 18314"/>
              <a:gd name="T85" fmla="*/ 519 h 1376"/>
              <a:gd name="T86" fmla="*/ 17709 w 18314"/>
              <a:gd name="T87" fmla="*/ 437 h 1376"/>
              <a:gd name="T88" fmla="*/ 17980 w 18314"/>
              <a:gd name="T89" fmla="*/ 324 h 1376"/>
              <a:gd name="T90" fmla="*/ 18169 w 18314"/>
              <a:gd name="T91" fmla="*/ 185 h 1376"/>
              <a:gd name="T92" fmla="*/ 18276 w 18314"/>
              <a:gd name="T93" fmla="*/ 63 h 1376"/>
              <a:gd name="T94" fmla="*/ 18314 w 18314"/>
              <a:gd name="T95" fmla="*/ 5 h 13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314"/>
              <a:gd name="T145" fmla="*/ 0 h 1376"/>
              <a:gd name="T146" fmla="*/ 18314 w 18314"/>
              <a:gd name="T147" fmla="*/ 1376 h 13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314" h="1376">
                <a:moveTo>
                  <a:pt x="0" y="0"/>
                </a:moveTo>
                <a:lnTo>
                  <a:pt x="0" y="5"/>
                </a:lnTo>
                <a:lnTo>
                  <a:pt x="9" y="15"/>
                </a:lnTo>
                <a:lnTo>
                  <a:pt x="19" y="34"/>
                </a:lnTo>
                <a:lnTo>
                  <a:pt x="38" y="63"/>
                </a:lnTo>
                <a:lnTo>
                  <a:pt x="63" y="97"/>
                </a:lnTo>
                <a:lnTo>
                  <a:pt x="101" y="141"/>
                </a:lnTo>
                <a:lnTo>
                  <a:pt x="145" y="185"/>
                </a:lnTo>
                <a:lnTo>
                  <a:pt x="198" y="233"/>
                </a:lnTo>
                <a:lnTo>
                  <a:pt x="261" y="282"/>
                </a:lnTo>
                <a:lnTo>
                  <a:pt x="334" y="324"/>
                </a:lnTo>
                <a:lnTo>
                  <a:pt x="416" y="368"/>
                </a:lnTo>
                <a:lnTo>
                  <a:pt x="504" y="402"/>
                </a:lnTo>
                <a:lnTo>
                  <a:pt x="605" y="437"/>
                </a:lnTo>
                <a:lnTo>
                  <a:pt x="722" y="465"/>
                </a:lnTo>
                <a:lnTo>
                  <a:pt x="848" y="494"/>
                </a:lnTo>
                <a:lnTo>
                  <a:pt x="988" y="519"/>
                </a:lnTo>
                <a:lnTo>
                  <a:pt x="1148" y="538"/>
                </a:lnTo>
                <a:lnTo>
                  <a:pt x="1327" y="557"/>
                </a:lnTo>
                <a:lnTo>
                  <a:pt x="1526" y="572"/>
                </a:lnTo>
                <a:lnTo>
                  <a:pt x="1652" y="582"/>
                </a:lnTo>
                <a:lnTo>
                  <a:pt x="1787" y="591"/>
                </a:lnTo>
                <a:lnTo>
                  <a:pt x="1928" y="601"/>
                </a:lnTo>
                <a:lnTo>
                  <a:pt x="2079" y="605"/>
                </a:lnTo>
                <a:lnTo>
                  <a:pt x="2234" y="616"/>
                </a:lnTo>
                <a:lnTo>
                  <a:pt x="2398" y="620"/>
                </a:lnTo>
                <a:lnTo>
                  <a:pt x="2568" y="630"/>
                </a:lnTo>
                <a:lnTo>
                  <a:pt x="2747" y="635"/>
                </a:lnTo>
                <a:lnTo>
                  <a:pt x="2931" y="639"/>
                </a:lnTo>
                <a:lnTo>
                  <a:pt x="3120" y="649"/>
                </a:lnTo>
                <a:lnTo>
                  <a:pt x="3320" y="654"/>
                </a:lnTo>
                <a:lnTo>
                  <a:pt x="3518" y="659"/>
                </a:lnTo>
                <a:lnTo>
                  <a:pt x="3726" y="664"/>
                </a:lnTo>
                <a:lnTo>
                  <a:pt x="3935" y="674"/>
                </a:lnTo>
                <a:lnTo>
                  <a:pt x="4148" y="679"/>
                </a:lnTo>
                <a:lnTo>
                  <a:pt x="4361" y="683"/>
                </a:lnTo>
                <a:lnTo>
                  <a:pt x="4580" y="689"/>
                </a:lnTo>
                <a:lnTo>
                  <a:pt x="4792" y="693"/>
                </a:lnTo>
                <a:lnTo>
                  <a:pt x="5006" y="698"/>
                </a:lnTo>
                <a:lnTo>
                  <a:pt x="5219" y="702"/>
                </a:lnTo>
                <a:lnTo>
                  <a:pt x="5428" y="712"/>
                </a:lnTo>
                <a:lnTo>
                  <a:pt x="5636" y="717"/>
                </a:lnTo>
                <a:lnTo>
                  <a:pt x="5834" y="722"/>
                </a:lnTo>
                <a:lnTo>
                  <a:pt x="6033" y="727"/>
                </a:lnTo>
                <a:lnTo>
                  <a:pt x="6222" y="737"/>
                </a:lnTo>
                <a:lnTo>
                  <a:pt x="6407" y="741"/>
                </a:lnTo>
                <a:lnTo>
                  <a:pt x="6586" y="746"/>
                </a:lnTo>
                <a:lnTo>
                  <a:pt x="6756" y="756"/>
                </a:lnTo>
                <a:lnTo>
                  <a:pt x="6920" y="761"/>
                </a:lnTo>
                <a:lnTo>
                  <a:pt x="7075" y="771"/>
                </a:lnTo>
                <a:lnTo>
                  <a:pt x="7226" y="775"/>
                </a:lnTo>
                <a:lnTo>
                  <a:pt x="7366" y="785"/>
                </a:lnTo>
                <a:lnTo>
                  <a:pt x="7501" y="794"/>
                </a:lnTo>
                <a:lnTo>
                  <a:pt x="7627" y="804"/>
                </a:lnTo>
                <a:lnTo>
                  <a:pt x="7827" y="819"/>
                </a:lnTo>
                <a:lnTo>
                  <a:pt x="8005" y="838"/>
                </a:lnTo>
                <a:lnTo>
                  <a:pt x="8166" y="857"/>
                </a:lnTo>
                <a:lnTo>
                  <a:pt x="8306" y="882"/>
                </a:lnTo>
                <a:lnTo>
                  <a:pt x="8432" y="911"/>
                </a:lnTo>
                <a:lnTo>
                  <a:pt x="8549" y="941"/>
                </a:lnTo>
                <a:lnTo>
                  <a:pt x="8650" y="974"/>
                </a:lnTo>
                <a:lnTo>
                  <a:pt x="8738" y="1008"/>
                </a:lnTo>
                <a:lnTo>
                  <a:pt x="8820" y="1052"/>
                </a:lnTo>
                <a:lnTo>
                  <a:pt x="8893" y="1095"/>
                </a:lnTo>
                <a:lnTo>
                  <a:pt x="8956" y="1144"/>
                </a:lnTo>
                <a:lnTo>
                  <a:pt x="9009" y="1192"/>
                </a:lnTo>
                <a:lnTo>
                  <a:pt x="9053" y="1235"/>
                </a:lnTo>
                <a:lnTo>
                  <a:pt x="9091" y="1279"/>
                </a:lnTo>
                <a:lnTo>
                  <a:pt x="9116" y="1313"/>
                </a:lnTo>
                <a:lnTo>
                  <a:pt x="9135" y="1342"/>
                </a:lnTo>
                <a:lnTo>
                  <a:pt x="9145" y="1361"/>
                </a:lnTo>
                <a:lnTo>
                  <a:pt x="9154" y="1371"/>
                </a:lnTo>
                <a:lnTo>
                  <a:pt x="9154" y="1376"/>
                </a:lnTo>
                <a:lnTo>
                  <a:pt x="9154" y="1371"/>
                </a:lnTo>
                <a:lnTo>
                  <a:pt x="9164" y="1361"/>
                </a:lnTo>
                <a:lnTo>
                  <a:pt x="9174" y="1342"/>
                </a:lnTo>
                <a:lnTo>
                  <a:pt x="9194" y="1313"/>
                </a:lnTo>
                <a:lnTo>
                  <a:pt x="9217" y="1279"/>
                </a:lnTo>
                <a:lnTo>
                  <a:pt x="9257" y="1235"/>
                </a:lnTo>
                <a:lnTo>
                  <a:pt x="9300" y="1192"/>
                </a:lnTo>
                <a:lnTo>
                  <a:pt x="9353" y="1144"/>
                </a:lnTo>
                <a:lnTo>
                  <a:pt x="9416" y="1095"/>
                </a:lnTo>
                <a:lnTo>
                  <a:pt x="9489" y="1052"/>
                </a:lnTo>
                <a:lnTo>
                  <a:pt x="9572" y="1008"/>
                </a:lnTo>
                <a:lnTo>
                  <a:pt x="9658" y="974"/>
                </a:lnTo>
                <a:lnTo>
                  <a:pt x="9761" y="941"/>
                </a:lnTo>
                <a:lnTo>
                  <a:pt x="9876" y="911"/>
                </a:lnTo>
                <a:lnTo>
                  <a:pt x="10002" y="882"/>
                </a:lnTo>
                <a:lnTo>
                  <a:pt x="10143" y="857"/>
                </a:lnTo>
                <a:lnTo>
                  <a:pt x="10303" y="838"/>
                </a:lnTo>
                <a:lnTo>
                  <a:pt x="10483" y="819"/>
                </a:lnTo>
                <a:lnTo>
                  <a:pt x="10681" y="804"/>
                </a:lnTo>
                <a:lnTo>
                  <a:pt x="10807" y="794"/>
                </a:lnTo>
                <a:lnTo>
                  <a:pt x="10943" y="785"/>
                </a:lnTo>
                <a:lnTo>
                  <a:pt x="11084" y="775"/>
                </a:lnTo>
                <a:lnTo>
                  <a:pt x="11233" y="771"/>
                </a:lnTo>
                <a:lnTo>
                  <a:pt x="11389" y="761"/>
                </a:lnTo>
                <a:lnTo>
                  <a:pt x="11554" y="756"/>
                </a:lnTo>
                <a:lnTo>
                  <a:pt x="11724" y="746"/>
                </a:lnTo>
                <a:lnTo>
                  <a:pt x="11903" y="741"/>
                </a:lnTo>
                <a:lnTo>
                  <a:pt x="12087" y="737"/>
                </a:lnTo>
                <a:lnTo>
                  <a:pt x="12281" y="727"/>
                </a:lnTo>
                <a:lnTo>
                  <a:pt x="12474" y="722"/>
                </a:lnTo>
                <a:lnTo>
                  <a:pt x="12678" y="717"/>
                </a:lnTo>
                <a:lnTo>
                  <a:pt x="12882" y="712"/>
                </a:lnTo>
                <a:lnTo>
                  <a:pt x="13095" y="702"/>
                </a:lnTo>
                <a:lnTo>
                  <a:pt x="13303" y="698"/>
                </a:lnTo>
                <a:lnTo>
                  <a:pt x="13522" y="693"/>
                </a:lnTo>
                <a:lnTo>
                  <a:pt x="13734" y="689"/>
                </a:lnTo>
                <a:lnTo>
                  <a:pt x="13948" y="683"/>
                </a:lnTo>
                <a:lnTo>
                  <a:pt x="14166" y="679"/>
                </a:lnTo>
                <a:lnTo>
                  <a:pt x="14375" y="674"/>
                </a:lnTo>
                <a:lnTo>
                  <a:pt x="14588" y="664"/>
                </a:lnTo>
                <a:lnTo>
                  <a:pt x="14791" y="659"/>
                </a:lnTo>
                <a:lnTo>
                  <a:pt x="14994" y="654"/>
                </a:lnTo>
                <a:lnTo>
                  <a:pt x="15189" y="649"/>
                </a:lnTo>
                <a:lnTo>
                  <a:pt x="15383" y="639"/>
                </a:lnTo>
                <a:lnTo>
                  <a:pt x="15567" y="635"/>
                </a:lnTo>
                <a:lnTo>
                  <a:pt x="15746" y="630"/>
                </a:lnTo>
                <a:lnTo>
                  <a:pt x="15916" y="620"/>
                </a:lnTo>
                <a:lnTo>
                  <a:pt x="16080" y="616"/>
                </a:lnTo>
                <a:lnTo>
                  <a:pt x="16235" y="605"/>
                </a:lnTo>
                <a:lnTo>
                  <a:pt x="16386" y="601"/>
                </a:lnTo>
                <a:lnTo>
                  <a:pt x="16527" y="591"/>
                </a:lnTo>
                <a:lnTo>
                  <a:pt x="16662" y="582"/>
                </a:lnTo>
                <a:lnTo>
                  <a:pt x="16788" y="572"/>
                </a:lnTo>
                <a:lnTo>
                  <a:pt x="16987" y="557"/>
                </a:lnTo>
                <a:lnTo>
                  <a:pt x="17166" y="538"/>
                </a:lnTo>
                <a:lnTo>
                  <a:pt x="17326" y="519"/>
                </a:lnTo>
                <a:lnTo>
                  <a:pt x="17466" y="494"/>
                </a:lnTo>
                <a:lnTo>
                  <a:pt x="17592" y="465"/>
                </a:lnTo>
                <a:lnTo>
                  <a:pt x="17709" y="437"/>
                </a:lnTo>
                <a:lnTo>
                  <a:pt x="17810" y="402"/>
                </a:lnTo>
                <a:lnTo>
                  <a:pt x="17898" y="368"/>
                </a:lnTo>
                <a:lnTo>
                  <a:pt x="17980" y="324"/>
                </a:lnTo>
                <a:lnTo>
                  <a:pt x="18053" y="282"/>
                </a:lnTo>
                <a:lnTo>
                  <a:pt x="18116" y="233"/>
                </a:lnTo>
                <a:lnTo>
                  <a:pt x="18169" y="185"/>
                </a:lnTo>
                <a:lnTo>
                  <a:pt x="18213" y="141"/>
                </a:lnTo>
                <a:lnTo>
                  <a:pt x="18251" y="97"/>
                </a:lnTo>
                <a:lnTo>
                  <a:pt x="18276" y="63"/>
                </a:lnTo>
                <a:lnTo>
                  <a:pt x="18295" y="34"/>
                </a:lnTo>
                <a:lnTo>
                  <a:pt x="18305" y="15"/>
                </a:lnTo>
                <a:lnTo>
                  <a:pt x="18314" y="5"/>
                </a:lnTo>
                <a:lnTo>
                  <a:pt x="18314" y="0"/>
                </a:lnTo>
              </a:path>
            </a:pathLst>
          </a:custGeom>
          <a:noFill/>
          <a:ln w="39751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Char char="§"/>
            </a:pPr>
            <a:endParaRPr lang="en-US" b="0" u="sng">
              <a:solidFill>
                <a:schemeClr val="tx1"/>
              </a:solidFill>
            </a:endParaRPr>
          </a:p>
        </p:txBody>
      </p:sp>
      <p:sp>
        <p:nvSpPr>
          <p:cNvPr id="1801225" name="Rectangle 38"/>
          <p:cNvSpPr>
            <a:spLocks noChangeArrowheads="1"/>
          </p:cNvSpPr>
          <p:nvPr/>
        </p:nvSpPr>
        <p:spPr bwMode="auto">
          <a:xfrm>
            <a:off x="3393442" y="3800475"/>
            <a:ext cx="4097338" cy="519113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800" b="0" dirty="0"/>
              <a:t>Retiming subset </a:t>
            </a:r>
            <a:endParaRPr lang="ru-RU" sz="2800" b="0" dirty="0"/>
          </a:p>
        </p:txBody>
      </p:sp>
      <p:sp>
        <p:nvSpPr>
          <p:cNvPr id="1801230" name="Text Box 51"/>
          <p:cNvSpPr txBox="1">
            <a:spLocks noChangeArrowheads="1"/>
          </p:cNvSpPr>
          <p:nvPr/>
        </p:nvSpPr>
        <p:spPr bwMode="auto">
          <a:xfrm>
            <a:off x="654690" y="4821238"/>
            <a:ext cx="3584575" cy="1095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sz="2400" b="0"/>
              <a:t> </a:t>
            </a:r>
            <a:r>
              <a:rPr lang="en-US" sz="3200"/>
              <a:t> </a:t>
            </a:r>
            <a:r>
              <a:rPr lang="en-US" sz="3200" i="1"/>
              <a:t>R </a:t>
            </a:r>
            <a:r>
              <a:rPr lang="en-US" sz="3200" i="1">
                <a:cs typeface="Arial" charset="0"/>
              </a:rPr>
              <a:t>– max(</a:t>
            </a:r>
            <a:r>
              <a:rPr lang="en-US" sz="3200" i="1"/>
              <a:t>R</a:t>
            </a:r>
            <a:r>
              <a:rPr lang="en-US" sz="3200" i="1">
                <a:cs typeface="Arial" charset="0"/>
              </a:rPr>
              <a:t>' ,0)</a:t>
            </a:r>
            <a:r>
              <a:rPr lang="en-US" sz="3200" b="0" i="1"/>
              <a:t> = </a:t>
            </a:r>
            <a:r>
              <a:rPr lang="en-US" sz="3200" b="0"/>
              <a:t>num of</a:t>
            </a:r>
            <a:r>
              <a:rPr lang="en-US" sz="3200" b="0" i="1"/>
              <a:t> </a:t>
            </a:r>
            <a:r>
              <a:rPr lang="en-US" sz="3200" b="0"/>
              <a:t>bubbles</a:t>
            </a:r>
          </a:p>
        </p:txBody>
      </p:sp>
      <p:sp>
        <p:nvSpPr>
          <p:cNvPr id="1801232" name="Rectangle 16"/>
          <p:cNvSpPr>
            <a:spLocks noChangeArrowheads="1"/>
          </p:cNvSpPr>
          <p:nvPr/>
        </p:nvSpPr>
        <p:spPr bwMode="auto">
          <a:xfrm>
            <a:off x="939800" y="142875"/>
            <a:ext cx="774541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2000"/>
              </a:lnSpc>
              <a:buClr>
                <a:srgbClr val="FDB605"/>
              </a:buClr>
              <a:buFont typeface="Verdana" pitchFamily="34" charset="0"/>
              <a:buNone/>
            </a:pPr>
            <a:r>
              <a:rPr lang="en-US" sz="4000" dirty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Retiming &amp; </a:t>
            </a:r>
            <a:r>
              <a:rPr lang="en-US" sz="4000" dirty="0" smtClean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Recycling</a:t>
            </a:r>
            <a:endParaRPr lang="en-US" sz="4000" dirty="0">
              <a:solidFill>
                <a:srgbClr val="FDB6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98865" y="2430470"/>
            <a:ext cx="558165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109670" y="5003605"/>
            <a:ext cx="290464" cy="7681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15440" y="5003605"/>
            <a:ext cx="290464" cy="76810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593629" y="5387655"/>
            <a:ext cx="477636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1" idx="3"/>
            <a:endCxn id="12" idx="1"/>
          </p:cNvCxnSpPr>
          <p:nvPr/>
        </p:nvCxnSpPr>
        <p:spPr bwMode="auto">
          <a:xfrm>
            <a:off x="5400134" y="5387655"/>
            <a:ext cx="1015306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3"/>
          </p:cNvCxnSpPr>
          <p:nvPr/>
        </p:nvCxnSpPr>
        <p:spPr bwMode="auto">
          <a:xfrm>
            <a:off x="6705904" y="5387655"/>
            <a:ext cx="1629786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Cloud 17"/>
          <p:cNvSpPr/>
          <p:nvPr/>
        </p:nvSpPr>
        <p:spPr bwMode="auto">
          <a:xfrm>
            <a:off x="5482022" y="5136830"/>
            <a:ext cx="768100" cy="501650"/>
          </a:xfrm>
          <a:prstGeom prst="cloud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495417" y="5387655"/>
            <a:ext cx="379413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70" name="Text Box 26"/>
          <p:cNvSpPr txBox="1">
            <a:spLocks noChangeArrowheads="1"/>
          </p:cNvSpPr>
          <p:nvPr/>
        </p:nvSpPr>
        <p:spPr bwMode="auto">
          <a:xfrm>
            <a:off x="5295620" y="2814520"/>
            <a:ext cx="4038600" cy="369332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GB" b="0" dirty="0"/>
              <a:t>  Retiming &amp; Recycling configuration </a:t>
            </a:r>
            <a:endParaRPr lang="ru-RU" b="0" dirty="0"/>
          </a:p>
        </p:txBody>
      </p:sp>
      <p:sp>
        <p:nvSpPr>
          <p:cNvPr id="1803271" name="Text Box 27"/>
          <p:cNvSpPr txBox="1">
            <a:spLocks noChangeArrowheads="1"/>
          </p:cNvSpPr>
          <p:nvPr/>
        </p:nvSpPr>
        <p:spPr bwMode="auto">
          <a:xfrm>
            <a:off x="5442100" y="3352190"/>
            <a:ext cx="3546475" cy="701675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GB" b="0" dirty="0"/>
              <a:t>Throughput upper bound of R </a:t>
            </a:r>
            <a:br>
              <a:rPr lang="en-GB" b="0" dirty="0"/>
            </a:br>
            <a:r>
              <a:rPr lang="en-GB" b="0" dirty="0"/>
              <a:t>(</a:t>
            </a:r>
            <a:r>
              <a:rPr lang="en-US" b="0" dirty="0" err="1"/>
              <a:t>Júlvez</a:t>
            </a:r>
            <a:r>
              <a:rPr lang="en-GB" b="0" dirty="0"/>
              <a:t> et al 2006)</a:t>
            </a:r>
            <a:endParaRPr lang="ru-RU" b="0" dirty="0"/>
          </a:p>
        </p:txBody>
      </p:sp>
      <p:sp>
        <p:nvSpPr>
          <p:cNvPr id="1803272" name="Text Box 28"/>
          <p:cNvSpPr txBox="1">
            <a:spLocks noChangeArrowheads="1"/>
          </p:cNvSpPr>
          <p:nvPr/>
        </p:nvSpPr>
        <p:spPr bwMode="auto">
          <a:xfrm>
            <a:off x="5451985" y="3928265"/>
            <a:ext cx="3536590" cy="738664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GB" b="0" dirty="0"/>
              <a:t>Cycle time of R is at </a:t>
            </a:r>
            <a:r>
              <a:rPr lang="en-GB" b="0" dirty="0" smtClean="0"/>
              <a:t>most </a:t>
            </a:r>
            <a:r>
              <a:rPr lang="en-GB" sz="2400" b="0" dirty="0" smtClean="0">
                <a:sym typeface="Symbol"/>
              </a:rPr>
              <a:t></a:t>
            </a:r>
            <a:r>
              <a:rPr lang="en-US" i="1" dirty="0" smtClean="0"/>
              <a:t> </a:t>
            </a:r>
            <a:endParaRPr lang="en-US" i="1" dirty="0"/>
          </a:p>
          <a:p>
            <a:pPr algn="l" defTabSz="914400" eaLnBrk="0" hangingPunct="0">
              <a:lnSpc>
                <a:spcPct val="100000"/>
              </a:lnSpc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b="0" dirty="0"/>
              <a:t>(</a:t>
            </a:r>
            <a:r>
              <a:rPr lang="en-US" b="0" dirty="0" err="1"/>
              <a:t>Bufistov</a:t>
            </a:r>
            <a:r>
              <a:rPr lang="en-US" b="0" dirty="0"/>
              <a:t> et al 2007)</a:t>
            </a:r>
            <a:r>
              <a:rPr lang="en-GB" i="1" dirty="0"/>
              <a:t> </a:t>
            </a:r>
            <a:r>
              <a:rPr lang="en-GB" b="0" dirty="0"/>
              <a:t> </a:t>
            </a:r>
            <a:endParaRPr lang="ru-RU" b="0" i="1" dirty="0"/>
          </a:p>
        </p:txBody>
      </p:sp>
      <p:sp>
        <p:nvSpPr>
          <p:cNvPr id="1803273" name="Text Box 41"/>
          <p:cNvSpPr txBox="1">
            <a:spLocks noChangeArrowheads="1"/>
          </p:cNvSpPr>
          <p:nvPr/>
        </p:nvSpPr>
        <p:spPr bwMode="auto">
          <a:xfrm>
            <a:off x="5409615" y="1543050"/>
            <a:ext cx="3886200" cy="946150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800" b="0" dirty="0"/>
              <a:t>Effective cycle time</a:t>
            </a:r>
            <a:br>
              <a:rPr lang="en-US" sz="2800" b="0" dirty="0"/>
            </a:br>
            <a:r>
              <a:rPr lang="en-US" sz="2800" b="0" dirty="0"/>
              <a:t>(delay/throughput)</a:t>
            </a:r>
            <a:endParaRPr lang="es-ES" sz="2800" b="0" dirty="0"/>
          </a:p>
        </p:txBody>
      </p:sp>
      <p:sp>
        <p:nvSpPr>
          <p:cNvPr id="1803274" name="Line 42"/>
          <p:cNvSpPr>
            <a:spLocks noChangeShapeType="1"/>
          </p:cNvSpPr>
          <p:nvPr/>
        </p:nvSpPr>
        <p:spPr bwMode="auto">
          <a:xfrm>
            <a:off x="5095290" y="179070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3275" name="Line 43"/>
          <p:cNvSpPr>
            <a:spLocks noChangeShapeType="1"/>
          </p:cNvSpPr>
          <p:nvPr/>
        </p:nvSpPr>
        <p:spPr bwMode="auto">
          <a:xfrm>
            <a:off x="5115050" y="3017720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3276" name="Line 44"/>
          <p:cNvSpPr>
            <a:spLocks noChangeShapeType="1"/>
          </p:cNvSpPr>
          <p:nvPr/>
        </p:nvSpPr>
        <p:spPr bwMode="auto">
          <a:xfrm>
            <a:off x="5102375" y="355539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3277" name="Line 45"/>
          <p:cNvSpPr>
            <a:spLocks noChangeShapeType="1"/>
          </p:cNvSpPr>
          <p:nvPr/>
        </p:nvSpPr>
        <p:spPr bwMode="auto">
          <a:xfrm flipV="1">
            <a:off x="5155582" y="4157170"/>
            <a:ext cx="18451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03278" name="Text Box 46"/>
          <p:cNvSpPr txBox="1">
            <a:spLocks noChangeArrowheads="1"/>
          </p:cNvSpPr>
          <p:nvPr/>
        </p:nvSpPr>
        <p:spPr bwMode="auto">
          <a:xfrm>
            <a:off x="1057275" y="5042010"/>
            <a:ext cx="7112000" cy="1754326"/>
          </a:xfrm>
          <a:prstGeom prst="rect">
            <a:avLst/>
          </a:prstGeom>
          <a:noFill/>
          <a:ln w="269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400" b="0" dirty="0"/>
              <a:t>Non-convex quadratic optimization </a:t>
            </a:r>
            <a:r>
              <a:rPr lang="en-US" sz="2400" b="0" dirty="0" smtClean="0"/>
              <a:t>problem</a:t>
            </a:r>
            <a:br>
              <a:rPr lang="en-US" sz="2400" b="0" dirty="0" smtClean="0"/>
            </a:br>
            <a:endParaRPr lang="en-US" sz="2400" b="0" dirty="0"/>
          </a:p>
          <a:p>
            <a:pPr algn="ctr" defTabSz="914400" eaLnBrk="0" hangingPunct="0">
              <a:lnSpc>
                <a:spcPct val="100000"/>
              </a:lnSpc>
              <a:spcBef>
                <a:spcPct val="50000"/>
              </a:spcBef>
              <a:buClr>
                <a:schemeClr val="hlink"/>
              </a:buClr>
              <a:buSzTx/>
              <a:buFont typeface="Wingdings" pitchFamily="2" charset="2"/>
              <a:buNone/>
            </a:pPr>
            <a:r>
              <a:rPr lang="en-US" sz="2400" b="0" dirty="0"/>
              <a:t>Can be </a:t>
            </a:r>
            <a:r>
              <a:rPr lang="en-US" sz="2400" dirty="0" smtClean="0"/>
              <a:t>transformed into a</a:t>
            </a:r>
            <a:r>
              <a:rPr lang="en-US" sz="2400" b="0" dirty="0" smtClean="0"/>
              <a:t> </a:t>
            </a:r>
            <a:r>
              <a:rPr lang="en-US" sz="2400" b="0" dirty="0"/>
              <a:t>Mixed </a:t>
            </a:r>
            <a:r>
              <a:rPr lang="en-US" sz="2400" b="0" dirty="0" smtClean="0"/>
              <a:t>Integer</a:t>
            </a:r>
            <a:br>
              <a:rPr lang="en-US" sz="2400" b="0" dirty="0" smtClean="0"/>
            </a:br>
            <a:r>
              <a:rPr lang="en-US" sz="2400" b="0" dirty="0" smtClean="0"/>
              <a:t>Linear Programming model</a:t>
            </a:r>
            <a:endParaRPr lang="en-US" sz="2400" b="0" dirty="0"/>
          </a:p>
        </p:txBody>
      </p:sp>
      <p:sp>
        <p:nvSpPr>
          <p:cNvPr id="1803282" name="Rectangle 18"/>
          <p:cNvSpPr>
            <a:spLocks noChangeArrowheads="1"/>
          </p:cNvSpPr>
          <p:nvPr/>
        </p:nvSpPr>
        <p:spPr bwMode="auto">
          <a:xfrm>
            <a:off x="385855" y="190500"/>
            <a:ext cx="816148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l">
              <a:lnSpc>
                <a:spcPct val="82000"/>
              </a:lnSpc>
              <a:buClr>
                <a:srgbClr val="FDB605"/>
              </a:buClr>
              <a:buFont typeface="Verdana" pitchFamily="34" charset="0"/>
              <a:buNone/>
            </a:pPr>
            <a:r>
              <a:rPr lang="en-US" sz="4000" dirty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Mixed Integer Program </a:t>
            </a:r>
            <a:r>
              <a:rPr lang="en-US" sz="4000" dirty="0" smtClean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for </a:t>
            </a:r>
            <a:r>
              <a:rPr lang="en-US" sz="4000" dirty="0">
                <a:solidFill>
                  <a:srgbClr val="FDB6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R&amp;R</a:t>
            </a: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27088" y="1608199"/>
            <a:ext cx="4186809" cy="3319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6"/>
          <p:cNvSpPr>
            <a:spLocks/>
          </p:cNvSpPr>
          <p:nvPr/>
        </p:nvSpPr>
        <p:spPr bwMode="auto">
          <a:xfrm rot="-5400000">
            <a:off x="4478337" y="1266826"/>
            <a:ext cx="868363" cy="3414712"/>
          </a:xfrm>
          <a:custGeom>
            <a:avLst/>
            <a:gdLst>
              <a:gd name="T0" fmla="*/ 2147483647 w 478"/>
              <a:gd name="T1" fmla="*/ 2147483647 h 2151"/>
              <a:gd name="T2" fmla="*/ 2147483647 w 478"/>
              <a:gd name="T3" fmla="*/ 0 h 2151"/>
              <a:gd name="T4" fmla="*/ 0 w 478"/>
              <a:gd name="T5" fmla="*/ 0 h 2151"/>
              <a:gd name="T6" fmla="*/ 0 60000 65536"/>
              <a:gd name="T7" fmla="*/ 0 60000 65536"/>
              <a:gd name="T8" fmla="*/ 0 60000 65536"/>
              <a:gd name="T9" fmla="*/ 0 w 478"/>
              <a:gd name="T10" fmla="*/ 0 h 2151"/>
              <a:gd name="T11" fmla="*/ 478 w 478"/>
              <a:gd name="T12" fmla="*/ 2151 h 2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8" h="2151">
                <a:moveTo>
                  <a:pt x="478" y="2151"/>
                </a:moveTo>
                <a:lnTo>
                  <a:pt x="478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 rot="10800000"/>
          <a:lstStyle/>
          <a:p>
            <a:pPr algn="ctr" eaLnBrk="0" hangingPunct="0"/>
            <a:endParaRPr lang="nl-NL"/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914525" y="4278313"/>
            <a:ext cx="762000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PC+4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6165850" y="2593975"/>
            <a:ext cx="155575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Branch target</a:t>
            </a:r>
          </a:p>
          <a:p>
            <a:pPr algn="ctr" eaLnBrk="0" hangingPunct="0"/>
            <a:r>
              <a:rPr lang="en-US"/>
              <a:t>address</a:t>
            </a: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6032500" y="6858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589088" y="5899150"/>
            <a:ext cx="61531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next-PC calculation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3205163" y="3387725"/>
            <a:ext cx="68421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2219325" y="4752975"/>
            <a:ext cx="16700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4194175" y="4070350"/>
            <a:ext cx="6858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1"/>
          <p:cNvSpPr>
            <a:spLocks noChangeShapeType="1"/>
          </p:cNvSpPr>
          <p:nvPr/>
        </p:nvSpPr>
        <p:spPr bwMode="auto">
          <a:xfrm flipV="1">
            <a:off x="4059238" y="5038725"/>
            <a:ext cx="0" cy="40957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4056063" y="5429250"/>
            <a:ext cx="249713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6165850" y="4918075"/>
            <a:ext cx="145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Take branch</a:t>
            </a:r>
          </a:p>
        </p:txBody>
      </p:sp>
      <p:sp>
        <p:nvSpPr>
          <p:cNvPr id="50192" name="Oval 16"/>
          <p:cNvSpPr>
            <a:spLocks noChangeArrowheads="1"/>
          </p:cNvSpPr>
          <p:nvPr/>
        </p:nvSpPr>
        <p:spPr bwMode="auto">
          <a:xfrm>
            <a:off x="6619875" y="5319713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50193" name="Oval 17"/>
          <p:cNvSpPr>
            <a:spLocks noChangeArrowheads="1"/>
          </p:cNvSpPr>
          <p:nvPr/>
        </p:nvSpPr>
        <p:spPr bwMode="auto">
          <a:xfrm>
            <a:off x="6664325" y="2413000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  <p:sp>
        <p:nvSpPr>
          <p:cNvPr id="7183" name="Text Box 10"/>
          <p:cNvSpPr txBox="1">
            <a:spLocks noChangeArrowheads="1"/>
          </p:cNvSpPr>
          <p:nvPr/>
        </p:nvSpPr>
        <p:spPr bwMode="auto">
          <a:xfrm>
            <a:off x="381000" y="1268413"/>
            <a:ext cx="8129588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/>
              <a:t> Only wait for required inputs</a:t>
            </a:r>
          </a:p>
          <a:p>
            <a:pPr eaLnBrk="0" hangingPunct="0">
              <a:buFont typeface="Arial" charset="0"/>
              <a:buChar char="•"/>
            </a:pPr>
            <a:r>
              <a:rPr lang="en-US" sz="2800"/>
              <a:t> Late arriving tokens are cancelled by anti-tokens</a:t>
            </a:r>
          </a:p>
        </p:txBody>
      </p:sp>
      <p:sp>
        <p:nvSpPr>
          <p:cNvPr id="1607691" name="Text Box 11"/>
          <p:cNvSpPr txBox="1">
            <a:spLocks noChangeArrowheads="1"/>
          </p:cNvSpPr>
          <p:nvPr/>
        </p:nvSpPr>
        <p:spPr bwMode="auto">
          <a:xfrm>
            <a:off x="4171950" y="4905375"/>
            <a:ext cx="13144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No branch</a:t>
            </a:r>
          </a:p>
        </p:txBody>
      </p:sp>
      <p:sp>
        <p:nvSpPr>
          <p:cNvPr id="1524738" name="Rectangle 2"/>
          <p:cNvSpPr>
            <a:spLocks noChangeArrowheads="1"/>
          </p:cNvSpPr>
          <p:nvPr/>
        </p:nvSpPr>
        <p:spPr bwMode="auto">
          <a:xfrm>
            <a:off x="457200" y="877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Early Evaluation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6" name="Freeform 7"/>
          <p:cNvSpPr>
            <a:spLocks/>
          </p:cNvSpPr>
          <p:nvPr/>
        </p:nvSpPr>
        <p:spPr bwMode="auto">
          <a:xfrm>
            <a:off x="3889375" y="3038475"/>
            <a:ext cx="304800" cy="2070100"/>
          </a:xfrm>
          <a:custGeom>
            <a:avLst/>
            <a:gdLst>
              <a:gd name="T0" fmla="*/ 0 w 192"/>
              <a:gd name="T1" fmla="*/ 0 h 1304"/>
              <a:gd name="T2" fmla="*/ 2147483647 w 192"/>
              <a:gd name="T3" fmla="*/ 2147483647 h 1304"/>
              <a:gd name="T4" fmla="*/ 2147483647 w 192"/>
              <a:gd name="T5" fmla="*/ 2147483647 h 1304"/>
              <a:gd name="T6" fmla="*/ 0 w 192"/>
              <a:gd name="T7" fmla="*/ 2147483647 h 1304"/>
              <a:gd name="T8" fmla="*/ 0 w 192"/>
              <a:gd name="T9" fmla="*/ 2147483647 h 1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304"/>
              <a:gd name="T17" fmla="*/ 192 w 192"/>
              <a:gd name="T18" fmla="*/ 1304 h 1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304">
                <a:moveTo>
                  <a:pt x="0" y="0"/>
                </a:moveTo>
                <a:lnTo>
                  <a:pt x="192" y="104"/>
                </a:lnTo>
                <a:lnTo>
                  <a:pt x="192" y="1208"/>
                </a:lnTo>
                <a:lnTo>
                  <a:pt x="0" y="1304"/>
                </a:lnTo>
                <a:lnTo>
                  <a:pt x="0" y="8"/>
                </a:lnTo>
              </a:path>
            </a:pathLst>
          </a:custGeom>
          <a:solidFill>
            <a:srgbClr val="C2461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933825" y="3962400"/>
            <a:ext cx="215900" cy="215900"/>
            <a:chOff x="3934072" y="3962400"/>
            <a:chExt cx="215900" cy="215900"/>
          </a:xfrm>
        </p:grpSpPr>
        <p:sp>
          <p:nvSpPr>
            <p:cNvPr id="50197" name="Oval 21"/>
            <p:cNvSpPr>
              <a:spLocks noChangeArrowheads="1"/>
            </p:cNvSpPr>
            <p:nvPr/>
          </p:nvSpPr>
          <p:spPr bwMode="auto">
            <a:xfrm>
              <a:off x="3934072" y="3962400"/>
              <a:ext cx="215900" cy="2159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s-E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190" name="Straight Connector 26"/>
            <p:cNvCxnSpPr>
              <a:cxnSpLocks noChangeShapeType="1"/>
            </p:cNvCxnSpPr>
            <p:nvPr/>
          </p:nvCxnSpPr>
          <p:spPr bwMode="auto">
            <a:xfrm>
              <a:off x="3968536" y="4076396"/>
              <a:ext cx="152400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none" w="lg" len="med"/>
            </a:ln>
          </p:spPr>
        </p:cxnSp>
      </p:grp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1992313" y="4645025"/>
            <a:ext cx="215900" cy="2159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7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s-ES" sz="20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9566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29166 -0.00209 L -0.29166 -0.0541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607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66 -1.11111E-6 L 0.21372 0.00185 L 0.21372 -0.1 " pathEditMode="relative" ptsTypes="AAA">
                                      <p:cBhvr>
                                        <p:cTn id="21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-4.07407E-6 L -0.27587 0.0018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1 -0.1 L 0.36996 -0.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046 L 0.00087 -0.10065 L -0.08924 -0.10065 L -0.08924 -0.22397 L 0.02344 -0.22304 " pathEditMode="relative" ptsTypes="AAA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2" grpId="1" animBg="1"/>
      <p:bldP spid="50193" grpId="0" animBg="1"/>
      <p:bldP spid="50193" grpId="1" animBg="1"/>
      <p:bldP spid="50193" grpId="2" animBg="1"/>
      <p:bldP spid="1607691" grpId="0"/>
      <p:bldP spid="1607691" grpId="1"/>
      <p:bldP spid="50188" grpId="0" animBg="1"/>
      <p:bldP spid="50188" grpId="1" animBg="1"/>
      <p:bldP spid="50188" grpId="2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How to implement anti-tokens ?</a:t>
            </a:r>
            <a:endParaRPr lang="en-US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09850" y="2057400"/>
            <a:ext cx="3267075" cy="1685925"/>
          </a:xfrm>
          <a:prstGeom prst="rect">
            <a:avLst/>
          </a:prstGeom>
          <a:solidFill>
            <a:srgbClr val="33CC33"/>
          </a:solidFill>
          <a:ln w="38100" algn="ctr">
            <a:noFill/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619375" y="4781550"/>
            <a:ext cx="3267075" cy="1685925"/>
          </a:xfrm>
          <a:prstGeom prst="rect">
            <a:avLst/>
          </a:prstGeom>
          <a:solidFill>
            <a:srgbClr val="FF0000"/>
          </a:solidFill>
          <a:ln w="0" algn="ctr">
            <a:noFill/>
            <a:miter lim="800000"/>
            <a:headEnd/>
            <a:tailEnd type="none" w="lg" len="med"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1652742" name="Text Box 6"/>
          <p:cNvSpPr txBox="1">
            <a:spLocks noChangeArrowheads="1"/>
          </p:cNvSpPr>
          <p:nvPr/>
        </p:nvSpPr>
        <p:spPr bwMode="auto">
          <a:xfrm>
            <a:off x="669925" y="2017713"/>
            <a:ext cx="1117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</a:t>
            </a:r>
            <a:r>
              <a:rPr lang="en-GB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685925" y="23622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876925" y="23622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685925" y="615315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876925" y="615315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2747" name="Text Box 11"/>
          <p:cNvSpPr txBox="1">
            <a:spLocks noChangeArrowheads="1"/>
          </p:cNvSpPr>
          <p:nvPr/>
        </p:nvSpPr>
        <p:spPr bwMode="auto">
          <a:xfrm>
            <a:off x="6765925" y="2046288"/>
            <a:ext cx="1117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</a:t>
            </a:r>
            <a:r>
              <a:rPr lang="en-GB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85925" y="51435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876925" y="51435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685925" y="34290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876925" y="3429000"/>
            <a:ext cx="92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52752" name="Text Box 16"/>
          <p:cNvSpPr txBox="1">
            <a:spLocks noChangeArrowheads="1"/>
          </p:cNvSpPr>
          <p:nvPr/>
        </p:nvSpPr>
        <p:spPr bwMode="auto">
          <a:xfrm>
            <a:off x="615950" y="4808538"/>
            <a:ext cx="111125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1652753" name="Text Box 17"/>
          <p:cNvSpPr txBox="1">
            <a:spLocks noChangeArrowheads="1"/>
          </p:cNvSpPr>
          <p:nvPr/>
        </p:nvSpPr>
        <p:spPr bwMode="auto">
          <a:xfrm>
            <a:off x="669925" y="2017713"/>
            <a:ext cx="11176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</a:t>
            </a:r>
            <a:r>
              <a:rPr lang="en-GB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2754" name="Text Box 18"/>
          <p:cNvSpPr txBox="1">
            <a:spLocks noChangeArrowheads="1"/>
          </p:cNvSpPr>
          <p:nvPr/>
        </p:nvSpPr>
        <p:spPr bwMode="auto">
          <a:xfrm>
            <a:off x="700088" y="3084513"/>
            <a:ext cx="10572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Stop</a:t>
            </a:r>
            <a:r>
              <a:rPr lang="en-GB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2755" name="Text Box 19"/>
          <p:cNvSpPr txBox="1">
            <a:spLocks noChangeArrowheads="1"/>
          </p:cNvSpPr>
          <p:nvPr/>
        </p:nvSpPr>
        <p:spPr bwMode="auto">
          <a:xfrm>
            <a:off x="6843713" y="3103563"/>
            <a:ext cx="10572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Stop</a:t>
            </a:r>
            <a:r>
              <a:rPr lang="en-GB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sz="2800" baseline="30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52756" name="Text Box 20"/>
          <p:cNvSpPr txBox="1">
            <a:spLocks noChangeArrowheads="1"/>
          </p:cNvSpPr>
          <p:nvPr/>
        </p:nvSpPr>
        <p:spPr bwMode="auto">
          <a:xfrm>
            <a:off x="6778625" y="4799013"/>
            <a:ext cx="111125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Valid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1652758" name="Text Box 22"/>
          <p:cNvSpPr txBox="1">
            <a:spLocks noChangeArrowheads="1"/>
          </p:cNvSpPr>
          <p:nvPr/>
        </p:nvSpPr>
        <p:spPr bwMode="auto">
          <a:xfrm>
            <a:off x="6846888" y="5856288"/>
            <a:ext cx="105092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Stop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1652759" name="Text Box 23"/>
          <p:cNvSpPr txBox="1">
            <a:spLocks noChangeArrowheads="1"/>
          </p:cNvSpPr>
          <p:nvPr/>
        </p:nvSpPr>
        <p:spPr bwMode="auto">
          <a:xfrm>
            <a:off x="703263" y="5827713"/>
            <a:ext cx="105092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Stop</a:t>
            </a:r>
            <a:r>
              <a:rPr lang="en-US" sz="28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3786188" y="2101850"/>
            <a:ext cx="896937" cy="155575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9600"/>
              <a:t>+</a:t>
            </a:r>
            <a:endParaRPr lang="en-US" sz="9600"/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3884613" y="4548188"/>
            <a:ext cx="679450" cy="187483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1700"/>
              <a:t>-</a:t>
            </a:r>
            <a:endParaRPr lang="en-US" sz="11700"/>
          </a:p>
        </p:txBody>
      </p:sp>
      <p:sp>
        <p:nvSpPr>
          <p:cNvPr id="20505" name="Line 29"/>
          <p:cNvSpPr>
            <a:spLocks noChangeShapeType="1"/>
          </p:cNvSpPr>
          <p:nvPr/>
        </p:nvSpPr>
        <p:spPr bwMode="auto">
          <a:xfrm flipV="1">
            <a:off x="4048125" y="3743325"/>
            <a:ext cx="0" cy="1038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6" name="Line 30"/>
          <p:cNvSpPr>
            <a:spLocks noChangeShapeType="1"/>
          </p:cNvSpPr>
          <p:nvPr/>
        </p:nvSpPr>
        <p:spPr bwMode="auto">
          <a:xfrm flipV="1">
            <a:off x="4429125" y="3743325"/>
            <a:ext cx="0" cy="1038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612775" y="4324350"/>
            <a:ext cx="3444875" cy="1619250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Dual elastic controllers</a:t>
            </a:r>
            <a:endParaRPr lang="en-US" dirty="0" smtClean="0"/>
          </a:p>
        </p:txBody>
      </p:sp>
      <p:sp>
        <p:nvSpPr>
          <p:cNvPr id="22533" name="AutoShape 3"/>
          <p:cNvSpPr>
            <a:spLocks noChangeAspect="1" noChangeArrowheads="1" noTextEdit="1"/>
          </p:cNvSpPr>
          <p:nvPr/>
        </p:nvSpPr>
        <p:spPr bwMode="auto">
          <a:xfrm>
            <a:off x="334963" y="1801813"/>
            <a:ext cx="8504237" cy="41417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12775" y="2643188"/>
            <a:ext cx="3444875" cy="1557337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118100" y="2643188"/>
            <a:ext cx="3443288" cy="1557337"/>
          </a:xfrm>
          <a:prstGeom prst="rect">
            <a:avLst/>
          </a:prstGeom>
          <a:solidFill>
            <a:srgbClr val="92D05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118100" y="4324350"/>
            <a:ext cx="3443288" cy="1619250"/>
          </a:xfrm>
          <a:prstGeom prst="rect">
            <a:avLst/>
          </a:prstGeom>
          <a:solidFill>
            <a:srgbClr val="FF000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1408113" y="2954338"/>
            <a:ext cx="639762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754313" y="4697413"/>
            <a:ext cx="376237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5911850" y="2954338"/>
            <a:ext cx="64135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7259638" y="4697413"/>
            <a:ext cx="37465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1938338" y="3079750"/>
            <a:ext cx="530225" cy="247650"/>
          </a:xfrm>
          <a:custGeom>
            <a:avLst/>
            <a:gdLst>
              <a:gd name="T0" fmla="*/ 0 w 334"/>
              <a:gd name="T1" fmla="*/ 393144320 h 156"/>
              <a:gd name="T2" fmla="*/ 20161249 w 334"/>
              <a:gd name="T3" fmla="*/ 393144320 h 156"/>
              <a:gd name="T4" fmla="*/ 42843447 w 334"/>
              <a:gd name="T5" fmla="*/ 390624959 h 156"/>
              <a:gd name="T6" fmla="*/ 63003114 w 334"/>
              <a:gd name="T7" fmla="*/ 388104010 h 156"/>
              <a:gd name="T8" fmla="*/ 83165944 w 334"/>
              <a:gd name="T9" fmla="*/ 385584648 h 156"/>
              <a:gd name="T10" fmla="*/ 103327187 w 334"/>
              <a:gd name="T11" fmla="*/ 383063699 h 156"/>
              <a:gd name="T12" fmla="*/ 126007816 w 334"/>
              <a:gd name="T13" fmla="*/ 380544338 h 156"/>
              <a:gd name="T14" fmla="*/ 146169059 w 334"/>
              <a:gd name="T15" fmla="*/ 378023389 h 156"/>
              <a:gd name="T16" fmla="*/ 166330301 w 334"/>
              <a:gd name="T17" fmla="*/ 372983078 h 156"/>
              <a:gd name="T18" fmla="*/ 186491544 w 334"/>
              <a:gd name="T19" fmla="*/ 367942768 h 156"/>
              <a:gd name="T20" fmla="*/ 206652787 w 334"/>
              <a:gd name="T21" fmla="*/ 362902457 h 156"/>
              <a:gd name="T22" fmla="*/ 226814079 w 334"/>
              <a:gd name="T23" fmla="*/ 360383096 h 156"/>
              <a:gd name="T24" fmla="*/ 246975321 w 334"/>
              <a:gd name="T25" fmla="*/ 355342785 h 156"/>
              <a:gd name="T26" fmla="*/ 267136564 w 334"/>
              <a:gd name="T27" fmla="*/ 350302475 h 156"/>
              <a:gd name="T28" fmla="*/ 287297807 w 334"/>
              <a:gd name="T29" fmla="*/ 342741215 h 156"/>
              <a:gd name="T30" fmla="*/ 307459049 w 334"/>
              <a:gd name="T31" fmla="*/ 337700905 h 156"/>
              <a:gd name="T32" fmla="*/ 327620292 w 334"/>
              <a:gd name="T33" fmla="*/ 330141233 h 156"/>
              <a:gd name="T34" fmla="*/ 347781535 w 334"/>
              <a:gd name="T35" fmla="*/ 322579973 h 156"/>
              <a:gd name="T36" fmla="*/ 365423416 w 334"/>
              <a:gd name="T37" fmla="*/ 317539662 h 156"/>
              <a:gd name="T38" fmla="*/ 385584658 w 334"/>
              <a:gd name="T39" fmla="*/ 309978403 h 156"/>
              <a:gd name="T40" fmla="*/ 405745901 w 334"/>
              <a:gd name="T41" fmla="*/ 302418731 h 156"/>
              <a:gd name="T42" fmla="*/ 425905655 w 334"/>
              <a:gd name="T43" fmla="*/ 292338110 h 156"/>
              <a:gd name="T44" fmla="*/ 443547536 w 334"/>
              <a:gd name="T45" fmla="*/ 284776850 h 156"/>
              <a:gd name="T46" fmla="*/ 463708779 w 334"/>
              <a:gd name="T47" fmla="*/ 277217178 h 156"/>
              <a:gd name="T48" fmla="*/ 481349073 w 334"/>
              <a:gd name="T49" fmla="*/ 267136557 h 156"/>
              <a:gd name="T50" fmla="*/ 498990954 w 334"/>
              <a:gd name="T51" fmla="*/ 257055936 h 156"/>
              <a:gd name="T52" fmla="*/ 519152196 w 334"/>
              <a:gd name="T53" fmla="*/ 249494677 h 156"/>
              <a:gd name="T54" fmla="*/ 536792490 w 334"/>
              <a:gd name="T55" fmla="*/ 239414056 h 156"/>
              <a:gd name="T56" fmla="*/ 554434371 w 334"/>
              <a:gd name="T57" fmla="*/ 229333434 h 156"/>
              <a:gd name="T58" fmla="*/ 572074664 w 334"/>
              <a:gd name="T59" fmla="*/ 216733452 h 156"/>
              <a:gd name="T60" fmla="*/ 589716545 w 334"/>
              <a:gd name="T61" fmla="*/ 206652781 h 156"/>
              <a:gd name="T62" fmla="*/ 607356839 w 334"/>
              <a:gd name="T63" fmla="*/ 196572160 h 156"/>
              <a:gd name="T64" fmla="*/ 624998720 w 334"/>
              <a:gd name="T65" fmla="*/ 183972178 h 156"/>
              <a:gd name="T66" fmla="*/ 642639014 w 334"/>
              <a:gd name="T67" fmla="*/ 173891557 h 156"/>
              <a:gd name="T68" fmla="*/ 657761533 w 334"/>
              <a:gd name="T69" fmla="*/ 161289987 h 156"/>
              <a:gd name="T70" fmla="*/ 675401827 w 334"/>
              <a:gd name="T71" fmla="*/ 148688416 h 156"/>
              <a:gd name="T72" fmla="*/ 690522759 w 334"/>
              <a:gd name="T73" fmla="*/ 136088434 h 156"/>
              <a:gd name="T74" fmla="*/ 705643691 w 334"/>
              <a:gd name="T75" fmla="*/ 123486864 h 156"/>
              <a:gd name="T76" fmla="*/ 723285572 w 334"/>
              <a:gd name="T77" fmla="*/ 110886881 h 156"/>
              <a:gd name="T78" fmla="*/ 738406504 w 334"/>
              <a:gd name="T79" fmla="*/ 98286874 h 156"/>
              <a:gd name="T80" fmla="*/ 753527436 w 334"/>
              <a:gd name="T81" fmla="*/ 83165942 h 156"/>
              <a:gd name="T82" fmla="*/ 768648368 w 334"/>
              <a:gd name="T83" fmla="*/ 70564372 h 156"/>
              <a:gd name="T84" fmla="*/ 783769299 w 334"/>
              <a:gd name="T85" fmla="*/ 57962802 h 156"/>
              <a:gd name="T86" fmla="*/ 798890231 w 334"/>
              <a:gd name="T87" fmla="*/ 42843446 h 156"/>
              <a:gd name="T88" fmla="*/ 814011163 w 334"/>
              <a:gd name="T89" fmla="*/ 27720927 h 156"/>
              <a:gd name="T90" fmla="*/ 826611146 w 334"/>
              <a:gd name="T91" fmla="*/ 12599986 h 156"/>
              <a:gd name="T92" fmla="*/ 841732277 w 334"/>
              <a:gd name="T93" fmla="*/ 0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6"/>
              <a:gd name="T143" fmla="*/ 334 w 334"/>
              <a:gd name="T144" fmla="*/ 156 h 1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6">
                <a:moveTo>
                  <a:pt x="0" y="156"/>
                </a:moveTo>
                <a:lnTo>
                  <a:pt x="8" y="156"/>
                </a:lnTo>
                <a:lnTo>
                  <a:pt x="17" y="155"/>
                </a:lnTo>
                <a:lnTo>
                  <a:pt x="25" y="154"/>
                </a:lnTo>
                <a:lnTo>
                  <a:pt x="33" y="153"/>
                </a:lnTo>
                <a:lnTo>
                  <a:pt x="41" y="152"/>
                </a:lnTo>
                <a:lnTo>
                  <a:pt x="50" y="151"/>
                </a:lnTo>
                <a:lnTo>
                  <a:pt x="58" y="150"/>
                </a:lnTo>
                <a:lnTo>
                  <a:pt x="66" y="148"/>
                </a:lnTo>
                <a:lnTo>
                  <a:pt x="74" y="146"/>
                </a:lnTo>
                <a:lnTo>
                  <a:pt x="82" y="144"/>
                </a:lnTo>
                <a:lnTo>
                  <a:pt x="90" y="143"/>
                </a:lnTo>
                <a:lnTo>
                  <a:pt x="98" y="141"/>
                </a:lnTo>
                <a:lnTo>
                  <a:pt x="106" y="139"/>
                </a:lnTo>
                <a:lnTo>
                  <a:pt x="114" y="136"/>
                </a:lnTo>
                <a:lnTo>
                  <a:pt x="122" y="134"/>
                </a:lnTo>
                <a:lnTo>
                  <a:pt x="130" y="131"/>
                </a:lnTo>
                <a:lnTo>
                  <a:pt x="138" y="128"/>
                </a:lnTo>
                <a:lnTo>
                  <a:pt x="145" y="126"/>
                </a:lnTo>
                <a:lnTo>
                  <a:pt x="153" y="123"/>
                </a:lnTo>
                <a:lnTo>
                  <a:pt x="161" y="120"/>
                </a:lnTo>
                <a:lnTo>
                  <a:pt x="169" y="116"/>
                </a:lnTo>
                <a:lnTo>
                  <a:pt x="176" y="113"/>
                </a:lnTo>
                <a:lnTo>
                  <a:pt x="184" y="110"/>
                </a:lnTo>
                <a:lnTo>
                  <a:pt x="191" y="106"/>
                </a:lnTo>
                <a:lnTo>
                  <a:pt x="198" y="102"/>
                </a:lnTo>
                <a:lnTo>
                  <a:pt x="206" y="99"/>
                </a:lnTo>
                <a:lnTo>
                  <a:pt x="213" y="95"/>
                </a:lnTo>
                <a:lnTo>
                  <a:pt x="220" y="91"/>
                </a:lnTo>
                <a:lnTo>
                  <a:pt x="227" y="86"/>
                </a:lnTo>
                <a:lnTo>
                  <a:pt x="234" y="82"/>
                </a:lnTo>
                <a:lnTo>
                  <a:pt x="241" y="78"/>
                </a:lnTo>
                <a:lnTo>
                  <a:pt x="248" y="73"/>
                </a:lnTo>
                <a:lnTo>
                  <a:pt x="255" y="69"/>
                </a:lnTo>
                <a:lnTo>
                  <a:pt x="261" y="64"/>
                </a:lnTo>
                <a:lnTo>
                  <a:pt x="268" y="59"/>
                </a:lnTo>
                <a:lnTo>
                  <a:pt x="274" y="54"/>
                </a:lnTo>
                <a:lnTo>
                  <a:pt x="280" y="49"/>
                </a:lnTo>
                <a:lnTo>
                  <a:pt x="287" y="44"/>
                </a:lnTo>
                <a:lnTo>
                  <a:pt x="293" y="39"/>
                </a:lnTo>
                <a:lnTo>
                  <a:pt x="299" y="33"/>
                </a:lnTo>
                <a:lnTo>
                  <a:pt x="305" y="28"/>
                </a:lnTo>
                <a:lnTo>
                  <a:pt x="311" y="23"/>
                </a:lnTo>
                <a:lnTo>
                  <a:pt x="317" y="17"/>
                </a:lnTo>
                <a:lnTo>
                  <a:pt x="323" y="11"/>
                </a:lnTo>
                <a:lnTo>
                  <a:pt x="328" y="5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1938338" y="2830513"/>
            <a:ext cx="530225" cy="249237"/>
          </a:xfrm>
          <a:custGeom>
            <a:avLst/>
            <a:gdLst>
              <a:gd name="T0" fmla="*/ 841732277 w 334"/>
              <a:gd name="T1" fmla="*/ 395662889 h 157"/>
              <a:gd name="T2" fmla="*/ 826611146 w 334"/>
              <a:gd name="T3" fmla="*/ 378022631 h 157"/>
              <a:gd name="T4" fmla="*/ 814011163 w 334"/>
              <a:gd name="T5" fmla="*/ 365421087 h 157"/>
              <a:gd name="T6" fmla="*/ 798890231 w 334"/>
              <a:gd name="T7" fmla="*/ 350300185 h 157"/>
              <a:gd name="T8" fmla="*/ 783769299 w 334"/>
              <a:gd name="T9" fmla="*/ 337700228 h 157"/>
              <a:gd name="T10" fmla="*/ 768648368 w 334"/>
              <a:gd name="T11" fmla="*/ 322579327 h 157"/>
              <a:gd name="T12" fmla="*/ 753527436 w 334"/>
              <a:gd name="T13" fmla="*/ 307458425 h 157"/>
              <a:gd name="T14" fmla="*/ 738406504 w 334"/>
              <a:gd name="T15" fmla="*/ 294856881 h 157"/>
              <a:gd name="T16" fmla="*/ 723285572 w 334"/>
              <a:gd name="T17" fmla="*/ 282256923 h 157"/>
              <a:gd name="T18" fmla="*/ 705643691 w 334"/>
              <a:gd name="T19" fmla="*/ 269655378 h 157"/>
              <a:gd name="T20" fmla="*/ 690522759 w 334"/>
              <a:gd name="T21" fmla="*/ 257055421 h 157"/>
              <a:gd name="T22" fmla="*/ 675401827 w 334"/>
              <a:gd name="T23" fmla="*/ 244453876 h 157"/>
              <a:gd name="T24" fmla="*/ 657761533 w 334"/>
              <a:gd name="T25" fmla="*/ 231853919 h 157"/>
              <a:gd name="T26" fmla="*/ 642639014 w 334"/>
              <a:gd name="T27" fmla="*/ 219252374 h 157"/>
              <a:gd name="T28" fmla="*/ 624998720 w 334"/>
              <a:gd name="T29" fmla="*/ 209171773 h 157"/>
              <a:gd name="T30" fmla="*/ 607356839 w 334"/>
              <a:gd name="T31" fmla="*/ 196571766 h 157"/>
              <a:gd name="T32" fmla="*/ 589716545 w 334"/>
              <a:gd name="T33" fmla="*/ 186491165 h 157"/>
              <a:gd name="T34" fmla="*/ 572074664 w 334"/>
              <a:gd name="T35" fmla="*/ 176410565 h 157"/>
              <a:gd name="T36" fmla="*/ 554434371 w 334"/>
              <a:gd name="T37" fmla="*/ 163809020 h 157"/>
              <a:gd name="T38" fmla="*/ 536792490 w 334"/>
              <a:gd name="T39" fmla="*/ 153728419 h 157"/>
              <a:gd name="T40" fmla="*/ 519152196 w 334"/>
              <a:gd name="T41" fmla="*/ 143647818 h 157"/>
              <a:gd name="T42" fmla="*/ 498990954 w 334"/>
              <a:gd name="T43" fmla="*/ 136088161 h 157"/>
              <a:gd name="T44" fmla="*/ 481349073 w 334"/>
              <a:gd name="T45" fmla="*/ 126007560 h 157"/>
              <a:gd name="T46" fmla="*/ 463708779 w 334"/>
              <a:gd name="T47" fmla="*/ 115926959 h 157"/>
              <a:gd name="T48" fmla="*/ 443547536 w 334"/>
              <a:gd name="T49" fmla="*/ 108365715 h 157"/>
              <a:gd name="T50" fmla="*/ 425905655 w 334"/>
              <a:gd name="T51" fmla="*/ 98285089 h 157"/>
              <a:gd name="T52" fmla="*/ 405745901 w 334"/>
              <a:gd name="T53" fmla="*/ 90725433 h 157"/>
              <a:gd name="T54" fmla="*/ 385584658 w 334"/>
              <a:gd name="T55" fmla="*/ 83164188 h 157"/>
              <a:gd name="T56" fmla="*/ 365423416 w 334"/>
              <a:gd name="T57" fmla="*/ 75604531 h 157"/>
              <a:gd name="T58" fmla="*/ 347781535 w 334"/>
              <a:gd name="T59" fmla="*/ 68043287 h 157"/>
              <a:gd name="T60" fmla="*/ 327620292 w 334"/>
              <a:gd name="T61" fmla="*/ 63002986 h 157"/>
              <a:gd name="T62" fmla="*/ 307459049 w 334"/>
              <a:gd name="T63" fmla="*/ 55443330 h 157"/>
              <a:gd name="T64" fmla="*/ 287297807 w 334"/>
              <a:gd name="T65" fmla="*/ 50403017 h 157"/>
              <a:gd name="T66" fmla="*/ 267136564 w 334"/>
              <a:gd name="T67" fmla="*/ 45362716 h 157"/>
              <a:gd name="T68" fmla="*/ 246975321 w 334"/>
              <a:gd name="T69" fmla="*/ 37801472 h 157"/>
              <a:gd name="T70" fmla="*/ 226814079 w 334"/>
              <a:gd name="T71" fmla="*/ 32761171 h 157"/>
              <a:gd name="T72" fmla="*/ 206652787 w 334"/>
              <a:gd name="T73" fmla="*/ 27720871 h 157"/>
              <a:gd name="T74" fmla="*/ 186491544 w 334"/>
              <a:gd name="T75" fmla="*/ 25201508 h 157"/>
              <a:gd name="T76" fmla="*/ 166330301 w 334"/>
              <a:gd name="T77" fmla="*/ 20161208 h 157"/>
              <a:gd name="T78" fmla="*/ 146169059 w 334"/>
              <a:gd name="T79" fmla="*/ 17640264 h 157"/>
              <a:gd name="T80" fmla="*/ 126007816 w 334"/>
              <a:gd name="T81" fmla="*/ 12599960 h 157"/>
              <a:gd name="T82" fmla="*/ 103327187 w 334"/>
              <a:gd name="T83" fmla="*/ 10080604 h 157"/>
              <a:gd name="T84" fmla="*/ 83165944 w 334"/>
              <a:gd name="T85" fmla="*/ 7559660 h 157"/>
              <a:gd name="T86" fmla="*/ 63003114 w 334"/>
              <a:gd name="T87" fmla="*/ 5040302 h 157"/>
              <a:gd name="T88" fmla="*/ 42843447 w 334"/>
              <a:gd name="T89" fmla="*/ 2519357 h 157"/>
              <a:gd name="T90" fmla="*/ 20161249 w 334"/>
              <a:gd name="T91" fmla="*/ 0 h 157"/>
              <a:gd name="T92" fmla="*/ 0 w 334"/>
              <a:gd name="T93" fmla="*/ 0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7"/>
              <a:gd name="T143" fmla="*/ 334 w 334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7">
                <a:moveTo>
                  <a:pt x="334" y="157"/>
                </a:moveTo>
                <a:lnTo>
                  <a:pt x="328" y="150"/>
                </a:lnTo>
                <a:lnTo>
                  <a:pt x="323" y="145"/>
                </a:lnTo>
                <a:lnTo>
                  <a:pt x="317" y="139"/>
                </a:lnTo>
                <a:lnTo>
                  <a:pt x="311" y="134"/>
                </a:lnTo>
                <a:lnTo>
                  <a:pt x="305" y="128"/>
                </a:lnTo>
                <a:lnTo>
                  <a:pt x="299" y="122"/>
                </a:lnTo>
                <a:lnTo>
                  <a:pt x="293" y="117"/>
                </a:lnTo>
                <a:lnTo>
                  <a:pt x="287" y="112"/>
                </a:lnTo>
                <a:lnTo>
                  <a:pt x="280" y="107"/>
                </a:lnTo>
                <a:lnTo>
                  <a:pt x="274" y="102"/>
                </a:lnTo>
                <a:lnTo>
                  <a:pt x="268" y="97"/>
                </a:lnTo>
                <a:lnTo>
                  <a:pt x="261" y="92"/>
                </a:lnTo>
                <a:lnTo>
                  <a:pt x="255" y="87"/>
                </a:lnTo>
                <a:lnTo>
                  <a:pt x="248" y="83"/>
                </a:lnTo>
                <a:lnTo>
                  <a:pt x="241" y="78"/>
                </a:lnTo>
                <a:lnTo>
                  <a:pt x="234" y="74"/>
                </a:lnTo>
                <a:lnTo>
                  <a:pt x="227" y="70"/>
                </a:lnTo>
                <a:lnTo>
                  <a:pt x="220" y="65"/>
                </a:lnTo>
                <a:lnTo>
                  <a:pt x="213" y="61"/>
                </a:lnTo>
                <a:lnTo>
                  <a:pt x="206" y="57"/>
                </a:lnTo>
                <a:lnTo>
                  <a:pt x="198" y="54"/>
                </a:lnTo>
                <a:lnTo>
                  <a:pt x="191" y="50"/>
                </a:lnTo>
                <a:lnTo>
                  <a:pt x="184" y="46"/>
                </a:lnTo>
                <a:lnTo>
                  <a:pt x="176" y="43"/>
                </a:lnTo>
                <a:lnTo>
                  <a:pt x="169" y="39"/>
                </a:lnTo>
                <a:lnTo>
                  <a:pt x="161" y="36"/>
                </a:lnTo>
                <a:lnTo>
                  <a:pt x="153" y="33"/>
                </a:lnTo>
                <a:lnTo>
                  <a:pt x="145" y="30"/>
                </a:lnTo>
                <a:lnTo>
                  <a:pt x="138" y="27"/>
                </a:lnTo>
                <a:lnTo>
                  <a:pt x="130" y="25"/>
                </a:lnTo>
                <a:lnTo>
                  <a:pt x="122" y="22"/>
                </a:lnTo>
                <a:lnTo>
                  <a:pt x="114" y="20"/>
                </a:lnTo>
                <a:lnTo>
                  <a:pt x="106" y="18"/>
                </a:lnTo>
                <a:lnTo>
                  <a:pt x="98" y="15"/>
                </a:lnTo>
                <a:lnTo>
                  <a:pt x="90" y="13"/>
                </a:lnTo>
                <a:lnTo>
                  <a:pt x="82" y="11"/>
                </a:lnTo>
                <a:lnTo>
                  <a:pt x="74" y="10"/>
                </a:lnTo>
                <a:lnTo>
                  <a:pt x="66" y="8"/>
                </a:lnTo>
                <a:lnTo>
                  <a:pt x="58" y="7"/>
                </a:lnTo>
                <a:lnTo>
                  <a:pt x="50" y="5"/>
                </a:lnTo>
                <a:lnTo>
                  <a:pt x="41" y="4"/>
                </a:lnTo>
                <a:lnTo>
                  <a:pt x="33" y="3"/>
                </a:lnTo>
                <a:lnTo>
                  <a:pt x="25" y="2"/>
                </a:lnTo>
                <a:lnTo>
                  <a:pt x="17" y="1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938338" y="2830513"/>
            <a:ext cx="131762" cy="496887"/>
          </a:xfrm>
          <a:custGeom>
            <a:avLst/>
            <a:gdLst>
              <a:gd name="T0" fmla="*/ 7559647 w 83"/>
              <a:gd name="T1" fmla="*/ 783766904 h 313"/>
              <a:gd name="T2" fmla="*/ 20161172 w 83"/>
              <a:gd name="T3" fmla="*/ 773686293 h 313"/>
              <a:gd name="T4" fmla="*/ 35282053 w 83"/>
              <a:gd name="T5" fmla="*/ 763605682 h 313"/>
              <a:gd name="T6" fmla="*/ 47881988 w 83"/>
              <a:gd name="T7" fmla="*/ 751005712 h 313"/>
              <a:gd name="T8" fmla="*/ 60483523 w 83"/>
              <a:gd name="T9" fmla="*/ 738404155 h 313"/>
              <a:gd name="T10" fmla="*/ 73083458 w 83"/>
              <a:gd name="T11" fmla="*/ 725804185 h 313"/>
              <a:gd name="T12" fmla="*/ 85684981 w 83"/>
              <a:gd name="T13" fmla="*/ 713202628 h 313"/>
              <a:gd name="T14" fmla="*/ 98284916 w 83"/>
              <a:gd name="T15" fmla="*/ 698081711 h 313"/>
              <a:gd name="T16" fmla="*/ 108365524 w 83"/>
              <a:gd name="T17" fmla="*/ 685481741 h 313"/>
              <a:gd name="T18" fmla="*/ 118446107 w 83"/>
              <a:gd name="T19" fmla="*/ 670360825 h 313"/>
              <a:gd name="T20" fmla="*/ 131047629 w 83"/>
              <a:gd name="T21" fmla="*/ 657759268 h 313"/>
              <a:gd name="T22" fmla="*/ 138607273 w 83"/>
              <a:gd name="T23" fmla="*/ 642638351 h 313"/>
              <a:gd name="T24" fmla="*/ 148687856 w 83"/>
              <a:gd name="T25" fmla="*/ 627517435 h 313"/>
              <a:gd name="T26" fmla="*/ 156249087 w 83"/>
              <a:gd name="T27" fmla="*/ 612396518 h 313"/>
              <a:gd name="T28" fmla="*/ 163808730 w 83"/>
              <a:gd name="T29" fmla="*/ 597275602 h 313"/>
              <a:gd name="T30" fmla="*/ 171369961 w 83"/>
              <a:gd name="T31" fmla="*/ 579635327 h 313"/>
              <a:gd name="T32" fmla="*/ 176410253 w 83"/>
              <a:gd name="T33" fmla="*/ 564514410 h 313"/>
              <a:gd name="T34" fmla="*/ 183969896 w 83"/>
              <a:gd name="T35" fmla="*/ 546872547 h 313"/>
              <a:gd name="T36" fmla="*/ 189010188 w 83"/>
              <a:gd name="T37" fmla="*/ 531751631 h 313"/>
              <a:gd name="T38" fmla="*/ 194050479 w 83"/>
              <a:gd name="T39" fmla="*/ 514111356 h 313"/>
              <a:gd name="T40" fmla="*/ 199090771 w 83"/>
              <a:gd name="T41" fmla="*/ 498990439 h 313"/>
              <a:gd name="T42" fmla="*/ 201611710 w 83"/>
              <a:gd name="T43" fmla="*/ 481348576 h 313"/>
              <a:gd name="T44" fmla="*/ 204131062 w 83"/>
              <a:gd name="T45" fmla="*/ 463708301 h 313"/>
              <a:gd name="T46" fmla="*/ 206652002 w 83"/>
              <a:gd name="T47" fmla="*/ 446066438 h 313"/>
              <a:gd name="T48" fmla="*/ 209171404 w 83"/>
              <a:gd name="T49" fmla="*/ 428426163 h 313"/>
              <a:gd name="T50" fmla="*/ 209171404 w 83"/>
              <a:gd name="T51" fmla="*/ 410784201 h 313"/>
              <a:gd name="T52" fmla="*/ 209171404 w 83"/>
              <a:gd name="T53" fmla="*/ 395663284 h 313"/>
              <a:gd name="T54" fmla="*/ 209171404 w 83"/>
              <a:gd name="T55" fmla="*/ 378023009 h 313"/>
              <a:gd name="T56" fmla="*/ 209171404 w 83"/>
              <a:gd name="T57" fmla="*/ 360381146 h 313"/>
              <a:gd name="T58" fmla="*/ 206652002 w 83"/>
              <a:gd name="T59" fmla="*/ 342740871 h 313"/>
              <a:gd name="T60" fmla="*/ 204131062 w 83"/>
              <a:gd name="T61" fmla="*/ 325099008 h 313"/>
              <a:gd name="T62" fmla="*/ 201611710 w 83"/>
              <a:gd name="T63" fmla="*/ 307458732 h 313"/>
              <a:gd name="T64" fmla="*/ 199090771 w 83"/>
              <a:gd name="T65" fmla="*/ 292337816 h 313"/>
              <a:gd name="T66" fmla="*/ 194050479 w 83"/>
              <a:gd name="T67" fmla="*/ 274695953 h 313"/>
              <a:gd name="T68" fmla="*/ 189010188 w 83"/>
              <a:gd name="T69" fmla="*/ 257055678 h 313"/>
              <a:gd name="T70" fmla="*/ 183969896 w 83"/>
              <a:gd name="T71" fmla="*/ 241934761 h 313"/>
              <a:gd name="T72" fmla="*/ 176410253 w 83"/>
              <a:gd name="T73" fmla="*/ 224292899 h 313"/>
              <a:gd name="T74" fmla="*/ 171369961 w 83"/>
              <a:gd name="T75" fmla="*/ 209171982 h 313"/>
              <a:gd name="T76" fmla="*/ 163808730 w 83"/>
              <a:gd name="T77" fmla="*/ 191531657 h 313"/>
              <a:gd name="T78" fmla="*/ 156249087 w 83"/>
              <a:gd name="T79" fmla="*/ 176410741 h 313"/>
              <a:gd name="T80" fmla="*/ 148687856 w 83"/>
              <a:gd name="T81" fmla="*/ 161289824 h 313"/>
              <a:gd name="T82" fmla="*/ 138607273 w 83"/>
              <a:gd name="T83" fmla="*/ 146168908 h 313"/>
              <a:gd name="T84" fmla="*/ 131047629 w 83"/>
              <a:gd name="T85" fmla="*/ 131047992 h 313"/>
              <a:gd name="T86" fmla="*/ 118446107 w 83"/>
              <a:gd name="T87" fmla="*/ 118446434 h 313"/>
              <a:gd name="T88" fmla="*/ 108365524 w 83"/>
              <a:gd name="T89" fmla="*/ 103325493 h 313"/>
              <a:gd name="T90" fmla="*/ 98284916 w 83"/>
              <a:gd name="T91" fmla="*/ 88204577 h 313"/>
              <a:gd name="T92" fmla="*/ 85684981 w 83"/>
              <a:gd name="T93" fmla="*/ 75604607 h 313"/>
              <a:gd name="T94" fmla="*/ 73083458 w 83"/>
              <a:gd name="T95" fmla="*/ 63003049 h 313"/>
              <a:gd name="T96" fmla="*/ 60483523 w 83"/>
              <a:gd name="T97" fmla="*/ 50403067 h 313"/>
              <a:gd name="T98" fmla="*/ 47881988 w 83"/>
              <a:gd name="T99" fmla="*/ 37801510 h 313"/>
              <a:gd name="T100" fmla="*/ 35282053 w 83"/>
              <a:gd name="T101" fmla="*/ 27720899 h 313"/>
              <a:gd name="T102" fmla="*/ 20161172 w 83"/>
              <a:gd name="T103" fmla="*/ 15120923 h 313"/>
              <a:gd name="T104" fmla="*/ 7559647 w 83"/>
              <a:gd name="T105" fmla="*/ 5040307 h 3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3"/>
              <a:gd name="T160" fmla="*/ 0 h 313"/>
              <a:gd name="T161" fmla="*/ 83 w 83"/>
              <a:gd name="T162" fmla="*/ 313 h 3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3" h="313">
                <a:moveTo>
                  <a:pt x="0" y="313"/>
                </a:moveTo>
                <a:lnTo>
                  <a:pt x="3" y="311"/>
                </a:lnTo>
                <a:lnTo>
                  <a:pt x="5" y="309"/>
                </a:lnTo>
                <a:lnTo>
                  <a:pt x="8" y="307"/>
                </a:lnTo>
                <a:lnTo>
                  <a:pt x="11" y="305"/>
                </a:lnTo>
                <a:lnTo>
                  <a:pt x="14" y="303"/>
                </a:lnTo>
                <a:lnTo>
                  <a:pt x="17" y="300"/>
                </a:lnTo>
                <a:lnTo>
                  <a:pt x="19" y="298"/>
                </a:lnTo>
                <a:lnTo>
                  <a:pt x="22" y="296"/>
                </a:lnTo>
                <a:lnTo>
                  <a:pt x="24" y="293"/>
                </a:lnTo>
                <a:lnTo>
                  <a:pt x="27" y="291"/>
                </a:lnTo>
                <a:lnTo>
                  <a:pt x="29" y="288"/>
                </a:lnTo>
                <a:lnTo>
                  <a:pt x="32" y="285"/>
                </a:lnTo>
                <a:lnTo>
                  <a:pt x="34" y="283"/>
                </a:lnTo>
                <a:lnTo>
                  <a:pt x="36" y="280"/>
                </a:lnTo>
                <a:lnTo>
                  <a:pt x="39" y="277"/>
                </a:lnTo>
                <a:lnTo>
                  <a:pt x="41" y="275"/>
                </a:lnTo>
                <a:lnTo>
                  <a:pt x="43" y="272"/>
                </a:lnTo>
                <a:lnTo>
                  <a:pt x="45" y="269"/>
                </a:lnTo>
                <a:lnTo>
                  <a:pt x="47" y="266"/>
                </a:lnTo>
                <a:lnTo>
                  <a:pt x="50" y="264"/>
                </a:lnTo>
                <a:lnTo>
                  <a:pt x="52" y="261"/>
                </a:lnTo>
                <a:lnTo>
                  <a:pt x="53" y="258"/>
                </a:lnTo>
                <a:lnTo>
                  <a:pt x="55" y="255"/>
                </a:lnTo>
                <a:lnTo>
                  <a:pt x="57" y="252"/>
                </a:lnTo>
                <a:lnTo>
                  <a:pt x="59" y="249"/>
                </a:lnTo>
                <a:lnTo>
                  <a:pt x="60" y="246"/>
                </a:lnTo>
                <a:lnTo>
                  <a:pt x="62" y="243"/>
                </a:lnTo>
                <a:lnTo>
                  <a:pt x="64" y="240"/>
                </a:lnTo>
                <a:lnTo>
                  <a:pt x="65" y="237"/>
                </a:lnTo>
                <a:lnTo>
                  <a:pt x="67" y="233"/>
                </a:lnTo>
                <a:lnTo>
                  <a:pt x="68" y="230"/>
                </a:lnTo>
                <a:lnTo>
                  <a:pt x="69" y="227"/>
                </a:lnTo>
                <a:lnTo>
                  <a:pt x="70" y="224"/>
                </a:lnTo>
                <a:lnTo>
                  <a:pt x="72" y="221"/>
                </a:lnTo>
                <a:lnTo>
                  <a:pt x="73" y="217"/>
                </a:lnTo>
                <a:lnTo>
                  <a:pt x="74" y="214"/>
                </a:lnTo>
                <a:lnTo>
                  <a:pt x="75" y="211"/>
                </a:lnTo>
                <a:lnTo>
                  <a:pt x="76" y="207"/>
                </a:lnTo>
                <a:lnTo>
                  <a:pt x="77" y="204"/>
                </a:lnTo>
                <a:lnTo>
                  <a:pt x="78" y="201"/>
                </a:lnTo>
                <a:lnTo>
                  <a:pt x="79" y="198"/>
                </a:lnTo>
                <a:lnTo>
                  <a:pt x="79" y="194"/>
                </a:lnTo>
                <a:lnTo>
                  <a:pt x="80" y="191"/>
                </a:lnTo>
                <a:lnTo>
                  <a:pt x="81" y="187"/>
                </a:lnTo>
                <a:lnTo>
                  <a:pt x="81" y="184"/>
                </a:lnTo>
                <a:lnTo>
                  <a:pt x="82" y="181"/>
                </a:lnTo>
                <a:lnTo>
                  <a:pt x="82" y="177"/>
                </a:lnTo>
                <a:lnTo>
                  <a:pt x="83" y="174"/>
                </a:lnTo>
                <a:lnTo>
                  <a:pt x="83" y="170"/>
                </a:lnTo>
                <a:lnTo>
                  <a:pt x="83" y="167"/>
                </a:lnTo>
                <a:lnTo>
                  <a:pt x="83" y="163"/>
                </a:lnTo>
                <a:lnTo>
                  <a:pt x="83" y="160"/>
                </a:lnTo>
                <a:lnTo>
                  <a:pt x="83" y="157"/>
                </a:lnTo>
                <a:lnTo>
                  <a:pt x="83" y="153"/>
                </a:lnTo>
                <a:lnTo>
                  <a:pt x="83" y="150"/>
                </a:lnTo>
                <a:lnTo>
                  <a:pt x="83" y="146"/>
                </a:lnTo>
                <a:lnTo>
                  <a:pt x="83" y="143"/>
                </a:lnTo>
                <a:lnTo>
                  <a:pt x="83" y="139"/>
                </a:lnTo>
                <a:lnTo>
                  <a:pt x="82" y="136"/>
                </a:lnTo>
                <a:lnTo>
                  <a:pt x="82" y="133"/>
                </a:lnTo>
                <a:lnTo>
                  <a:pt x="81" y="129"/>
                </a:lnTo>
                <a:lnTo>
                  <a:pt x="81" y="126"/>
                </a:lnTo>
                <a:lnTo>
                  <a:pt x="80" y="122"/>
                </a:lnTo>
                <a:lnTo>
                  <a:pt x="79" y="119"/>
                </a:lnTo>
                <a:lnTo>
                  <a:pt x="79" y="116"/>
                </a:lnTo>
                <a:lnTo>
                  <a:pt x="78" y="112"/>
                </a:lnTo>
                <a:lnTo>
                  <a:pt x="77" y="109"/>
                </a:lnTo>
                <a:lnTo>
                  <a:pt x="76" y="106"/>
                </a:lnTo>
                <a:lnTo>
                  <a:pt x="75" y="102"/>
                </a:lnTo>
                <a:lnTo>
                  <a:pt x="74" y="99"/>
                </a:lnTo>
                <a:lnTo>
                  <a:pt x="73" y="96"/>
                </a:lnTo>
                <a:lnTo>
                  <a:pt x="72" y="92"/>
                </a:lnTo>
                <a:lnTo>
                  <a:pt x="70" y="89"/>
                </a:lnTo>
                <a:lnTo>
                  <a:pt x="69" y="86"/>
                </a:lnTo>
                <a:lnTo>
                  <a:pt x="68" y="83"/>
                </a:lnTo>
                <a:lnTo>
                  <a:pt x="67" y="80"/>
                </a:lnTo>
                <a:lnTo>
                  <a:pt x="65" y="76"/>
                </a:lnTo>
                <a:lnTo>
                  <a:pt x="64" y="73"/>
                </a:lnTo>
                <a:lnTo>
                  <a:pt x="62" y="70"/>
                </a:lnTo>
                <a:lnTo>
                  <a:pt x="60" y="67"/>
                </a:lnTo>
                <a:lnTo>
                  <a:pt x="59" y="64"/>
                </a:lnTo>
                <a:lnTo>
                  <a:pt x="57" y="61"/>
                </a:lnTo>
                <a:lnTo>
                  <a:pt x="55" y="58"/>
                </a:lnTo>
                <a:lnTo>
                  <a:pt x="53" y="55"/>
                </a:lnTo>
                <a:lnTo>
                  <a:pt x="52" y="52"/>
                </a:lnTo>
                <a:lnTo>
                  <a:pt x="50" y="49"/>
                </a:lnTo>
                <a:lnTo>
                  <a:pt x="47" y="47"/>
                </a:lnTo>
                <a:lnTo>
                  <a:pt x="45" y="44"/>
                </a:lnTo>
                <a:lnTo>
                  <a:pt x="43" y="41"/>
                </a:lnTo>
                <a:lnTo>
                  <a:pt x="41" y="38"/>
                </a:lnTo>
                <a:lnTo>
                  <a:pt x="39" y="35"/>
                </a:lnTo>
                <a:lnTo>
                  <a:pt x="36" y="33"/>
                </a:lnTo>
                <a:lnTo>
                  <a:pt x="34" y="30"/>
                </a:lnTo>
                <a:lnTo>
                  <a:pt x="32" y="27"/>
                </a:lnTo>
                <a:lnTo>
                  <a:pt x="29" y="25"/>
                </a:lnTo>
                <a:lnTo>
                  <a:pt x="27" y="23"/>
                </a:lnTo>
                <a:lnTo>
                  <a:pt x="24" y="20"/>
                </a:lnTo>
                <a:lnTo>
                  <a:pt x="22" y="18"/>
                </a:lnTo>
                <a:lnTo>
                  <a:pt x="19" y="15"/>
                </a:lnTo>
                <a:lnTo>
                  <a:pt x="17" y="13"/>
                </a:lnTo>
                <a:lnTo>
                  <a:pt x="14" y="11"/>
                </a:lnTo>
                <a:lnTo>
                  <a:pt x="11" y="8"/>
                </a:lnTo>
                <a:lnTo>
                  <a:pt x="8" y="6"/>
                </a:lnTo>
                <a:lnTo>
                  <a:pt x="5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1408113" y="2082800"/>
            <a:ext cx="530225" cy="249238"/>
          </a:xfrm>
          <a:custGeom>
            <a:avLst/>
            <a:gdLst>
              <a:gd name="T0" fmla="*/ 841732277 w 334"/>
              <a:gd name="T1" fmla="*/ 380545102 h 157"/>
              <a:gd name="T2" fmla="*/ 839212915 w 334"/>
              <a:gd name="T3" fmla="*/ 360383820 h 157"/>
              <a:gd name="T4" fmla="*/ 836691966 w 334"/>
              <a:gd name="T5" fmla="*/ 340222537 h 157"/>
              <a:gd name="T6" fmla="*/ 834172605 w 334"/>
              <a:gd name="T7" fmla="*/ 320061254 h 157"/>
              <a:gd name="T8" fmla="*/ 829132095 w 334"/>
              <a:gd name="T9" fmla="*/ 299899972 h 157"/>
              <a:gd name="T10" fmla="*/ 821570836 w 334"/>
              <a:gd name="T11" fmla="*/ 279738689 h 157"/>
              <a:gd name="T12" fmla="*/ 816530525 w 334"/>
              <a:gd name="T13" fmla="*/ 259577407 h 157"/>
              <a:gd name="T14" fmla="*/ 806449904 w 334"/>
              <a:gd name="T15" fmla="*/ 239416124 h 157"/>
              <a:gd name="T16" fmla="*/ 798890231 w 334"/>
              <a:gd name="T17" fmla="*/ 221774208 h 157"/>
              <a:gd name="T18" fmla="*/ 788809610 w 334"/>
              <a:gd name="T19" fmla="*/ 204133830 h 157"/>
              <a:gd name="T20" fmla="*/ 776208040 w 334"/>
              <a:gd name="T21" fmla="*/ 186491914 h 157"/>
              <a:gd name="T22" fmla="*/ 763608057 w 334"/>
              <a:gd name="T23" fmla="*/ 168851585 h 157"/>
              <a:gd name="T24" fmla="*/ 753527436 w 334"/>
              <a:gd name="T25" fmla="*/ 151209669 h 157"/>
              <a:gd name="T26" fmla="*/ 738406504 w 334"/>
              <a:gd name="T27" fmla="*/ 136088707 h 157"/>
              <a:gd name="T28" fmla="*/ 723285572 w 334"/>
              <a:gd name="T29" fmla="*/ 120967745 h 157"/>
              <a:gd name="T30" fmla="*/ 708164640 w 334"/>
              <a:gd name="T31" fmla="*/ 105846783 h 157"/>
              <a:gd name="T32" fmla="*/ 690522759 w 334"/>
              <a:gd name="T33" fmla="*/ 90725797 h 157"/>
              <a:gd name="T34" fmla="*/ 672882465 w 334"/>
              <a:gd name="T35" fmla="*/ 78125789 h 157"/>
              <a:gd name="T36" fmla="*/ 655240584 w 334"/>
              <a:gd name="T37" fmla="*/ 68045147 h 157"/>
              <a:gd name="T38" fmla="*/ 637598703 w 334"/>
              <a:gd name="T39" fmla="*/ 55443552 h 157"/>
              <a:gd name="T40" fmla="*/ 617437460 w 334"/>
              <a:gd name="T41" fmla="*/ 45362898 h 157"/>
              <a:gd name="T42" fmla="*/ 597276218 w 334"/>
              <a:gd name="T43" fmla="*/ 37803211 h 157"/>
              <a:gd name="T44" fmla="*/ 579635924 w 334"/>
              <a:gd name="T45" fmla="*/ 27722570 h 157"/>
              <a:gd name="T46" fmla="*/ 556953732 w 334"/>
              <a:gd name="T47" fmla="*/ 20161289 h 157"/>
              <a:gd name="T48" fmla="*/ 536792490 w 334"/>
              <a:gd name="T49" fmla="*/ 15120968 h 157"/>
              <a:gd name="T50" fmla="*/ 514111886 w 334"/>
              <a:gd name="T51" fmla="*/ 10080644 h 157"/>
              <a:gd name="T52" fmla="*/ 493950643 w 334"/>
              <a:gd name="T53" fmla="*/ 5040322 h 157"/>
              <a:gd name="T54" fmla="*/ 471268451 w 334"/>
              <a:gd name="T55" fmla="*/ 2520955 h 157"/>
              <a:gd name="T56" fmla="*/ 451107209 w 334"/>
              <a:gd name="T57" fmla="*/ 0 h 157"/>
              <a:gd name="T58" fmla="*/ 428426604 w 334"/>
              <a:gd name="T59" fmla="*/ 0 h 157"/>
              <a:gd name="T60" fmla="*/ 405745901 w 334"/>
              <a:gd name="T61" fmla="*/ 0 h 157"/>
              <a:gd name="T62" fmla="*/ 383063709 w 334"/>
              <a:gd name="T63" fmla="*/ 0 h 157"/>
              <a:gd name="T64" fmla="*/ 362902467 w 334"/>
              <a:gd name="T65" fmla="*/ 2520955 h 157"/>
              <a:gd name="T66" fmla="*/ 340221862 w 334"/>
              <a:gd name="T67" fmla="*/ 7561278 h 157"/>
              <a:gd name="T68" fmla="*/ 320059032 w 334"/>
              <a:gd name="T69" fmla="*/ 10080644 h 157"/>
              <a:gd name="T70" fmla="*/ 297378428 w 334"/>
              <a:gd name="T71" fmla="*/ 17641922 h 157"/>
              <a:gd name="T72" fmla="*/ 277217185 w 334"/>
              <a:gd name="T73" fmla="*/ 22682243 h 157"/>
              <a:gd name="T74" fmla="*/ 257055943 w 334"/>
              <a:gd name="T75" fmla="*/ 30241936 h 157"/>
              <a:gd name="T76" fmla="*/ 236894700 w 334"/>
              <a:gd name="T77" fmla="*/ 40322578 h 157"/>
              <a:gd name="T78" fmla="*/ 216733458 w 334"/>
              <a:gd name="T79" fmla="*/ 47883852 h 157"/>
              <a:gd name="T80" fmla="*/ 196572165 w 334"/>
              <a:gd name="T81" fmla="*/ 60483873 h 157"/>
              <a:gd name="T82" fmla="*/ 178931872 w 334"/>
              <a:gd name="T83" fmla="*/ 70564514 h 157"/>
              <a:gd name="T84" fmla="*/ 161289991 w 334"/>
              <a:gd name="T85" fmla="*/ 83166109 h 157"/>
              <a:gd name="T86" fmla="*/ 146169059 w 334"/>
              <a:gd name="T87" fmla="*/ 95766117 h 157"/>
              <a:gd name="T88" fmla="*/ 128527178 w 334"/>
              <a:gd name="T89" fmla="*/ 110887104 h 157"/>
              <a:gd name="T90" fmla="*/ 113406246 w 334"/>
              <a:gd name="T91" fmla="*/ 126008066 h 157"/>
              <a:gd name="T92" fmla="*/ 98286876 w 334"/>
              <a:gd name="T93" fmla="*/ 141129028 h 157"/>
              <a:gd name="T94" fmla="*/ 85685306 w 334"/>
              <a:gd name="T95" fmla="*/ 156249990 h 157"/>
              <a:gd name="T96" fmla="*/ 70564374 w 334"/>
              <a:gd name="T97" fmla="*/ 173891906 h 157"/>
              <a:gd name="T98" fmla="*/ 60483753 w 334"/>
              <a:gd name="T99" fmla="*/ 191532234 h 157"/>
              <a:gd name="T100" fmla="*/ 50403119 w 334"/>
              <a:gd name="T101" fmla="*/ 209174200 h 157"/>
              <a:gd name="T102" fmla="*/ 40322498 w 334"/>
              <a:gd name="T103" fmla="*/ 229335483 h 157"/>
              <a:gd name="T104" fmla="*/ 30241876 w 334"/>
              <a:gd name="T105" fmla="*/ 246975811 h 157"/>
              <a:gd name="T106" fmla="*/ 22682198 w 334"/>
              <a:gd name="T107" fmla="*/ 267137094 h 157"/>
              <a:gd name="T108" fmla="*/ 15120938 w 334"/>
              <a:gd name="T109" fmla="*/ 287298376 h 157"/>
              <a:gd name="T110" fmla="*/ 10080624 w 334"/>
              <a:gd name="T111" fmla="*/ 307459659 h 157"/>
              <a:gd name="T112" fmla="*/ 7559675 w 334"/>
              <a:gd name="T113" fmla="*/ 327620942 h 157"/>
              <a:gd name="T114" fmla="*/ 2520950 w 334"/>
              <a:gd name="T115" fmla="*/ 347782224 h 157"/>
              <a:gd name="T116" fmla="*/ 0 w 334"/>
              <a:gd name="T117" fmla="*/ 367943507 h 157"/>
              <a:gd name="T118" fmla="*/ 0 w 334"/>
              <a:gd name="T119" fmla="*/ 388104789 h 1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4"/>
              <a:gd name="T181" fmla="*/ 0 h 157"/>
              <a:gd name="T182" fmla="*/ 334 w 334"/>
              <a:gd name="T183" fmla="*/ 157 h 1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4" h="157">
                <a:moveTo>
                  <a:pt x="334" y="157"/>
                </a:moveTo>
                <a:lnTo>
                  <a:pt x="334" y="154"/>
                </a:lnTo>
                <a:lnTo>
                  <a:pt x="334" y="151"/>
                </a:lnTo>
                <a:lnTo>
                  <a:pt x="334" y="149"/>
                </a:lnTo>
                <a:lnTo>
                  <a:pt x="334" y="146"/>
                </a:lnTo>
                <a:lnTo>
                  <a:pt x="333" y="143"/>
                </a:lnTo>
                <a:lnTo>
                  <a:pt x="333" y="140"/>
                </a:lnTo>
                <a:lnTo>
                  <a:pt x="333" y="138"/>
                </a:lnTo>
                <a:lnTo>
                  <a:pt x="332" y="135"/>
                </a:lnTo>
                <a:lnTo>
                  <a:pt x="332" y="132"/>
                </a:lnTo>
                <a:lnTo>
                  <a:pt x="331" y="130"/>
                </a:lnTo>
                <a:lnTo>
                  <a:pt x="331" y="127"/>
                </a:lnTo>
                <a:lnTo>
                  <a:pt x="330" y="124"/>
                </a:lnTo>
                <a:lnTo>
                  <a:pt x="330" y="122"/>
                </a:lnTo>
                <a:lnTo>
                  <a:pt x="329" y="119"/>
                </a:lnTo>
                <a:lnTo>
                  <a:pt x="328" y="116"/>
                </a:lnTo>
                <a:lnTo>
                  <a:pt x="327" y="114"/>
                </a:lnTo>
                <a:lnTo>
                  <a:pt x="326" y="111"/>
                </a:lnTo>
                <a:lnTo>
                  <a:pt x="326" y="108"/>
                </a:lnTo>
                <a:lnTo>
                  <a:pt x="325" y="106"/>
                </a:lnTo>
                <a:lnTo>
                  <a:pt x="324" y="103"/>
                </a:lnTo>
                <a:lnTo>
                  <a:pt x="323" y="101"/>
                </a:lnTo>
                <a:lnTo>
                  <a:pt x="322" y="98"/>
                </a:lnTo>
                <a:lnTo>
                  <a:pt x="320" y="95"/>
                </a:lnTo>
                <a:lnTo>
                  <a:pt x="319" y="93"/>
                </a:lnTo>
                <a:lnTo>
                  <a:pt x="318" y="91"/>
                </a:lnTo>
                <a:lnTo>
                  <a:pt x="317" y="88"/>
                </a:lnTo>
                <a:lnTo>
                  <a:pt x="316" y="86"/>
                </a:lnTo>
                <a:lnTo>
                  <a:pt x="314" y="83"/>
                </a:lnTo>
                <a:lnTo>
                  <a:pt x="313" y="81"/>
                </a:lnTo>
                <a:lnTo>
                  <a:pt x="311" y="78"/>
                </a:lnTo>
                <a:lnTo>
                  <a:pt x="310" y="76"/>
                </a:lnTo>
                <a:lnTo>
                  <a:pt x="308" y="74"/>
                </a:lnTo>
                <a:lnTo>
                  <a:pt x="307" y="71"/>
                </a:lnTo>
                <a:lnTo>
                  <a:pt x="305" y="69"/>
                </a:lnTo>
                <a:lnTo>
                  <a:pt x="303" y="67"/>
                </a:lnTo>
                <a:lnTo>
                  <a:pt x="302" y="64"/>
                </a:lnTo>
                <a:lnTo>
                  <a:pt x="300" y="62"/>
                </a:lnTo>
                <a:lnTo>
                  <a:pt x="299" y="60"/>
                </a:lnTo>
                <a:lnTo>
                  <a:pt x="297" y="58"/>
                </a:lnTo>
                <a:lnTo>
                  <a:pt x="295" y="56"/>
                </a:lnTo>
                <a:lnTo>
                  <a:pt x="293" y="54"/>
                </a:lnTo>
                <a:lnTo>
                  <a:pt x="291" y="52"/>
                </a:lnTo>
                <a:lnTo>
                  <a:pt x="289" y="50"/>
                </a:lnTo>
                <a:lnTo>
                  <a:pt x="287" y="48"/>
                </a:lnTo>
                <a:lnTo>
                  <a:pt x="285" y="46"/>
                </a:lnTo>
                <a:lnTo>
                  <a:pt x="283" y="44"/>
                </a:lnTo>
                <a:lnTo>
                  <a:pt x="281" y="42"/>
                </a:lnTo>
                <a:lnTo>
                  <a:pt x="279" y="40"/>
                </a:lnTo>
                <a:lnTo>
                  <a:pt x="276" y="38"/>
                </a:lnTo>
                <a:lnTo>
                  <a:pt x="274" y="36"/>
                </a:lnTo>
                <a:lnTo>
                  <a:pt x="272" y="35"/>
                </a:lnTo>
                <a:lnTo>
                  <a:pt x="270" y="33"/>
                </a:lnTo>
                <a:lnTo>
                  <a:pt x="267" y="31"/>
                </a:lnTo>
                <a:lnTo>
                  <a:pt x="265" y="30"/>
                </a:lnTo>
                <a:lnTo>
                  <a:pt x="263" y="28"/>
                </a:lnTo>
                <a:lnTo>
                  <a:pt x="260" y="27"/>
                </a:lnTo>
                <a:lnTo>
                  <a:pt x="258" y="25"/>
                </a:lnTo>
                <a:lnTo>
                  <a:pt x="255" y="24"/>
                </a:lnTo>
                <a:lnTo>
                  <a:pt x="253" y="22"/>
                </a:lnTo>
                <a:lnTo>
                  <a:pt x="250" y="21"/>
                </a:lnTo>
                <a:lnTo>
                  <a:pt x="248" y="19"/>
                </a:lnTo>
                <a:lnTo>
                  <a:pt x="245" y="18"/>
                </a:lnTo>
                <a:lnTo>
                  <a:pt x="243" y="17"/>
                </a:lnTo>
                <a:lnTo>
                  <a:pt x="240" y="16"/>
                </a:lnTo>
                <a:lnTo>
                  <a:pt x="237" y="15"/>
                </a:lnTo>
                <a:lnTo>
                  <a:pt x="235" y="13"/>
                </a:lnTo>
                <a:lnTo>
                  <a:pt x="232" y="12"/>
                </a:lnTo>
                <a:lnTo>
                  <a:pt x="230" y="11"/>
                </a:lnTo>
                <a:lnTo>
                  <a:pt x="227" y="10"/>
                </a:lnTo>
                <a:lnTo>
                  <a:pt x="224" y="9"/>
                </a:lnTo>
                <a:lnTo>
                  <a:pt x="221" y="8"/>
                </a:lnTo>
                <a:lnTo>
                  <a:pt x="218" y="7"/>
                </a:lnTo>
                <a:lnTo>
                  <a:pt x="216" y="7"/>
                </a:lnTo>
                <a:lnTo>
                  <a:pt x="213" y="6"/>
                </a:lnTo>
                <a:lnTo>
                  <a:pt x="210" y="5"/>
                </a:lnTo>
                <a:lnTo>
                  <a:pt x="207" y="4"/>
                </a:lnTo>
                <a:lnTo>
                  <a:pt x="204" y="4"/>
                </a:lnTo>
                <a:lnTo>
                  <a:pt x="202" y="3"/>
                </a:lnTo>
                <a:lnTo>
                  <a:pt x="199" y="3"/>
                </a:lnTo>
                <a:lnTo>
                  <a:pt x="196" y="2"/>
                </a:lnTo>
                <a:lnTo>
                  <a:pt x="193" y="2"/>
                </a:lnTo>
                <a:lnTo>
                  <a:pt x="190" y="1"/>
                </a:lnTo>
                <a:lnTo>
                  <a:pt x="187" y="1"/>
                </a:lnTo>
                <a:lnTo>
                  <a:pt x="184" y="1"/>
                </a:lnTo>
                <a:lnTo>
                  <a:pt x="181" y="0"/>
                </a:lnTo>
                <a:lnTo>
                  <a:pt x="179" y="0"/>
                </a:lnTo>
                <a:lnTo>
                  <a:pt x="176" y="0"/>
                </a:lnTo>
                <a:lnTo>
                  <a:pt x="173" y="0"/>
                </a:lnTo>
                <a:lnTo>
                  <a:pt x="170" y="0"/>
                </a:lnTo>
                <a:lnTo>
                  <a:pt x="167" y="0"/>
                </a:ln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5" y="0"/>
                </a:lnTo>
                <a:lnTo>
                  <a:pt x="152" y="0"/>
                </a:lnTo>
                <a:lnTo>
                  <a:pt x="149" y="1"/>
                </a:lnTo>
                <a:lnTo>
                  <a:pt x="146" y="1"/>
                </a:lnTo>
                <a:lnTo>
                  <a:pt x="144" y="1"/>
                </a:lnTo>
                <a:lnTo>
                  <a:pt x="141" y="2"/>
                </a:lnTo>
                <a:lnTo>
                  <a:pt x="138" y="2"/>
                </a:lnTo>
                <a:lnTo>
                  <a:pt x="135" y="3"/>
                </a:lnTo>
                <a:lnTo>
                  <a:pt x="132" y="3"/>
                </a:lnTo>
                <a:lnTo>
                  <a:pt x="129" y="4"/>
                </a:lnTo>
                <a:lnTo>
                  <a:pt x="127" y="4"/>
                </a:lnTo>
                <a:lnTo>
                  <a:pt x="124" y="5"/>
                </a:lnTo>
                <a:lnTo>
                  <a:pt x="121" y="6"/>
                </a:lnTo>
                <a:lnTo>
                  <a:pt x="118" y="7"/>
                </a:lnTo>
                <a:lnTo>
                  <a:pt x="115" y="7"/>
                </a:lnTo>
                <a:lnTo>
                  <a:pt x="112" y="8"/>
                </a:lnTo>
                <a:lnTo>
                  <a:pt x="110" y="9"/>
                </a:lnTo>
                <a:lnTo>
                  <a:pt x="107" y="10"/>
                </a:lnTo>
                <a:lnTo>
                  <a:pt x="104" y="11"/>
                </a:lnTo>
                <a:lnTo>
                  <a:pt x="102" y="12"/>
                </a:lnTo>
                <a:lnTo>
                  <a:pt x="99" y="13"/>
                </a:lnTo>
                <a:lnTo>
                  <a:pt x="96" y="15"/>
                </a:lnTo>
                <a:lnTo>
                  <a:pt x="94" y="16"/>
                </a:lnTo>
                <a:lnTo>
                  <a:pt x="91" y="17"/>
                </a:lnTo>
                <a:lnTo>
                  <a:pt x="89" y="18"/>
                </a:lnTo>
                <a:lnTo>
                  <a:pt x="86" y="19"/>
                </a:lnTo>
                <a:lnTo>
                  <a:pt x="83" y="21"/>
                </a:lnTo>
                <a:lnTo>
                  <a:pt x="81" y="22"/>
                </a:lnTo>
                <a:lnTo>
                  <a:pt x="78" y="24"/>
                </a:lnTo>
                <a:lnTo>
                  <a:pt x="76" y="25"/>
                </a:lnTo>
                <a:lnTo>
                  <a:pt x="74" y="27"/>
                </a:lnTo>
                <a:lnTo>
                  <a:pt x="71" y="28"/>
                </a:lnTo>
                <a:lnTo>
                  <a:pt x="69" y="30"/>
                </a:lnTo>
                <a:lnTo>
                  <a:pt x="66" y="31"/>
                </a:lnTo>
                <a:lnTo>
                  <a:pt x="64" y="33"/>
                </a:lnTo>
                <a:lnTo>
                  <a:pt x="62" y="35"/>
                </a:lnTo>
                <a:lnTo>
                  <a:pt x="59" y="36"/>
                </a:lnTo>
                <a:lnTo>
                  <a:pt x="58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6"/>
                </a:lnTo>
                <a:lnTo>
                  <a:pt x="47" y="48"/>
                </a:lnTo>
                <a:lnTo>
                  <a:pt x="45" y="50"/>
                </a:lnTo>
                <a:lnTo>
                  <a:pt x="43" y="52"/>
                </a:lnTo>
                <a:lnTo>
                  <a:pt x="41" y="54"/>
                </a:lnTo>
                <a:lnTo>
                  <a:pt x="39" y="56"/>
                </a:lnTo>
                <a:lnTo>
                  <a:pt x="37" y="58"/>
                </a:lnTo>
                <a:lnTo>
                  <a:pt x="35" y="60"/>
                </a:lnTo>
                <a:lnTo>
                  <a:pt x="34" y="62"/>
                </a:lnTo>
                <a:lnTo>
                  <a:pt x="32" y="64"/>
                </a:lnTo>
                <a:lnTo>
                  <a:pt x="30" y="67"/>
                </a:lnTo>
                <a:lnTo>
                  <a:pt x="28" y="69"/>
                </a:lnTo>
                <a:lnTo>
                  <a:pt x="27" y="71"/>
                </a:lnTo>
                <a:lnTo>
                  <a:pt x="25" y="74"/>
                </a:lnTo>
                <a:lnTo>
                  <a:pt x="24" y="76"/>
                </a:lnTo>
                <a:lnTo>
                  <a:pt x="22" y="78"/>
                </a:lnTo>
                <a:lnTo>
                  <a:pt x="21" y="81"/>
                </a:lnTo>
                <a:lnTo>
                  <a:pt x="20" y="83"/>
                </a:lnTo>
                <a:lnTo>
                  <a:pt x="18" y="86"/>
                </a:lnTo>
                <a:lnTo>
                  <a:pt x="17" y="88"/>
                </a:lnTo>
                <a:lnTo>
                  <a:pt x="16" y="91"/>
                </a:lnTo>
                <a:lnTo>
                  <a:pt x="14" y="93"/>
                </a:lnTo>
                <a:lnTo>
                  <a:pt x="13" y="95"/>
                </a:lnTo>
                <a:lnTo>
                  <a:pt x="12" y="98"/>
                </a:lnTo>
                <a:lnTo>
                  <a:pt x="11" y="101"/>
                </a:lnTo>
                <a:lnTo>
                  <a:pt x="10" y="103"/>
                </a:lnTo>
                <a:lnTo>
                  <a:pt x="9" y="106"/>
                </a:lnTo>
                <a:lnTo>
                  <a:pt x="8" y="108"/>
                </a:lnTo>
                <a:lnTo>
                  <a:pt x="7" y="111"/>
                </a:lnTo>
                <a:lnTo>
                  <a:pt x="6" y="114"/>
                </a:lnTo>
                <a:lnTo>
                  <a:pt x="6" y="116"/>
                </a:lnTo>
                <a:lnTo>
                  <a:pt x="5" y="119"/>
                </a:lnTo>
                <a:lnTo>
                  <a:pt x="4" y="122"/>
                </a:lnTo>
                <a:lnTo>
                  <a:pt x="4" y="124"/>
                </a:lnTo>
                <a:lnTo>
                  <a:pt x="3" y="127"/>
                </a:lnTo>
                <a:lnTo>
                  <a:pt x="3" y="130"/>
                </a:lnTo>
                <a:lnTo>
                  <a:pt x="2" y="132"/>
                </a:lnTo>
                <a:lnTo>
                  <a:pt x="2" y="135"/>
                </a:lnTo>
                <a:lnTo>
                  <a:pt x="1" y="138"/>
                </a:lnTo>
                <a:lnTo>
                  <a:pt x="1" y="140"/>
                </a:lnTo>
                <a:lnTo>
                  <a:pt x="1" y="143"/>
                </a:lnTo>
                <a:lnTo>
                  <a:pt x="0" y="146"/>
                </a:lnTo>
                <a:lnTo>
                  <a:pt x="0" y="149"/>
                </a:lnTo>
                <a:lnTo>
                  <a:pt x="0" y="151"/>
                </a:lnTo>
                <a:lnTo>
                  <a:pt x="0" y="154"/>
                </a:lnTo>
                <a:lnTo>
                  <a:pt x="0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1408113" y="2332038"/>
            <a:ext cx="530225" cy="123825"/>
          </a:xfrm>
          <a:custGeom>
            <a:avLst/>
            <a:gdLst>
              <a:gd name="T0" fmla="*/ 0 w 334"/>
              <a:gd name="T1" fmla="*/ 0 h 78"/>
              <a:gd name="T2" fmla="*/ 0 w 334"/>
              <a:gd name="T3" fmla="*/ 196572160 h 78"/>
              <a:gd name="T4" fmla="*/ 841732277 w 334"/>
              <a:gd name="T5" fmla="*/ 196572160 h 78"/>
              <a:gd name="T6" fmla="*/ 841732277 w 33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8"/>
              <a:gd name="T14" fmla="*/ 334 w 33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8">
                <a:moveTo>
                  <a:pt x="0" y="0"/>
                </a:moveTo>
                <a:lnTo>
                  <a:pt x="0" y="78"/>
                </a:lnTo>
                <a:lnTo>
                  <a:pt x="334" y="78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3262313" y="3576638"/>
            <a:ext cx="265112" cy="498475"/>
          </a:xfrm>
          <a:custGeom>
            <a:avLst/>
            <a:gdLst>
              <a:gd name="T0" fmla="*/ 405743548 w 167"/>
              <a:gd name="T1" fmla="*/ 2520950 h 314"/>
              <a:gd name="T2" fmla="*/ 385582344 w 167"/>
              <a:gd name="T3" fmla="*/ 2520950 h 314"/>
              <a:gd name="T4" fmla="*/ 362901782 w 167"/>
              <a:gd name="T5" fmla="*/ 5040312 h 314"/>
              <a:gd name="T6" fmla="*/ 340219633 w 167"/>
              <a:gd name="T7" fmla="*/ 7559675 h 314"/>
              <a:gd name="T8" fmla="*/ 320058429 w 167"/>
              <a:gd name="T9" fmla="*/ 12599986 h 314"/>
              <a:gd name="T10" fmla="*/ 297377867 w 167"/>
              <a:gd name="T11" fmla="*/ 17640299 h 314"/>
              <a:gd name="T12" fmla="*/ 277216663 w 167"/>
              <a:gd name="T13" fmla="*/ 25201559 h 314"/>
              <a:gd name="T14" fmla="*/ 257055458 w 167"/>
              <a:gd name="T15" fmla="*/ 32761237 h 314"/>
              <a:gd name="T16" fmla="*/ 236894253 w 167"/>
              <a:gd name="T17" fmla="*/ 40322497 h 314"/>
              <a:gd name="T18" fmla="*/ 216733049 w 167"/>
              <a:gd name="T19" fmla="*/ 50403118 h 314"/>
              <a:gd name="T20" fmla="*/ 199091151 w 167"/>
              <a:gd name="T21" fmla="*/ 60483751 h 314"/>
              <a:gd name="T22" fmla="*/ 178929947 w 167"/>
              <a:gd name="T23" fmla="*/ 73083734 h 314"/>
              <a:gd name="T24" fmla="*/ 161289686 w 167"/>
              <a:gd name="T25" fmla="*/ 85685304 h 314"/>
              <a:gd name="T26" fmla="*/ 146168783 w 167"/>
              <a:gd name="T27" fmla="*/ 98286874 h 314"/>
              <a:gd name="T28" fmla="*/ 128526935 w 167"/>
              <a:gd name="T29" fmla="*/ 110886882 h 314"/>
              <a:gd name="T30" fmla="*/ 113406032 w 167"/>
              <a:gd name="T31" fmla="*/ 126007813 h 314"/>
              <a:gd name="T32" fmla="*/ 98285104 w 167"/>
              <a:gd name="T33" fmla="*/ 141128745 h 314"/>
              <a:gd name="T34" fmla="*/ 85685144 w 167"/>
              <a:gd name="T35" fmla="*/ 158769038 h 314"/>
              <a:gd name="T36" fmla="*/ 73083598 w 167"/>
              <a:gd name="T37" fmla="*/ 173891557 h 314"/>
              <a:gd name="T38" fmla="*/ 60483639 w 167"/>
              <a:gd name="T39" fmla="*/ 191531850 h 314"/>
              <a:gd name="T40" fmla="*/ 50403024 w 167"/>
              <a:gd name="T41" fmla="*/ 211693142 h 314"/>
              <a:gd name="T42" fmla="*/ 40322422 w 167"/>
              <a:gd name="T43" fmla="*/ 229333435 h 314"/>
              <a:gd name="T44" fmla="*/ 30241819 w 167"/>
              <a:gd name="T45" fmla="*/ 249494677 h 314"/>
              <a:gd name="T46" fmla="*/ 22680568 w 167"/>
              <a:gd name="T47" fmla="*/ 267136558 h 314"/>
              <a:gd name="T48" fmla="*/ 17640266 w 167"/>
              <a:gd name="T49" fmla="*/ 287297800 h 314"/>
              <a:gd name="T50" fmla="*/ 12599962 w 167"/>
              <a:gd name="T51" fmla="*/ 307459042 h 314"/>
              <a:gd name="T52" fmla="*/ 7559661 w 167"/>
              <a:gd name="T53" fmla="*/ 327620284 h 314"/>
              <a:gd name="T54" fmla="*/ 2519358 w 167"/>
              <a:gd name="T55" fmla="*/ 347781527 h 314"/>
              <a:gd name="T56" fmla="*/ 2519358 w 167"/>
              <a:gd name="T57" fmla="*/ 367942769 h 314"/>
              <a:gd name="T58" fmla="*/ 0 w 167"/>
              <a:gd name="T59" fmla="*/ 390624960 h 314"/>
              <a:gd name="T60" fmla="*/ 0 w 167"/>
              <a:gd name="T61" fmla="*/ 410784615 h 314"/>
              <a:gd name="T62" fmla="*/ 2519358 w 167"/>
              <a:gd name="T63" fmla="*/ 430945956 h 314"/>
              <a:gd name="T64" fmla="*/ 5040303 w 167"/>
              <a:gd name="T65" fmla="*/ 451107198 h 314"/>
              <a:gd name="T66" fmla="*/ 7559661 w 167"/>
              <a:gd name="T67" fmla="*/ 471268440 h 314"/>
              <a:gd name="T68" fmla="*/ 12599962 w 167"/>
              <a:gd name="T69" fmla="*/ 491429682 h 314"/>
              <a:gd name="T70" fmla="*/ 20161211 w 167"/>
              <a:gd name="T71" fmla="*/ 511590925 h 314"/>
              <a:gd name="T72" fmla="*/ 25201512 w 167"/>
              <a:gd name="T73" fmla="*/ 531752167 h 314"/>
              <a:gd name="T74" fmla="*/ 32761176 w 167"/>
              <a:gd name="T75" fmla="*/ 549394047 h 314"/>
              <a:gd name="T76" fmla="*/ 42841778 w 167"/>
              <a:gd name="T77" fmla="*/ 569555290 h 314"/>
              <a:gd name="T78" fmla="*/ 52922393 w 167"/>
              <a:gd name="T79" fmla="*/ 587195583 h 314"/>
              <a:gd name="T80" fmla="*/ 65523940 w 167"/>
              <a:gd name="T81" fmla="*/ 604837463 h 314"/>
              <a:gd name="T82" fmla="*/ 75604542 w 167"/>
              <a:gd name="T83" fmla="*/ 622477756 h 314"/>
              <a:gd name="T84" fmla="*/ 90725446 w 167"/>
              <a:gd name="T85" fmla="*/ 640119637 h 314"/>
              <a:gd name="T86" fmla="*/ 103325405 w 167"/>
              <a:gd name="T87" fmla="*/ 655240569 h 314"/>
              <a:gd name="T88" fmla="*/ 118446333 w 167"/>
              <a:gd name="T89" fmla="*/ 670361500 h 314"/>
              <a:gd name="T90" fmla="*/ 133567236 w 167"/>
              <a:gd name="T91" fmla="*/ 685482432 h 314"/>
              <a:gd name="T92" fmla="*/ 151209084 w 167"/>
              <a:gd name="T93" fmla="*/ 700603364 h 314"/>
              <a:gd name="T94" fmla="*/ 168849344 w 167"/>
              <a:gd name="T95" fmla="*/ 710683985 h 314"/>
              <a:gd name="T96" fmla="*/ 186491192 w 167"/>
              <a:gd name="T97" fmla="*/ 723285555 h 314"/>
              <a:gd name="T98" fmla="*/ 204131453 w 167"/>
              <a:gd name="T99" fmla="*/ 735885537 h 314"/>
              <a:gd name="T100" fmla="*/ 224292707 w 167"/>
              <a:gd name="T101" fmla="*/ 745966158 h 314"/>
              <a:gd name="T102" fmla="*/ 244453911 w 167"/>
              <a:gd name="T103" fmla="*/ 753527418 h 314"/>
              <a:gd name="T104" fmla="*/ 264615116 w 167"/>
              <a:gd name="T105" fmla="*/ 763608039 h 314"/>
              <a:gd name="T106" fmla="*/ 284776321 w 167"/>
              <a:gd name="T107" fmla="*/ 771167711 h 314"/>
              <a:gd name="T108" fmla="*/ 304937525 w 167"/>
              <a:gd name="T109" fmla="*/ 776208022 h 314"/>
              <a:gd name="T110" fmla="*/ 327619674 w 167"/>
              <a:gd name="T111" fmla="*/ 781248332 h 314"/>
              <a:gd name="T112" fmla="*/ 347780879 w 167"/>
              <a:gd name="T113" fmla="*/ 786288643 h 314"/>
              <a:gd name="T114" fmla="*/ 370461440 w 167"/>
              <a:gd name="T115" fmla="*/ 788809592 h 314"/>
              <a:gd name="T116" fmla="*/ 390622645 w 167"/>
              <a:gd name="T117" fmla="*/ 791328953 h 314"/>
              <a:gd name="T118" fmla="*/ 413304794 w 167"/>
              <a:gd name="T119" fmla="*/ 791328953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167" y="0"/>
                </a:moveTo>
                <a:lnTo>
                  <a:pt x="164" y="0"/>
                </a:lnTo>
                <a:lnTo>
                  <a:pt x="161" y="1"/>
                </a:lnTo>
                <a:lnTo>
                  <a:pt x="158" y="1"/>
                </a:lnTo>
                <a:lnTo>
                  <a:pt x="155" y="1"/>
                </a:lnTo>
                <a:lnTo>
                  <a:pt x="153" y="1"/>
                </a:lnTo>
                <a:lnTo>
                  <a:pt x="150" y="1"/>
                </a:lnTo>
                <a:lnTo>
                  <a:pt x="147" y="1"/>
                </a:lnTo>
                <a:lnTo>
                  <a:pt x="144" y="2"/>
                </a:lnTo>
                <a:lnTo>
                  <a:pt x="141" y="2"/>
                </a:lnTo>
                <a:lnTo>
                  <a:pt x="138" y="3"/>
                </a:lnTo>
                <a:lnTo>
                  <a:pt x="135" y="3"/>
                </a:lnTo>
                <a:lnTo>
                  <a:pt x="133" y="4"/>
                </a:lnTo>
                <a:lnTo>
                  <a:pt x="130" y="4"/>
                </a:lnTo>
                <a:lnTo>
                  <a:pt x="127" y="5"/>
                </a:lnTo>
                <a:lnTo>
                  <a:pt x="124" y="6"/>
                </a:lnTo>
                <a:lnTo>
                  <a:pt x="121" y="6"/>
                </a:lnTo>
                <a:lnTo>
                  <a:pt x="118" y="7"/>
                </a:lnTo>
                <a:lnTo>
                  <a:pt x="115" y="8"/>
                </a:lnTo>
                <a:lnTo>
                  <a:pt x="113" y="9"/>
                </a:lnTo>
                <a:lnTo>
                  <a:pt x="110" y="10"/>
                </a:lnTo>
                <a:lnTo>
                  <a:pt x="107" y="11"/>
                </a:lnTo>
                <a:lnTo>
                  <a:pt x="105" y="12"/>
                </a:lnTo>
                <a:lnTo>
                  <a:pt x="102" y="13"/>
                </a:lnTo>
                <a:lnTo>
                  <a:pt x="99" y="14"/>
                </a:lnTo>
                <a:lnTo>
                  <a:pt x="97" y="15"/>
                </a:lnTo>
                <a:lnTo>
                  <a:pt x="94" y="16"/>
                </a:lnTo>
                <a:lnTo>
                  <a:pt x="91" y="17"/>
                </a:lnTo>
                <a:lnTo>
                  <a:pt x="89" y="19"/>
                </a:lnTo>
                <a:lnTo>
                  <a:pt x="86" y="20"/>
                </a:lnTo>
                <a:lnTo>
                  <a:pt x="84" y="21"/>
                </a:lnTo>
                <a:lnTo>
                  <a:pt x="81" y="23"/>
                </a:lnTo>
                <a:lnTo>
                  <a:pt x="79" y="24"/>
                </a:lnTo>
                <a:lnTo>
                  <a:pt x="76" y="26"/>
                </a:lnTo>
                <a:lnTo>
                  <a:pt x="74" y="27"/>
                </a:lnTo>
                <a:lnTo>
                  <a:pt x="71" y="29"/>
                </a:lnTo>
                <a:lnTo>
                  <a:pt x="69" y="30"/>
                </a:lnTo>
                <a:lnTo>
                  <a:pt x="67" y="32"/>
                </a:lnTo>
                <a:lnTo>
                  <a:pt x="64" y="34"/>
                </a:lnTo>
                <a:lnTo>
                  <a:pt x="62" y="35"/>
                </a:lnTo>
                <a:lnTo>
                  <a:pt x="60" y="37"/>
                </a:lnTo>
                <a:lnTo>
                  <a:pt x="58" y="39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6"/>
                </a:lnTo>
                <a:lnTo>
                  <a:pt x="47" y="48"/>
                </a:lnTo>
                <a:lnTo>
                  <a:pt x="45" y="50"/>
                </a:lnTo>
                <a:lnTo>
                  <a:pt x="43" y="52"/>
                </a:lnTo>
                <a:lnTo>
                  <a:pt x="41" y="54"/>
                </a:lnTo>
                <a:lnTo>
                  <a:pt x="39" y="56"/>
                </a:lnTo>
                <a:lnTo>
                  <a:pt x="37" y="59"/>
                </a:lnTo>
                <a:lnTo>
                  <a:pt x="36" y="60"/>
                </a:lnTo>
                <a:lnTo>
                  <a:pt x="34" y="63"/>
                </a:lnTo>
                <a:lnTo>
                  <a:pt x="32" y="65"/>
                </a:lnTo>
                <a:lnTo>
                  <a:pt x="30" y="67"/>
                </a:lnTo>
                <a:lnTo>
                  <a:pt x="29" y="69"/>
                </a:lnTo>
                <a:lnTo>
                  <a:pt x="27" y="72"/>
                </a:lnTo>
                <a:lnTo>
                  <a:pt x="26" y="74"/>
                </a:lnTo>
                <a:lnTo>
                  <a:pt x="24" y="76"/>
                </a:lnTo>
                <a:lnTo>
                  <a:pt x="23" y="79"/>
                </a:lnTo>
                <a:lnTo>
                  <a:pt x="21" y="81"/>
                </a:lnTo>
                <a:lnTo>
                  <a:pt x="20" y="84"/>
                </a:lnTo>
                <a:lnTo>
                  <a:pt x="18" y="86"/>
                </a:lnTo>
                <a:lnTo>
                  <a:pt x="17" y="88"/>
                </a:lnTo>
                <a:lnTo>
                  <a:pt x="16" y="91"/>
                </a:lnTo>
                <a:lnTo>
                  <a:pt x="15" y="93"/>
                </a:lnTo>
                <a:lnTo>
                  <a:pt x="13" y="96"/>
                </a:lnTo>
                <a:lnTo>
                  <a:pt x="12" y="99"/>
                </a:lnTo>
                <a:lnTo>
                  <a:pt x="12" y="101"/>
                </a:lnTo>
                <a:lnTo>
                  <a:pt x="10" y="104"/>
                </a:lnTo>
                <a:lnTo>
                  <a:pt x="9" y="106"/>
                </a:lnTo>
                <a:lnTo>
                  <a:pt x="9" y="109"/>
                </a:lnTo>
                <a:lnTo>
                  <a:pt x="8" y="111"/>
                </a:lnTo>
                <a:lnTo>
                  <a:pt x="7" y="114"/>
                </a:lnTo>
                <a:lnTo>
                  <a:pt x="6" y="117"/>
                </a:lnTo>
                <a:lnTo>
                  <a:pt x="5" y="119"/>
                </a:lnTo>
                <a:lnTo>
                  <a:pt x="5" y="122"/>
                </a:lnTo>
                <a:lnTo>
                  <a:pt x="4" y="125"/>
                </a:lnTo>
                <a:lnTo>
                  <a:pt x="3" y="127"/>
                </a:lnTo>
                <a:lnTo>
                  <a:pt x="3" y="130"/>
                </a:lnTo>
                <a:lnTo>
                  <a:pt x="2" y="133"/>
                </a:lnTo>
                <a:lnTo>
                  <a:pt x="2" y="135"/>
                </a:lnTo>
                <a:lnTo>
                  <a:pt x="1" y="138"/>
                </a:lnTo>
                <a:lnTo>
                  <a:pt x="1" y="141"/>
                </a:lnTo>
                <a:lnTo>
                  <a:pt x="1" y="143"/>
                </a:lnTo>
                <a:lnTo>
                  <a:pt x="1" y="146"/>
                </a:lnTo>
                <a:lnTo>
                  <a:pt x="0" y="149"/>
                </a:lnTo>
                <a:lnTo>
                  <a:pt x="0" y="152"/>
                </a:lnTo>
                <a:lnTo>
                  <a:pt x="0" y="155"/>
                </a:lnTo>
                <a:lnTo>
                  <a:pt x="0" y="157"/>
                </a:lnTo>
                <a:lnTo>
                  <a:pt x="0" y="160"/>
                </a:lnTo>
                <a:lnTo>
                  <a:pt x="0" y="163"/>
                </a:lnTo>
                <a:lnTo>
                  <a:pt x="0" y="165"/>
                </a:lnTo>
                <a:lnTo>
                  <a:pt x="1" y="168"/>
                </a:lnTo>
                <a:lnTo>
                  <a:pt x="1" y="171"/>
                </a:lnTo>
                <a:lnTo>
                  <a:pt x="1" y="174"/>
                </a:lnTo>
                <a:lnTo>
                  <a:pt x="1" y="176"/>
                </a:lnTo>
                <a:lnTo>
                  <a:pt x="2" y="179"/>
                </a:lnTo>
                <a:lnTo>
                  <a:pt x="2" y="182"/>
                </a:lnTo>
                <a:lnTo>
                  <a:pt x="3" y="184"/>
                </a:lnTo>
                <a:lnTo>
                  <a:pt x="3" y="187"/>
                </a:lnTo>
                <a:lnTo>
                  <a:pt x="4" y="190"/>
                </a:lnTo>
                <a:lnTo>
                  <a:pt x="5" y="193"/>
                </a:lnTo>
                <a:lnTo>
                  <a:pt x="5" y="195"/>
                </a:lnTo>
                <a:lnTo>
                  <a:pt x="6" y="198"/>
                </a:lnTo>
                <a:lnTo>
                  <a:pt x="7" y="200"/>
                </a:lnTo>
                <a:lnTo>
                  <a:pt x="8" y="203"/>
                </a:lnTo>
                <a:lnTo>
                  <a:pt x="9" y="206"/>
                </a:lnTo>
                <a:lnTo>
                  <a:pt x="9" y="208"/>
                </a:lnTo>
                <a:lnTo>
                  <a:pt x="10" y="211"/>
                </a:lnTo>
                <a:lnTo>
                  <a:pt x="12" y="214"/>
                </a:lnTo>
                <a:lnTo>
                  <a:pt x="12" y="216"/>
                </a:lnTo>
                <a:lnTo>
                  <a:pt x="13" y="218"/>
                </a:lnTo>
                <a:lnTo>
                  <a:pt x="15" y="221"/>
                </a:lnTo>
                <a:lnTo>
                  <a:pt x="16" y="223"/>
                </a:lnTo>
                <a:lnTo>
                  <a:pt x="17" y="226"/>
                </a:lnTo>
                <a:lnTo>
                  <a:pt x="18" y="228"/>
                </a:lnTo>
                <a:lnTo>
                  <a:pt x="20" y="231"/>
                </a:lnTo>
                <a:lnTo>
                  <a:pt x="21" y="233"/>
                </a:lnTo>
                <a:lnTo>
                  <a:pt x="23" y="236"/>
                </a:lnTo>
                <a:lnTo>
                  <a:pt x="24" y="238"/>
                </a:lnTo>
                <a:lnTo>
                  <a:pt x="26" y="240"/>
                </a:lnTo>
                <a:lnTo>
                  <a:pt x="27" y="243"/>
                </a:lnTo>
                <a:lnTo>
                  <a:pt x="29" y="245"/>
                </a:lnTo>
                <a:lnTo>
                  <a:pt x="30" y="247"/>
                </a:lnTo>
                <a:lnTo>
                  <a:pt x="32" y="250"/>
                </a:lnTo>
                <a:lnTo>
                  <a:pt x="34" y="252"/>
                </a:lnTo>
                <a:lnTo>
                  <a:pt x="36" y="254"/>
                </a:lnTo>
                <a:lnTo>
                  <a:pt x="37" y="256"/>
                </a:lnTo>
                <a:lnTo>
                  <a:pt x="39" y="258"/>
                </a:lnTo>
                <a:lnTo>
                  <a:pt x="41" y="260"/>
                </a:lnTo>
                <a:lnTo>
                  <a:pt x="43" y="262"/>
                </a:lnTo>
                <a:lnTo>
                  <a:pt x="45" y="264"/>
                </a:lnTo>
                <a:lnTo>
                  <a:pt x="47" y="266"/>
                </a:lnTo>
                <a:lnTo>
                  <a:pt x="49" y="268"/>
                </a:lnTo>
                <a:lnTo>
                  <a:pt x="51" y="270"/>
                </a:lnTo>
                <a:lnTo>
                  <a:pt x="53" y="272"/>
                </a:lnTo>
                <a:lnTo>
                  <a:pt x="55" y="274"/>
                </a:lnTo>
                <a:lnTo>
                  <a:pt x="58" y="276"/>
                </a:lnTo>
                <a:lnTo>
                  <a:pt x="60" y="278"/>
                </a:lnTo>
                <a:lnTo>
                  <a:pt x="62" y="279"/>
                </a:lnTo>
                <a:lnTo>
                  <a:pt x="64" y="281"/>
                </a:lnTo>
                <a:lnTo>
                  <a:pt x="67" y="282"/>
                </a:lnTo>
                <a:lnTo>
                  <a:pt x="69" y="284"/>
                </a:lnTo>
                <a:lnTo>
                  <a:pt x="71" y="286"/>
                </a:lnTo>
                <a:lnTo>
                  <a:pt x="74" y="287"/>
                </a:lnTo>
                <a:lnTo>
                  <a:pt x="76" y="289"/>
                </a:lnTo>
                <a:lnTo>
                  <a:pt x="79" y="290"/>
                </a:lnTo>
                <a:lnTo>
                  <a:pt x="81" y="292"/>
                </a:lnTo>
                <a:lnTo>
                  <a:pt x="84" y="293"/>
                </a:lnTo>
                <a:lnTo>
                  <a:pt x="86" y="294"/>
                </a:lnTo>
                <a:lnTo>
                  <a:pt x="89" y="296"/>
                </a:lnTo>
                <a:lnTo>
                  <a:pt x="91" y="297"/>
                </a:lnTo>
                <a:lnTo>
                  <a:pt x="94" y="298"/>
                </a:lnTo>
                <a:lnTo>
                  <a:pt x="97" y="299"/>
                </a:lnTo>
                <a:lnTo>
                  <a:pt x="99" y="301"/>
                </a:lnTo>
                <a:lnTo>
                  <a:pt x="102" y="302"/>
                </a:lnTo>
                <a:lnTo>
                  <a:pt x="105" y="303"/>
                </a:lnTo>
                <a:lnTo>
                  <a:pt x="107" y="304"/>
                </a:lnTo>
                <a:lnTo>
                  <a:pt x="110" y="305"/>
                </a:lnTo>
                <a:lnTo>
                  <a:pt x="113" y="306"/>
                </a:lnTo>
                <a:lnTo>
                  <a:pt x="115" y="306"/>
                </a:lnTo>
                <a:lnTo>
                  <a:pt x="118" y="307"/>
                </a:lnTo>
                <a:lnTo>
                  <a:pt x="121" y="308"/>
                </a:lnTo>
                <a:lnTo>
                  <a:pt x="124" y="309"/>
                </a:lnTo>
                <a:lnTo>
                  <a:pt x="127" y="309"/>
                </a:lnTo>
                <a:lnTo>
                  <a:pt x="130" y="310"/>
                </a:lnTo>
                <a:lnTo>
                  <a:pt x="133" y="311"/>
                </a:lnTo>
                <a:lnTo>
                  <a:pt x="135" y="311"/>
                </a:lnTo>
                <a:lnTo>
                  <a:pt x="138" y="312"/>
                </a:lnTo>
                <a:lnTo>
                  <a:pt x="141" y="312"/>
                </a:lnTo>
                <a:lnTo>
                  <a:pt x="144" y="313"/>
                </a:lnTo>
                <a:lnTo>
                  <a:pt x="147" y="313"/>
                </a:lnTo>
                <a:lnTo>
                  <a:pt x="150" y="313"/>
                </a:lnTo>
                <a:lnTo>
                  <a:pt x="153" y="313"/>
                </a:lnTo>
                <a:lnTo>
                  <a:pt x="155" y="314"/>
                </a:lnTo>
                <a:lnTo>
                  <a:pt x="158" y="314"/>
                </a:lnTo>
                <a:lnTo>
                  <a:pt x="161" y="314"/>
                </a:lnTo>
                <a:lnTo>
                  <a:pt x="164" y="314"/>
                </a:lnTo>
                <a:lnTo>
                  <a:pt x="167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7" name="Freeform 19"/>
          <p:cNvSpPr>
            <a:spLocks/>
          </p:cNvSpPr>
          <p:nvPr/>
        </p:nvSpPr>
        <p:spPr bwMode="auto">
          <a:xfrm>
            <a:off x="3527425" y="3576638"/>
            <a:ext cx="133350" cy="498475"/>
          </a:xfrm>
          <a:custGeom>
            <a:avLst/>
            <a:gdLst>
              <a:gd name="T0" fmla="*/ 0 w 84"/>
              <a:gd name="T1" fmla="*/ 0 h 314"/>
              <a:gd name="T2" fmla="*/ 211693147 w 84"/>
              <a:gd name="T3" fmla="*/ 0 h 314"/>
              <a:gd name="T4" fmla="*/ 211693147 w 84"/>
              <a:gd name="T5" fmla="*/ 791328953 h 314"/>
              <a:gd name="T6" fmla="*/ 0 w 84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14"/>
              <a:gd name="T14" fmla="*/ 84 w 84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14">
                <a:moveTo>
                  <a:pt x="0" y="0"/>
                </a:moveTo>
                <a:lnTo>
                  <a:pt x="84" y="0"/>
                </a:lnTo>
                <a:lnTo>
                  <a:pt x="84" y="314"/>
                </a:lnTo>
                <a:lnTo>
                  <a:pt x="0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743200" y="3694113"/>
            <a:ext cx="257175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08300" y="3670300"/>
            <a:ext cx="195263" cy="279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705100" y="2954338"/>
            <a:ext cx="303213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/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2921000" y="2930525"/>
            <a:ext cx="195263" cy="279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/>
          </a:p>
        </p:txBody>
      </p:sp>
      <p:sp>
        <p:nvSpPr>
          <p:cNvPr id="22552" name="Freeform 24"/>
          <p:cNvSpPr>
            <a:spLocks/>
          </p:cNvSpPr>
          <p:nvPr/>
        </p:nvSpPr>
        <p:spPr bwMode="auto">
          <a:xfrm>
            <a:off x="1143000" y="2705100"/>
            <a:ext cx="265113" cy="498475"/>
          </a:xfrm>
          <a:custGeom>
            <a:avLst/>
            <a:gdLst>
              <a:gd name="T0" fmla="*/ 15120967 w 167"/>
              <a:gd name="T1" fmla="*/ 791328953 h 314"/>
              <a:gd name="T2" fmla="*/ 37803207 w 167"/>
              <a:gd name="T3" fmla="*/ 788809592 h 314"/>
              <a:gd name="T4" fmla="*/ 57964500 w 167"/>
              <a:gd name="T5" fmla="*/ 786288643 h 314"/>
              <a:gd name="T6" fmla="*/ 80645147 w 167"/>
              <a:gd name="T7" fmla="*/ 783769281 h 314"/>
              <a:gd name="T8" fmla="*/ 100806428 w 167"/>
              <a:gd name="T9" fmla="*/ 778728971 h 314"/>
              <a:gd name="T10" fmla="*/ 123488687 w 167"/>
              <a:gd name="T11" fmla="*/ 773688660 h 314"/>
              <a:gd name="T12" fmla="*/ 143649968 w 167"/>
              <a:gd name="T13" fmla="*/ 766127401 h 314"/>
              <a:gd name="T14" fmla="*/ 163811249 w 167"/>
              <a:gd name="T15" fmla="*/ 758567729 h 314"/>
              <a:gd name="T16" fmla="*/ 183972529 w 167"/>
              <a:gd name="T17" fmla="*/ 751006469 h 314"/>
              <a:gd name="T18" fmla="*/ 204133810 w 167"/>
              <a:gd name="T19" fmla="*/ 740925848 h 314"/>
              <a:gd name="T20" fmla="*/ 221774186 w 167"/>
              <a:gd name="T21" fmla="*/ 730845227 h 314"/>
              <a:gd name="T22" fmla="*/ 241935467 w 167"/>
              <a:gd name="T23" fmla="*/ 718245244 h 314"/>
              <a:gd name="T24" fmla="*/ 259577381 w 167"/>
              <a:gd name="T25" fmla="*/ 708164623 h 314"/>
              <a:gd name="T26" fmla="*/ 274698342 w 167"/>
              <a:gd name="T27" fmla="*/ 695563053 h 314"/>
              <a:gd name="T28" fmla="*/ 292338669 w 167"/>
              <a:gd name="T29" fmla="*/ 680442121 h 314"/>
              <a:gd name="T30" fmla="*/ 307459629 w 167"/>
              <a:gd name="T31" fmla="*/ 665321190 h 314"/>
              <a:gd name="T32" fmla="*/ 322580590 w 167"/>
              <a:gd name="T33" fmla="*/ 650200258 h 314"/>
              <a:gd name="T34" fmla="*/ 335182184 w 167"/>
              <a:gd name="T35" fmla="*/ 635079327 h 314"/>
              <a:gd name="T36" fmla="*/ 347782191 w 167"/>
              <a:gd name="T37" fmla="*/ 617437446 h 314"/>
              <a:gd name="T38" fmla="*/ 360383785 w 167"/>
              <a:gd name="T39" fmla="*/ 599797153 h 314"/>
              <a:gd name="T40" fmla="*/ 370464425 w 167"/>
              <a:gd name="T41" fmla="*/ 582155272 h 314"/>
              <a:gd name="T42" fmla="*/ 380545065 w 167"/>
              <a:gd name="T43" fmla="*/ 561994030 h 314"/>
              <a:gd name="T44" fmla="*/ 390625706 w 167"/>
              <a:gd name="T45" fmla="*/ 544353737 h 314"/>
              <a:gd name="T46" fmla="*/ 398185392 w 167"/>
              <a:gd name="T47" fmla="*/ 524192495 h 314"/>
              <a:gd name="T48" fmla="*/ 403225712 w 167"/>
              <a:gd name="T49" fmla="*/ 504031252 h 314"/>
              <a:gd name="T50" fmla="*/ 410786986 w 167"/>
              <a:gd name="T51" fmla="*/ 483870010 h 314"/>
              <a:gd name="T52" fmla="*/ 413306353 w 167"/>
              <a:gd name="T53" fmla="*/ 463708768 h 314"/>
              <a:gd name="T54" fmla="*/ 418346772 w 167"/>
              <a:gd name="T55" fmla="*/ 443547526 h 314"/>
              <a:gd name="T56" fmla="*/ 420867726 w 167"/>
              <a:gd name="T57" fmla="*/ 423386284 h 314"/>
              <a:gd name="T58" fmla="*/ 420867726 w 167"/>
              <a:gd name="T59" fmla="*/ 403224942 h 314"/>
              <a:gd name="T60" fmla="*/ 420867726 w 167"/>
              <a:gd name="T61" fmla="*/ 383063700 h 314"/>
              <a:gd name="T62" fmla="*/ 418346772 w 167"/>
              <a:gd name="T63" fmla="*/ 360383097 h 314"/>
              <a:gd name="T64" fmla="*/ 415827306 w 167"/>
              <a:gd name="T65" fmla="*/ 340221854 h 314"/>
              <a:gd name="T66" fmla="*/ 413306353 w 167"/>
              <a:gd name="T67" fmla="*/ 320059025 h 314"/>
              <a:gd name="T68" fmla="*/ 408266032 w 167"/>
              <a:gd name="T69" fmla="*/ 299897783 h 314"/>
              <a:gd name="T70" fmla="*/ 403225712 w 167"/>
              <a:gd name="T71" fmla="*/ 279736540 h 314"/>
              <a:gd name="T72" fmla="*/ 395666026 w 167"/>
              <a:gd name="T73" fmla="*/ 259575298 h 314"/>
              <a:gd name="T74" fmla="*/ 388104752 w 167"/>
              <a:gd name="T75" fmla="*/ 241935005 h 314"/>
              <a:gd name="T76" fmla="*/ 378024112 w 167"/>
              <a:gd name="T77" fmla="*/ 221773763 h 314"/>
              <a:gd name="T78" fmla="*/ 367943471 w 167"/>
              <a:gd name="T79" fmla="*/ 204131833 h 314"/>
              <a:gd name="T80" fmla="*/ 355343465 w 167"/>
              <a:gd name="T81" fmla="*/ 186491540 h 314"/>
              <a:gd name="T82" fmla="*/ 345262824 w 167"/>
              <a:gd name="T83" fmla="*/ 168851246 h 314"/>
              <a:gd name="T84" fmla="*/ 332661230 w 167"/>
              <a:gd name="T85" fmla="*/ 151209366 h 314"/>
              <a:gd name="T86" fmla="*/ 317540270 w 167"/>
              <a:gd name="T87" fmla="*/ 136088434 h 314"/>
              <a:gd name="T88" fmla="*/ 302419309 w 167"/>
              <a:gd name="T89" fmla="*/ 120967503 h 314"/>
              <a:gd name="T90" fmla="*/ 287298349 w 167"/>
              <a:gd name="T91" fmla="*/ 105846571 h 314"/>
              <a:gd name="T92" fmla="*/ 269658022 w 167"/>
              <a:gd name="T93" fmla="*/ 93246564 h 314"/>
              <a:gd name="T94" fmla="*/ 254537061 w 167"/>
              <a:gd name="T95" fmla="*/ 80644993 h 314"/>
              <a:gd name="T96" fmla="*/ 234375781 w 167"/>
              <a:gd name="T97" fmla="*/ 68043423 h 314"/>
              <a:gd name="T98" fmla="*/ 216733866 w 167"/>
              <a:gd name="T99" fmla="*/ 57962802 h 314"/>
              <a:gd name="T100" fmla="*/ 196572536 w 167"/>
              <a:gd name="T101" fmla="*/ 47883756 h 314"/>
              <a:gd name="T102" fmla="*/ 176411255 w 167"/>
              <a:gd name="T103" fmla="*/ 37801548 h 314"/>
              <a:gd name="T104" fmla="*/ 158770929 w 167"/>
              <a:gd name="T105" fmla="*/ 27720927 h 314"/>
              <a:gd name="T106" fmla="*/ 136088694 w 167"/>
              <a:gd name="T107" fmla="*/ 22682197 h 314"/>
              <a:gd name="T108" fmla="*/ 115927413 w 167"/>
              <a:gd name="T109" fmla="*/ 15120938 h 314"/>
              <a:gd name="T110" fmla="*/ 93246742 w 167"/>
              <a:gd name="T111" fmla="*/ 10080624 h 314"/>
              <a:gd name="T112" fmla="*/ 73085461 w 167"/>
              <a:gd name="T113" fmla="*/ 7559675 h 314"/>
              <a:gd name="T114" fmla="*/ 50403214 w 167"/>
              <a:gd name="T115" fmla="*/ 2520950 h 314"/>
              <a:gd name="T116" fmla="*/ 30241933 w 167"/>
              <a:gd name="T117" fmla="*/ 0 h 314"/>
              <a:gd name="T118" fmla="*/ 7561277 w 167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0" y="314"/>
                </a:moveTo>
                <a:lnTo>
                  <a:pt x="3" y="314"/>
                </a:lnTo>
                <a:lnTo>
                  <a:pt x="6" y="314"/>
                </a:lnTo>
                <a:lnTo>
                  <a:pt x="9" y="314"/>
                </a:lnTo>
                <a:lnTo>
                  <a:pt x="12" y="314"/>
                </a:lnTo>
                <a:lnTo>
                  <a:pt x="15" y="313"/>
                </a:lnTo>
                <a:lnTo>
                  <a:pt x="18" y="313"/>
                </a:lnTo>
                <a:lnTo>
                  <a:pt x="20" y="313"/>
                </a:lnTo>
                <a:lnTo>
                  <a:pt x="23" y="312"/>
                </a:lnTo>
                <a:lnTo>
                  <a:pt x="26" y="312"/>
                </a:lnTo>
                <a:lnTo>
                  <a:pt x="29" y="312"/>
                </a:lnTo>
                <a:lnTo>
                  <a:pt x="32" y="311"/>
                </a:lnTo>
                <a:lnTo>
                  <a:pt x="35" y="311"/>
                </a:lnTo>
                <a:lnTo>
                  <a:pt x="37" y="310"/>
                </a:lnTo>
                <a:lnTo>
                  <a:pt x="40" y="309"/>
                </a:lnTo>
                <a:lnTo>
                  <a:pt x="43" y="308"/>
                </a:lnTo>
                <a:lnTo>
                  <a:pt x="46" y="308"/>
                </a:lnTo>
                <a:lnTo>
                  <a:pt x="49" y="307"/>
                </a:lnTo>
                <a:lnTo>
                  <a:pt x="52" y="306"/>
                </a:lnTo>
                <a:lnTo>
                  <a:pt x="54" y="305"/>
                </a:lnTo>
                <a:lnTo>
                  <a:pt x="57" y="304"/>
                </a:lnTo>
                <a:lnTo>
                  <a:pt x="60" y="304"/>
                </a:lnTo>
                <a:lnTo>
                  <a:pt x="63" y="303"/>
                </a:lnTo>
                <a:lnTo>
                  <a:pt x="65" y="301"/>
                </a:lnTo>
                <a:lnTo>
                  <a:pt x="68" y="300"/>
                </a:lnTo>
                <a:lnTo>
                  <a:pt x="70" y="299"/>
                </a:lnTo>
                <a:lnTo>
                  <a:pt x="73" y="298"/>
                </a:lnTo>
                <a:lnTo>
                  <a:pt x="76" y="297"/>
                </a:lnTo>
                <a:lnTo>
                  <a:pt x="78" y="296"/>
                </a:lnTo>
                <a:lnTo>
                  <a:pt x="81" y="294"/>
                </a:lnTo>
                <a:lnTo>
                  <a:pt x="84" y="293"/>
                </a:lnTo>
                <a:lnTo>
                  <a:pt x="86" y="292"/>
                </a:lnTo>
                <a:lnTo>
                  <a:pt x="88" y="290"/>
                </a:lnTo>
                <a:lnTo>
                  <a:pt x="91" y="288"/>
                </a:lnTo>
                <a:lnTo>
                  <a:pt x="93" y="287"/>
                </a:lnTo>
                <a:lnTo>
                  <a:pt x="96" y="285"/>
                </a:lnTo>
                <a:lnTo>
                  <a:pt x="98" y="284"/>
                </a:lnTo>
                <a:lnTo>
                  <a:pt x="101" y="282"/>
                </a:lnTo>
                <a:lnTo>
                  <a:pt x="103" y="281"/>
                </a:lnTo>
                <a:lnTo>
                  <a:pt x="105" y="279"/>
                </a:lnTo>
                <a:lnTo>
                  <a:pt x="107" y="277"/>
                </a:lnTo>
                <a:lnTo>
                  <a:pt x="109" y="276"/>
                </a:lnTo>
                <a:lnTo>
                  <a:pt x="112" y="274"/>
                </a:lnTo>
                <a:lnTo>
                  <a:pt x="114" y="272"/>
                </a:lnTo>
                <a:lnTo>
                  <a:pt x="116" y="270"/>
                </a:lnTo>
                <a:lnTo>
                  <a:pt x="118" y="268"/>
                </a:lnTo>
                <a:lnTo>
                  <a:pt x="120" y="266"/>
                </a:lnTo>
                <a:lnTo>
                  <a:pt x="122" y="264"/>
                </a:lnTo>
                <a:lnTo>
                  <a:pt x="124" y="262"/>
                </a:lnTo>
                <a:lnTo>
                  <a:pt x="126" y="260"/>
                </a:lnTo>
                <a:lnTo>
                  <a:pt x="128" y="258"/>
                </a:lnTo>
                <a:lnTo>
                  <a:pt x="130" y="256"/>
                </a:lnTo>
                <a:lnTo>
                  <a:pt x="132" y="254"/>
                </a:lnTo>
                <a:lnTo>
                  <a:pt x="133" y="252"/>
                </a:lnTo>
                <a:lnTo>
                  <a:pt x="135" y="249"/>
                </a:lnTo>
                <a:lnTo>
                  <a:pt x="137" y="247"/>
                </a:lnTo>
                <a:lnTo>
                  <a:pt x="138" y="245"/>
                </a:lnTo>
                <a:lnTo>
                  <a:pt x="140" y="242"/>
                </a:lnTo>
                <a:lnTo>
                  <a:pt x="141" y="240"/>
                </a:lnTo>
                <a:lnTo>
                  <a:pt x="143" y="238"/>
                </a:lnTo>
                <a:lnTo>
                  <a:pt x="145" y="236"/>
                </a:lnTo>
                <a:lnTo>
                  <a:pt x="146" y="233"/>
                </a:lnTo>
                <a:lnTo>
                  <a:pt x="147" y="231"/>
                </a:lnTo>
                <a:lnTo>
                  <a:pt x="149" y="228"/>
                </a:lnTo>
                <a:lnTo>
                  <a:pt x="150" y="226"/>
                </a:lnTo>
                <a:lnTo>
                  <a:pt x="151" y="223"/>
                </a:lnTo>
                <a:lnTo>
                  <a:pt x="153" y="221"/>
                </a:lnTo>
                <a:lnTo>
                  <a:pt x="154" y="218"/>
                </a:lnTo>
                <a:lnTo>
                  <a:pt x="155" y="216"/>
                </a:lnTo>
                <a:lnTo>
                  <a:pt x="156" y="213"/>
                </a:lnTo>
                <a:lnTo>
                  <a:pt x="157" y="211"/>
                </a:lnTo>
                <a:lnTo>
                  <a:pt x="158" y="208"/>
                </a:lnTo>
                <a:lnTo>
                  <a:pt x="159" y="205"/>
                </a:lnTo>
                <a:lnTo>
                  <a:pt x="160" y="203"/>
                </a:lnTo>
                <a:lnTo>
                  <a:pt x="160" y="200"/>
                </a:lnTo>
                <a:lnTo>
                  <a:pt x="161" y="197"/>
                </a:lnTo>
                <a:lnTo>
                  <a:pt x="162" y="195"/>
                </a:lnTo>
                <a:lnTo>
                  <a:pt x="163" y="192"/>
                </a:lnTo>
                <a:lnTo>
                  <a:pt x="163" y="190"/>
                </a:lnTo>
                <a:lnTo>
                  <a:pt x="164" y="187"/>
                </a:lnTo>
                <a:lnTo>
                  <a:pt x="164" y="184"/>
                </a:lnTo>
                <a:lnTo>
                  <a:pt x="165" y="182"/>
                </a:lnTo>
                <a:lnTo>
                  <a:pt x="165" y="179"/>
                </a:lnTo>
                <a:lnTo>
                  <a:pt x="166" y="176"/>
                </a:lnTo>
                <a:lnTo>
                  <a:pt x="166" y="174"/>
                </a:lnTo>
                <a:lnTo>
                  <a:pt x="166" y="171"/>
                </a:lnTo>
                <a:lnTo>
                  <a:pt x="167" y="168"/>
                </a:lnTo>
                <a:lnTo>
                  <a:pt x="167" y="165"/>
                </a:lnTo>
                <a:lnTo>
                  <a:pt x="167" y="162"/>
                </a:lnTo>
                <a:lnTo>
                  <a:pt x="167" y="160"/>
                </a:lnTo>
                <a:lnTo>
                  <a:pt x="167" y="157"/>
                </a:lnTo>
                <a:lnTo>
                  <a:pt x="167" y="154"/>
                </a:lnTo>
                <a:lnTo>
                  <a:pt x="167" y="152"/>
                </a:lnTo>
                <a:lnTo>
                  <a:pt x="167" y="149"/>
                </a:lnTo>
                <a:lnTo>
                  <a:pt x="167" y="146"/>
                </a:lnTo>
                <a:lnTo>
                  <a:pt x="166" y="143"/>
                </a:lnTo>
                <a:lnTo>
                  <a:pt x="166" y="141"/>
                </a:lnTo>
                <a:lnTo>
                  <a:pt x="166" y="138"/>
                </a:lnTo>
                <a:lnTo>
                  <a:pt x="165" y="135"/>
                </a:lnTo>
                <a:lnTo>
                  <a:pt x="165" y="133"/>
                </a:lnTo>
                <a:lnTo>
                  <a:pt x="164" y="130"/>
                </a:lnTo>
                <a:lnTo>
                  <a:pt x="164" y="127"/>
                </a:lnTo>
                <a:lnTo>
                  <a:pt x="163" y="124"/>
                </a:lnTo>
                <a:lnTo>
                  <a:pt x="163" y="122"/>
                </a:lnTo>
                <a:lnTo>
                  <a:pt x="162" y="119"/>
                </a:lnTo>
                <a:lnTo>
                  <a:pt x="161" y="116"/>
                </a:lnTo>
                <a:lnTo>
                  <a:pt x="160" y="114"/>
                </a:lnTo>
                <a:lnTo>
                  <a:pt x="160" y="111"/>
                </a:lnTo>
                <a:lnTo>
                  <a:pt x="159" y="109"/>
                </a:lnTo>
                <a:lnTo>
                  <a:pt x="158" y="106"/>
                </a:lnTo>
                <a:lnTo>
                  <a:pt x="157" y="103"/>
                </a:lnTo>
                <a:lnTo>
                  <a:pt x="156" y="101"/>
                </a:lnTo>
                <a:lnTo>
                  <a:pt x="155" y="98"/>
                </a:lnTo>
                <a:lnTo>
                  <a:pt x="154" y="96"/>
                </a:lnTo>
                <a:lnTo>
                  <a:pt x="153" y="93"/>
                </a:lnTo>
                <a:lnTo>
                  <a:pt x="151" y="91"/>
                </a:lnTo>
                <a:lnTo>
                  <a:pt x="150" y="88"/>
                </a:lnTo>
                <a:lnTo>
                  <a:pt x="149" y="86"/>
                </a:lnTo>
                <a:lnTo>
                  <a:pt x="147" y="83"/>
                </a:lnTo>
                <a:lnTo>
                  <a:pt x="146" y="81"/>
                </a:lnTo>
                <a:lnTo>
                  <a:pt x="145" y="79"/>
                </a:lnTo>
                <a:lnTo>
                  <a:pt x="143" y="76"/>
                </a:lnTo>
                <a:lnTo>
                  <a:pt x="141" y="74"/>
                </a:lnTo>
                <a:lnTo>
                  <a:pt x="140" y="71"/>
                </a:lnTo>
                <a:lnTo>
                  <a:pt x="138" y="69"/>
                </a:lnTo>
                <a:lnTo>
                  <a:pt x="137" y="67"/>
                </a:lnTo>
                <a:lnTo>
                  <a:pt x="135" y="65"/>
                </a:lnTo>
                <a:lnTo>
                  <a:pt x="133" y="63"/>
                </a:lnTo>
                <a:lnTo>
                  <a:pt x="132" y="60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4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6" y="44"/>
                </a:lnTo>
                <a:lnTo>
                  <a:pt x="114" y="42"/>
                </a:lnTo>
                <a:lnTo>
                  <a:pt x="112" y="40"/>
                </a:lnTo>
                <a:lnTo>
                  <a:pt x="109" y="39"/>
                </a:lnTo>
                <a:lnTo>
                  <a:pt x="107" y="37"/>
                </a:lnTo>
                <a:lnTo>
                  <a:pt x="105" y="35"/>
                </a:lnTo>
                <a:lnTo>
                  <a:pt x="103" y="33"/>
                </a:lnTo>
                <a:lnTo>
                  <a:pt x="101" y="32"/>
                </a:lnTo>
                <a:lnTo>
                  <a:pt x="98" y="30"/>
                </a:lnTo>
                <a:lnTo>
                  <a:pt x="96" y="28"/>
                </a:lnTo>
                <a:lnTo>
                  <a:pt x="93" y="27"/>
                </a:lnTo>
                <a:lnTo>
                  <a:pt x="91" y="25"/>
                </a:lnTo>
                <a:lnTo>
                  <a:pt x="88" y="24"/>
                </a:lnTo>
                <a:lnTo>
                  <a:pt x="86" y="23"/>
                </a:lnTo>
                <a:lnTo>
                  <a:pt x="84" y="21"/>
                </a:lnTo>
                <a:lnTo>
                  <a:pt x="81" y="20"/>
                </a:lnTo>
                <a:lnTo>
                  <a:pt x="78" y="19"/>
                </a:lnTo>
                <a:lnTo>
                  <a:pt x="76" y="17"/>
                </a:lnTo>
                <a:lnTo>
                  <a:pt x="73" y="16"/>
                </a:lnTo>
                <a:lnTo>
                  <a:pt x="70" y="15"/>
                </a:lnTo>
                <a:lnTo>
                  <a:pt x="68" y="14"/>
                </a:ln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7" y="10"/>
                </a:lnTo>
                <a:lnTo>
                  <a:pt x="54" y="9"/>
                </a:lnTo>
                <a:lnTo>
                  <a:pt x="52" y="8"/>
                </a:lnTo>
                <a:lnTo>
                  <a:pt x="49" y="7"/>
                </a:lnTo>
                <a:lnTo>
                  <a:pt x="46" y="6"/>
                </a:lnTo>
                <a:lnTo>
                  <a:pt x="43" y="5"/>
                </a:lnTo>
                <a:lnTo>
                  <a:pt x="40" y="5"/>
                </a:lnTo>
                <a:lnTo>
                  <a:pt x="37" y="4"/>
                </a:lnTo>
                <a:lnTo>
                  <a:pt x="35" y="3"/>
                </a:lnTo>
                <a:lnTo>
                  <a:pt x="32" y="3"/>
                </a:lnTo>
                <a:lnTo>
                  <a:pt x="29" y="3"/>
                </a:lnTo>
                <a:lnTo>
                  <a:pt x="26" y="2"/>
                </a:lnTo>
                <a:lnTo>
                  <a:pt x="23" y="2"/>
                </a:lnTo>
                <a:lnTo>
                  <a:pt x="20" y="1"/>
                </a:lnTo>
                <a:lnTo>
                  <a:pt x="18" y="1"/>
                </a:lnTo>
                <a:lnTo>
                  <a:pt x="15" y="1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14"/>
                </a:lnTo>
                <a:close/>
              </a:path>
            </a:pathLst>
          </a:custGeom>
          <a:solidFill>
            <a:srgbClr val="80808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1143000" y="2705100"/>
            <a:ext cx="265113" cy="498475"/>
          </a:xfrm>
          <a:custGeom>
            <a:avLst/>
            <a:gdLst>
              <a:gd name="T0" fmla="*/ 15120967 w 167"/>
              <a:gd name="T1" fmla="*/ 791328953 h 314"/>
              <a:gd name="T2" fmla="*/ 37803207 w 167"/>
              <a:gd name="T3" fmla="*/ 788809592 h 314"/>
              <a:gd name="T4" fmla="*/ 57964500 w 167"/>
              <a:gd name="T5" fmla="*/ 786288643 h 314"/>
              <a:gd name="T6" fmla="*/ 80645147 w 167"/>
              <a:gd name="T7" fmla="*/ 783769281 h 314"/>
              <a:gd name="T8" fmla="*/ 100806428 w 167"/>
              <a:gd name="T9" fmla="*/ 778728971 h 314"/>
              <a:gd name="T10" fmla="*/ 123488687 w 167"/>
              <a:gd name="T11" fmla="*/ 773688660 h 314"/>
              <a:gd name="T12" fmla="*/ 143649968 w 167"/>
              <a:gd name="T13" fmla="*/ 766127401 h 314"/>
              <a:gd name="T14" fmla="*/ 163811249 w 167"/>
              <a:gd name="T15" fmla="*/ 758567729 h 314"/>
              <a:gd name="T16" fmla="*/ 183972529 w 167"/>
              <a:gd name="T17" fmla="*/ 751006469 h 314"/>
              <a:gd name="T18" fmla="*/ 204133810 w 167"/>
              <a:gd name="T19" fmla="*/ 740925848 h 314"/>
              <a:gd name="T20" fmla="*/ 221774186 w 167"/>
              <a:gd name="T21" fmla="*/ 730845227 h 314"/>
              <a:gd name="T22" fmla="*/ 241935467 w 167"/>
              <a:gd name="T23" fmla="*/ 718245244 h 314"/>
              <a:gd name="T24" fmla="*/ 259577381 w 167"/>
              <a:gd name="T25" fmla="*/ 708164623 h 314"/>
              <a:gd name="T26" fmla="*/ 274698342 w 167"/>
              <a:gd name="T27" fmla="*/ 695563053 h 314"/>
              <a:gd name="T28" fmla="*/ 292338669 w 167"/>
              <a:gd name="T29" fmla="*/ 680442121 h 314"/>
              <a:gd name="T30" fmla="*/ 307459629 w 167"/>
              <a:gd name="T31" fmla="*/ 665321190 h 314"/>
              <a:gd name="T32" fmla="*/ 322580590 w 167"/>
              <a:gd name="T33" fmla="*/ 650200258 h 314"/>
              <a:gd name="T34" fmla="*/ 335182184 w 167"/>
              <a:gd name="T35" fmla="*/ 635079327 h 314"/>
              <a:gd name="T36" fmla="*/ 347782191 w 167"/>
              <a:gd name="T37" fmla="*/ 617437446 h 314"/>
              <a:gd name="T38" fmla="*/ 360383785 w 167"/>
              <a:gd name="T39" fmla="*/ 599797153 h 314"/>
              <a:gd name="T40" fmla="*/ 370464425 w 167"/>
              <a:gd name="T41" fmla="*/ 582155272 h 314"/>
              <a:gd name="T42" fmla="*/ 380545065 w 167"/>
              <a:gd name="T43" fmla="*/ 561994030 h 314"/>
              <a:gd name="T44" fmla="*/ 390625706 w 167"/>
              <a:gd name="T45" fmla="*/ 544353737 h 314"/>
              <a:gd name="T46" fmla="*/ 398185392 w 167"/>
              <a:gd name="T47" fmla="*/ 524192495 h 314"/>
              <a:gd name="T48" fmla="*/ 403225712 w 167"/>
              <a:gd name="T49" fmla="*/ 504031252 h 314"/>
              <a:gd name="T50" fmla="*/ 410786986 w 167"/>
              <a:gd name="T51" fmla="*/ 483870010 h 314"/>
              <a:gd name="T52" fmla="*/ 413306353 w 167"/>
              <a:gd name="T53" fmla="*/ 463708768 h 314"/>
              <a:gd name="T54" fmla="*/ 418346772 w 167"/>
              <a:gd name="T55" fmla="*/ 443547526 h 314"/>
              <a:gd name="T56" fmla="*/ 420867726 w 167"/>
              <a:gd name="T57" fmla="*/ 423386284 h 314"/>
              <a:gd name="T58" fmla="*/ 420867726 w 167"/>
              <a:gd name="T59" fmla="*/ 403224942 h 314"/>
              <a:gd name="T60" fmla="*/ 420867726 w 167"/>
              <a:gd name="T61" fmla="*/ 383063700 h 314"/>
              <a:gd name="T62" fmla="*/ 418346772 w 167"/>
              <a:gd name="T63" fmla="*/ 360383097 h 314"/>
              <a:gd name="T64" fmla="*/ 415827306 w 167"/>
              <a:gd name="T65" fmla="*/ 340221854 h 314"/>
              <a:gd name="T66" fmla="*/ 413306353 w 167"/>
              <a:gd name="T67" fmla="*/ 320059025 h 314"/>
              <a:gd name="T68" fmla="*/ 408266032 w 167"/>
              <a:gd name="T69" fmla="*/ 299897783 h 314"/>
              <a:gd name="T70" fmla="*/ 403225712 w 167"/>
              <a:gd name="T71" fmla="*/ 279736540 h 314"/>
              <a:gd name="T72" fmla="*/ 395666026 w 167"/>
              <a:gd name="T73" fmla="*/ 259575298 h 314"/>
              <a:gd name="T74" fmla="*/ 388104752 w 167"/>
              <a:gd name="T75" fmla="*/ 241935005 h 314"/>
              <a:gd name="T76" fmla="*/ 378024112 w 167"/>
              <a:gd name="T77" fmla="*/ 221773763 h 314"/>
              <a:gd name="T78" fmla="*/ 367943471 w 167"/>
              <a:gd name="T79" fmla="*/ 204131833 h 314"/>
              <a:gd name="T80" fmla="*/ 355343465 w 167"/>
              <a:gd name="T81" fmla="*/ 186491540 h 314"/>
              <a:gd name="T82" fmla="*/ 345262824 w 167"/>
              <a:gd name="T83" fmla="*/ 168851246 h 314"/>
              <a:gd name="T84" fmla="*/ 332661230 w 167"/>
              <a:gd name="T85" fmla="*/ 151209366 h 314"/>
              <a:gd name="T86" fmla="*/ 317540270 w 167"/>
              <a:gd name="T87" fmla="*/ 136088434 h 314"/>
              <a:gd name="T88" fmla="*/ 302419309 w 167"/>
              <a:gd name="T89" fmla="*/ 120967503 h 314"/>
              <a:gd name="T90" fmla="*/ 287298349 w 167"/>
              <a:gd name="T91" fmla="*/ 105846571 h 314"/>
              <a:gd name="T92" fmla="*/ 269658022 w 167"/>
              <a:gd name="T93" fmla="*/ 93246564 h 314"/>
              <a:gd name="T94" fmla="*/ 254537061 w 167"/>
              <a:gd name="T95" fmla="*/ 80644993 h 314"/>
              <a:gd name="T96" fmla="*/ 234375781 w 167"/>
              <a:gd name="T97" fmla="*/ 68043423 h 314"/>
              <a:gd name="T98" fmla="*/ 216733866 w 167"/>
              <a:gd name="T99" fmla="*/ 57962802 h 314"/>
              <a:gd name="T100" fmla="*/ 196572536 w 167"/>
              <a:gd name="T101" fmla="*/ 47883756 h 314"/>
              <a:gd name="T102" fmla="*/ 176411255 w 167"/>
              <a:gd name="T103" fmla="*/ 37801548 h 314"/>
              <a:gd name="T104" fmla="*/ 158770929 w 167"/>
              <a:gd name="T105" fmla="*/ 27720927 h 314"/>
              <a:gd name="T106" fmla="*/ 136088694 w 167"/>
              <a:gd name="T107" fmla="*/ 22682197 h 314"/>
              <a:gd name="T108" fmla="*/ 115927413 w 167"/>
              <a:gd name="T109" fmla="*/ 15120938 h 314"/>
              <a:gd name="T110" fmla="*/ 93246742 w 167"/>
              <a:gd name="T111" fmla="*/ 10080624 h 314"/>
              <a:gd name="T112" fmla="*/ 73085461 w 167"/>
              <a:gd name="T113" fmla="*/ 7559675 h 314"/>
              <a:gd name="T114" fmla="*/ 50403214 w 167"/>
              <a:gd name="T115" fmla="*/ 2520950 h 314"/>
              <a:gd name="T116" fmla="*/ 30241933 w 167"/>
              <a:gd name="T117" fmla="*/ 0 h 314"/>
              <a:gd name="T118" fmla="*/ 7561277 w 167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0" y="314"/>
                </a:moveTo>
                <a:lnTo>
                  <a:pt x="3" y="314"/>
                </a:lnTo>
                <a:lnTo>
                  <a:pt x="6" y="314"/>
                </a:lnTo>
                <a:lnTo>
                  <a:pt x="9" y="314"/>
                </a:lnTo>
                <a:lnTo>
                  <a:pt x="12" y="314"/>
                </a:lnTo>
                <a:lnTo>
                  <a:pt x="15" y="313"/>
                </a:lnTo>
                <a:lnTo>
                  <a:pt x="18" y="313"/>
                </a:lnTo>
                <a:lnTo>
                  <a:pt x="20" y="313"/>
                </a:lnTo>
                <a:lnTo>
                  <a:pt x="23" y="312"/>
                </a:lnTo>
                <a:lnTo>
                  <a:pt x="26" y="312"/>
                </a:lnTo>
                <a:lnTo>
                  <a:pt x="29" y="312"/>
                </a:lnTo>
                <a:lnTo>
                  <a:pt x="32" y="311"/>
                </a:lnTo>
                <a:lnTo>
                  <a:pt x="35" y="311"/>
                </a:lnTo>
                <a:lnTo>
                  <a:pt x="37" y="310"/>
                </a:lnTo>
                <a:lnTo>
                  <a:pt x="40" y="309"/>
                </a:lnTo>
                <a:lnTo>
                  <a:pt x="43" y="308"/>
                </a:lnTo>
                <a:lnTo>
                  <a:pt x="46" y="308"/>
                </a:lnTo>
                <a:lnTo>
                  <a:pt x="49" y="307"/>
                </a:lnTo>
                <a:lnTo>
                  <a:pt x="52" y="306"/>
                </a:lnTo>
                <a:lnTo>
                  <a:pt x="54" y="305"/>
                </a:lnTo>
                <a:lnTo>
                  <a:pt x="57" y="304"/>
                </a:lnTo>
                <a:lnTo>
                  <a:pt x="60" y="304"/>
                </a:lnTo>
                <a:lnTo>
                  <a:pt x="63" y="303"/>
                </a:lnTo>
                <a:lnTo>
                  <a:pt x="65" y="301"/>
                </a:lnTo>
                <a:lnTo>
                  <a:pt x="68" y="300"/>
                </a:lnTo>
                <a:lnTo>
                  <a:pt x="70" y="299"/>
                </a:lnTo>
                <a:lnTo>
                  <a:pt x="73" y="298"/>
                </a:lnTo>
                <a:lnTo>
                  <a:pt x="76" y="297"/>
                </a:lnTo>
                <a:lnTo>
                  <a:pt x="78" y="296"/>
                </a:lnTo>
                <a:lnTo>
                  <a:pt x="81" y="294"/>
                </a:lnTo>
                <a:lnTo>
                  <a:pt x="84" y="293"/>
                </a:lnTo>
                <a:lnTo>
                  <a:pt x="86" y="292"/>
                </a:lnTo>
                <a:lnTo>
                  <a:pt x="88" y="290"/>
                </a:lnTo>
                <a:lnTo>
                  <a:pt x="91" y="288"/>
                </a:lnTo>
                <a:lnTo>
                  <a:pt x="93" y="287"/>
                </a:lnTo>
                <a:lnTo>
                  <a:pt x="96" y="285"/>
                </a:lnTo>
                <a:lnTo>
                  <a:pt x="98" y="284"/>
                </a:lnTo>
                <a:lnTo>
                  <a:pt x="101" y="282"/>
                </a:lnTo>
                <a:lnTo>
                  <a:pt x="103" y="281"/>
                </a:lnTo>
                <a:lnTo>
                  <a:pt x="105" y="279"/>
                </a:lnTo>
                <a:lnTo>
                  <a:pt x="107" y="277"/>
                </a:lnTo>
                <a:lnTo>
                  <a:pt x="109" y="276"/>
                </a:lnTo>
                <a:lnTo>
                  <a:pt x="112" y="274"/>
                </a:lnTo>
                <a:lnTo>
                  <a:pt x="114" y="272"/>
                </a:lnTo>
                <a:lnTo>
                  <a:pt x="116" y="270"/>
                </a:lnTo>
                <a:lnTo>
                  <a:pt x="118" y="268"/>
                </a:lnTo>
                <a:lnTo>
                  <a:pt x="120" y="266"/>
                </a:lnTo>
                <a:lnTo>
                  <a:pt x="122" y="264"/>
                </a:lnTo>
                <a:lnTo>
                  <a:pt x="124" y="262"/>
                </a:lnTo>
                <a:lnTo>
                  <a:pt x="126" y="260"/>
                </a:lnTo>
                <a:lnTo>
                  <a:pt x="128" y="258"/>
                </a:lnTo>
                <a:lnTo>
                  <a:pt x="130" y="256"/>
                </a:lnTo>
                <a:lnTo>
                  <a:pt x="132" y="254"/>
                </a:lnTo>
                <a:lnTo>
                  <a:pt x="133" y="252"/>
                </a:lnTo>
                <a:lnTo>
                  <a:pt x="135" y="249"/>
                </a:lnTo>
                <a:lnTo>
                  <a:pt x="137" y="247"/>
                </a:lnTo>
                <a:lnTo>
                  <a:pt x="138" y="245"/>
                </a:lnTo>
                <a:lnTo>
                  <a:pt x="140" y="242"/>
                </a:lnTo>
                <a:lnTo>
                  <a:pt x="141" y="240"/>
                </a:lnTo>
                <a:lnTo>
                  <a:pt x="143" y="238"/>
                </a:lnTo>
                <a:lnTo>
                  <a:pt x="145" y="236"/>
                </a:lnTo>
                <a:lnTo>
                  <a:pt x="146" y="233"/>
                </a:lnTo>
                <a:lnTo>
                  <a:pt x="147" y="231"/>
                </a:lnTo>
                <a:lnTo>
                  <a:pt x="149" y="228"/>
                </a:lnTo>
                <a:lnTo>
                  <a:pt x="150" y="226"/>
                </a:lnTo>
                <a:lnTo>
                  <a:pt x="151" y="223"/>
                </a:lnTo>
                <a:lnTo>
                  <a:pt x="153" y="221"/>
                </a:lnTo>
                <a:lnTo>
                  <a:pt x="154" y="218"/>
                </a:lnTo>
                <a:lnTo>
                  <a:pt x="155" y="216"/>
                </a:lnTo>
                <a:lnTo>
                  <a:pt x="156" y="213"/>
                </a:lnTo>
                <a:lnTo>
                  <a:pt x="157" y="211"/>
                </a:lnTo>
                <a:lnTo>
                  <a:pt x="158" y="208"/>
                </a:lnTo>
                <a:lnTo>
                  <a:pt x="159" y="205"/>
                </a:lnTo>
                <a:lnTo>
                  <a:pt x="160" y="203"/>
                </a:lnTo>
                <a:lnTo>
                  <a:pt x="160" y="200"/>
                </a:lnTo>
                <a:lnTo>
                  <a:pt x="161" y="197"/>
                </a:lnTo>
                <a:lnTo>
                  <a:pt x="162" y="195"/>
                </a:lnTo>
                <a:lnTo>
                  <a:pt x="163" y="192"/>
                </a:lnTo>
                <a:lnTo>
                  <a:pt x="163" y="190"/>
                </a:lnTo>
                <a:lnTo>
                  <a:pt x="164" y="187"/>
                </a:lnTo>
                <a:lnTo>
                  <a:pt x="164" y="184"/>
                </a:lnTo>
                <a:lnTo>
                  <a:pt x="165" y="182"/>
                </a:lnTo>
                <a:lnTo>
                  <a:pt x="165" y="179"/>
                </a:lnTo>
                <a:lnTo>
                  <a:pt x="166" y="176"/>
                </a:lnTo>
                <a:lnTo>
                  <a:pt x="166" y="174"/>
                </a:lnTo>
                <a:lnTo>
                  <a:pt x="166" y="171"/>
                </a:lnTo>
                <a:lnTo>
                  <a:pt x="167" y="168"/>
                </a:lnTo>
                <a:lnTo>
                  <a:pt x="167" y="165"/>
                </a:lnTo>
                <a:lnTo>
                  <a:pt x="167" y="162"/>
                </a:lnTo>
                <a:lnTo>
                  <a:pt x="167" y="160"/>
                </a:lnTo>
                <a:lnTo>
                  <a:pt x="167" y="157"/>
                </a:lnTo>
                <a:lnTo>
                  <a:pt x="167" y="154"/>
                </a:lnTo>
                <a:lnTo>
                  <a:pt x="167" y="152"/>
                </a:lnTo>
                <a:lnTo>
                  <a:pt x="167" y="149"/>
                </a:lnTo>
                <a:lnTo>
                  <a:pt x="167" y="146"/>
                </a:lnTo>
                <a:lnTo>
                  <a:pt x="166" y="143"/>
                </a:lnTo>
                <a:lnTo>
                  <a:pt x="166" y="141"/>
                </a:lnTo>
                <a:lnTo>
                  <a:pt x="166" y="138"/>
                </a:lnTo>
                <a:lnTo>
                  <a:pt x="165" y="135"/>
                </a:lnTo>
                <a:lnTo>
                  <a:pt x="165" y="133"/>
                </a:lnTo>
                <a:lnTo>
                  <a:pt x="164" y="130"/>
                </a:lnTo>
                <a:lnTo>
                  <a:pt x="164" y="127"/>
                </a:lnTo>
                <a:lnTo>
                  <a:pt x="163" y="124"/>
                </a:lnTo>
                <a:lnTo>
                  <a:pt x="163" y="122"/>
                </a:lnTo>
                <a:lnTo>
                  <a:pt x="162" y="119"/>
                </a:lnTo>
                <a:lnTo>
                  <a:pt x="161" y="116"/>
                </a:lnTo>
                <a:lnTo>
                  <a:pt x="160" y="114"/>
                </a:lnTo>
                <a:lnTo>
                  <a:pt x="160" y="111"/>
                </a:lnTo>
                <a:lnTo>
                  <a:pt x="159" y="109"/>
                </a:lnTo>
                <a:lnTo>
                  <a:pt x="158" y="106"/>
                </a:lnTo>
                <a:lnTo>
                  <a:pt x="157" y="103"/>
                </a:lnTo>
                <a:lnTo>
                  <a:pt x="156" y="101"/>
                </a:lnTo>
                <a:lnTo>
                  <a:pt x="155" y="98"/>
                </a:lnTo>
                <a:lnTo>
                  <a:pt x="154" y="96"/>
                </a:lnTo>
                <a:lnTo>
                  <a:pt x="153" y="93"/>
                </a:lnTo>
                <a:lnTo>
                  <a:pt x="151" y="91"/>
                </a:lnTo>
                <a:lnTo>
                  <a:pt x="150" y="88"/>
                </a:lnTo>
                <a:lnTo>
                  <a:pt x="149" y="86"/>
                </a:lnTo>
                <a:lnTo>
                  <a:pt x="147" y="83"/>
                </a:lnTo>
                <a:lnTo>
                  <a:pt x="146" y="81"/>
                </a:lnTo>
                <a:lnTo>
                  <a:pt x="145" y="79"/>
                </a:lnTo>
                <a:lnTo>
                  <a:pt x="143" y="76"/>
                </a:lnTo>
                <a:lnTo>
                  <a:pt x="141" y="74"/>
                </a:lnTo>
                <a:lnTo>
                  <a:pt x="140" y="71"/>
                </a:lnTo>
                <a:lnTo>
                  <a:pt x="138" y="69"/>
                </a:lnTo>
                <a:lnTo>
                  <a:pt x="137" y="67"/>
                </a:lnTo>
                <a:lnTo>
                  <a:pt x="135" y="65"/>
                </a:lnTo>
                <a:lnTo>
                  <a:pt x="133" y="63"/>
                </a:lnTo>
                <a:lnTo>
                  <a:pt x="132" y="60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4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6" y="44"/>
                </a:lnTo>
                <a:lnTo>
                  <a:pt x="114" y="42"/>
                </a:lnTo>
                <a:lnTo>
                  <a:pt x="112" y="40"/>
                </a:lnTo>
                <a:lnTo>
                  <a:pt x="109" y="39"/>
                </a:lnTo>
                <a:lnTo>
                  <a:pt x="107" y="37"/>
                </a:lnTo>
                <a:lnTo>
                  <a:pt x="105" y="35"/>
                </a:lnTo>
                <a:lnTo>
                  <a:pt x="103" y="33"/>
                </a:lnTo>
                <a:lnTo>
                  <a:pt x="101" y="32"/>
                </a:lnTo>
                <a:lnTo>
                  <a:pt x="98" y="30"/>
                </a:lnTo>
                <a:lnTo>
                  <a:pt x="96" y="28"/>
                </a:lnTo>
                <a:lnTo>
                  <a:pt x="93" y="27"/>
                </a:lnTo>
                <a:lnTo>
                  <a:pt x="91" y="25"/>
                </a:lnTo>
                <a:lnTo>
                  <a:pt x="88" y="24"/>
                </a:lnTo>
                <a:lnTo>
                  <a:pt x="86" y="23"/>
                </a:lnTo>
                <a:lnTo>
                  <a:pt x="84" y="21"/>
                </a:lnTo>
                <a:lnTo>
                  <a:pt x="81" y="20"/>
                </a:lnTo>
                <a:lnTo>
                  <a:pt x="78" y="19"/>
                </a:lnTo>
                <a:lnTo>
                  <a:pt x="76" y="17"/>
                </a:lnTo>
                <a:lnTo>
                  <a:pt x="73" y="16"/>
                </a:lnTo>
                <a:lnTo>
                  <a:pt x="70" y="15"/>
                </a:lnTo>
                <a:lnTo>
                  <a:pt x="68" y="14"/>
                </a:ln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7" y="10"/>
                </a:lnTo>
                <a:lnTo>
                  <a:pt x="54" y="9"/>
                </a:lnTo>
                <a:lnTo>
                  <a:pt x="52" y="8"/>
                </a:lnTo>
                <a:lnTo>
                  <a:pt x="49" y="7"/>
                </a:lnTo>
                <a:lnTo>
                  <a:pt x="46" y="6"/>
                </a:lnTo>
                <a:lnTo>
                  <a:pt x="43" y="5"/>
                </a:lnTo>
                <a:lnTo>
                  <a:pt x="40" y="5"/>
                </a:lnTo>
                <a:lnTo>
                  <a:pt x="37" y="4"/>
                </a:lnTo>
                <a:lnTo>
                  <a:pt x="35" y="3"/>
                </a:lnTo>
                <a:lnTo>
                  <a:pt x="32" y="3"/>
                </a:lnTo>
                <a:lnTo>
                  <a:pt x="29" y="3"/>
                </a:lnTo>
                <a:lnTo>
                  <a:pt x="26" y="2"/>
                </a:lnTo>
                <a:lnTo>
                  <a:pt x="23" y="2"/>
                </a:lnTo>
                <a:lnTo>
                  <a:pt x="20" y="1"/>
                </a:lnTo>
                <a:lnTo>
                  <a:pt x="18" y="1"/>
                </a:lnTo>
                <a:lnTo>
                  <a:pt x="15" y="1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1738313" y="2454275"/>
            <a:ext cx="111125" cy="1047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877888" y="2767013"/>
            <a:ext cx="111125" cy="1031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3792538" y="3702050"/>
            <a:ext cx="1587" cy="622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1804988" y="3203575"/>
            <a:ext cx="236537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V="1">
            <a:off x="1539875" y="2455863"/>
            <a:ext cx="1588" cy="4984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V="1">
            <a:off x="1804988" y="2581275"/>
            <a:ext cx="1587" cy="622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2468563" y="3079750"/>
            <a:ext cx="1317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600325" y="2830513"/>
            <a:ext cx="530225" cy="4968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2600325" y="3576638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flipH="1">
            <a:off x="3130550" y="3825875"/>
            <a:ext cx="1317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Freeform 36"/>
          <p:cNvSpPr>
            <a:spLocks/>
          </p:cNvSpPr>
          <p:nvPr/>
        </p:nvSpPr>
        <p:spPr bwMode="auto">
          <a:xfrm>
            <a:off x="3130550" y="3079750"/>
            <a:ext cx="661988" cy="622300"/>
          </a:xfrm>
          <a:custGeom>
            <a:avLst/>
            <a:gdLst>
              <a:gd name="T0" fmla="*/ 0 w 417"/>
              <a:gd name="T1" fmla="*/ 0 h 392"/>
              <a:gd name="T2" fmla="*/ 1050906833 w 417"/>
              <a:gd name="T3" fmla="*/ 0 h 392"/>
              <a:gd name="T4" fmla="*/ 1050906833 w 417"/>
              <a:gd name="T5" fmla="*/ 987901339 h 392"/>
              <a:gd name="T6" fmla="*/ 841732974 w 417"/>
              <a:gd name="T7" fmla="*/ 987901339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392"/>
              <a:gd name="T14" fmla="*/ 417 w 417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392">
                <a:moveTo>
                  <a:pt x="0" y="0"/>
                </a:moveTo>
                <a:lnTo>
                  <a:pt x="417" y="0"/>
                </a:lnTo>
                <a:lnTo>
                  <a:pt x="417" y="392"/>
                </a:lnTo>
                <a:lnTo>
                  <a:pt x="334" y="392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65" name="Freeform 37"/>
          <p:cNvSpPr>
            <a:spLocks/>
          </p:cNvSpPr>
          <p:nvPr/>
        </p:nvSpPr>
        <p:spPr bwMode="auto">
          <a:xfrm>
            <a:off x="1804988" y="3203575"/>
            <a:ext cx="795337" cy="622300"/>
          </a:xfrm>
          <a:custGeom>
            <a:avLst/>
            <a:gdLst>
              <a:gd name="T0" fmla="*/ 1262596783 w 501"/>
              <a:gd name="T1" fmla="*/ 987901339 h 392"/>
              <a:gd name="T2" fmla="*/ 0 w 501"/>
              <a:gd name="T3" fmla="*/ 987901339 h 392"/>
              <a:gd name="T4" fmla="*/ 0 w 501"/>
              <a:gd name="T5" fmla="*/ 0 h 392"/>
              <a:gd name="T6" fmla="*/ 0 60000 65536"/>
              <a:gd name="T7" fmla="*/ 0 60000 65536"/>
              <a:gd name="T8" fmla="*/ 0 60000 65536"/>
              <a:gd name="T9" fmla="*/ 0 w 501"/>
              <a:gd name="T10" fmla="*/ 0 h 392"/>
              <a:gd name="T11" fmla="*/ 501 w 501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" h="392">
                <a:moveTo>
                  <a:pt x="501" y="392"/>
                </a:moveTo>
                <a:lnTo>
                  <a:pt x="0" y="39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V="1">
            <a:off x="1673225" y="1833563"/>
            <a:ext cx="1588" cy="2492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 flipH="1">
            <a:off x="612775" y="3825875"/>
            <a:ext cx="11922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40"/>
          <p:cNvSpPr>
            <a:spLocks noChangeShapeType="1"/>
          </p:cNvSpPr>
          <p:nvPr/>
        </p:nvSpPr>
        <p:spPr bwMode="auto">
          <a:xfrm flipH="1">
            <a:off x="612775" y="3079750"/>
            <a:ext cx="396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746125" y="2830513"/>
            <a:ext cx="131763" cy="1493837"/>
          </a:xfrm>
          <a:custGeom>
            <a:avLst/>
            <a:gdLst>
              <a:gd name="T0" fmla="*/ 209174579 w 83"/>
              <a:gd name="T1" fmla="*/ 0 h 941"/>
              <a:gd name="T2" fmla="*/ 0 w 83"/>
              <a:gd name="T3" fmla="*/ 0 h 941"/>
              <a:gd name="T4" fmla="*/ 0 w 83"/>
              <a:gd name="T5" fmla="*/ 2147483647 h 941"/>
              <a:gd name="T6" fmla="*/ 0 60000 65536"/>
              <a:gd name="T7" fmla="*/ 0 60000 65536"/>
              <a:gd name="T8" fmla="*/ 0 60000 65536"/>
              <a:gd name="T9" fmla="*/ 0 w 83"/>
              <a:gd name="T10" fmla="*/ 0 h 941"/>
              <a:gd name="T11" fmla="*/ 83 w 83"/>
              <a:gd name="T12" fmla="*/ 941 h 9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941">
                <a:moveTo>
                  <a:pt x="83" y="0"/>
                </a:moveTo>
                <a:lnTo>
                  <a:pt x="0" y="0"/>
                </a:lnTo>
                <a:lnTo>
                  <a:pt x="0" y="941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0" name="Line 42"/>
          <p:cNvSpPr>
            <a:spLocks noChangeShapeType="1"/>
          </p:cNvSpPr>
          <p:nvPr/>
        </p:nvSpPr>
        <p:spPr bwMode="auto">
          <a:xfrm>
            <a:off x="3792538" y="3079750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3660775" y="3825875"/>
            <a:ext cx="396875" cy="125413"/>
          </a:xfrm>
          <a:custGeom>
            <a:avLst/>
            <a:gdLst>
              <a:gd name="T0" fmla="*/ 0 w 250"/>
              <a:gd name="T1" fmla="*/ 199093904 h 79"/>
              <a:gd name="T2" fmla="*/ 420866983 w 250"/>
              <a:gd name="T3" fmla="*/ 199093904 h 79"/>
              <a:gd name="T4" fmla="*/ 420866983 w 250"/>
              <a:gd name="T5" fmla="*/ 0 h 79"/>
              <a:gd name="T6" fmla="*/ 630039107 w 250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250"/>
              <a:gd name="T13" fmla="*/ 0 h 79"/>
              <a:gd name="T14" fmla="*/ 250 w 250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0" h="79">
                <a:moveTo>
                  <a:pt x="0" y="79"/>
                </a:moveTo>
                <a:lnTo>
                  <a:pt x="167" y="79"/>
                </a:lnTo>
                <a:lnTo>
                  <a:pt x="167" y="0"/>
                </a:lnTo>
                <a:lnTo>
                  <a:pt x="25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009650" y="2705100"/>
            <a:ext cx="133350" cy="498475"/>
          </a:xfrm>
          <a:prstGeom prst="rect">
            <a:avLst/>
          </a:prstGeom>
          <a:solidFill>
            <a:srgbClr val="80808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3" name="Freeform 45"/>
          <p:cNvSpPr>
            <a:spLocks/>
          </p:cNvSpPr>
          <p:nvPr/>
        </p:nvSpPr>
        <p:spPr bwMode="auto">
          <a:xfrm>
            <a:off x="1009650" y="2705100"/>
            <a:ext cx="133350" cy="498475"/>
          </a:xfrm>
          <a:custGeom>
            <a:avLst/>
            <a:gdLst>
              <a:gd name="T0" fmla="*/ 211693147 w 84"/>
              <a:gd name="T1" fmla="*/ 0 h 314"/>
              <a:gd name="T2" fmla="*/ 0 w 84"/>
              <a:gd name="T3" fmla="*/ 0 h 314"/>
              <a:gd name="T4" fmla="*/ 0 w 84"/>
              <a:gd name="T5" fmla="*/ 791328953 h 314"/>
              <a:gd name="T6" fmla="*/ 211693147 w 84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14"/>
              <a:gd name="T14" fmla="*/ 84 w 84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14">
                <a:moveTo>
                  <a:pt x="84" y="0"/>
                </a:moveTo>
                <a:lnTo>
                  <a:pt x="0" y="0"/>
                </a:lnTo>
                <a:lnTo>
                  <a:pt x="0" y="314"/>
                </a:lnTo>
                <a:lnTo>
                  <a:pt x="84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4" name="Freeform 46"/>
          <p:cNvSpPr>
            <a:spLocks/>
          </p:cNvSpPr>
          <p:nvPr/>
        </p:nvSpPr>
        <p:spPr bwMode="auto">
          <a:xfrm>
            <a:off x="2335213" y="4822825"/>
            <a:ext cx="530225" cy="249238"/>
          </a:xfrm>
          <a:custGeom>
            <a:avLst/>
            <a:gdLst>
              <a:gd name="T0" fmla="*/ 0 w 334"/>
              <a:gd name="T1" fmla="*/ 0 h 157"/>
              <a:gd name="T2" fmla="*/ 15120938 w 334"/>
              <a:gd name="T3" fmla="*/ 15120968 h 157"/>
              <a:gd name="T4" fmla="*/ 27720927 w 334"/>
              <a:gd name="T5" fmla="*/ 27722570 h 157"/>
              <a:gd name="T6" fmla="*/ 42843447 w 334"/>
              <a:gd name="T7" fmla="*/ 42843532 h 157"/>
              <a:gd name="T8" fmla="*/ 57962804 w 334"/>
              <a:gd name="T9" fmla="*/ 57964506 h 157"/>
              <a:gd name="T10" fmla="*/ 70564374 w 334"/>
              <a:gd name="T11" fmla="*/ 70564514 h 157"/>
              <a:gd name="T12" fmla="*/ 88206255 w 334"/>
              <a:gd name="T13" fmla="*/ 85685476 h 157"/>
              <a:gd name="T14" fmla="*/ 103327187 w 334"/>
              <a:gd name="T15" fmla="*/ 98287071 h 157"/>
              <a:gd name="T16" fmla="*/ 118446556 w 334"/>
              <a:gd name="T17" fmla="*/ 110887104 h 157"/>
              <a:gd name="T18" fmla="*/ 133567488 w 334"/>
              <a:gd name="T19" fmla="*/ 126008066 h 157"/>
              <a:gd name="T20" fmla="*/ 151209369 w 334"/>
              <a:gd name="T21" fmla="*/ 138609661 h 157"/>
              <a:gd name="T22" fmla="*/ 166330301 w 334"/>
              <a:gd name="T23" fmla="*/ 148690303 h 157"/>
              <a:gd name="T24" fmla="*/ 183972182 w 334"/>
              <a:gd name="T25" fmla="*/ 161290310 h 157"/>
              <a:gd name="T26" fmla="*/ 199093114 w 334"/>
              <a:gd name="T27" fmla="*/ 173891906 h 157"/>
              <a:gd name="T28" fmla="*/ 216733458 w 334"/>
              <a:gd name="T29" fmla="*/ 186491914 h 157"/>
              <a:gd name="T30" fmla="*/ 234373751 w 334"/>
              <a:gd name="T31" fmla="*/ 196572555 h 157"/>
              <a:gd name="T32" fmla="*/ 252015632 w 334"/>
              <a:gd name="T33" fmla="*/ 209174200 h 157"/>
              <a:gd name="T34" fmla="*/ 269655926 w 334"/>
              <a:gd name="T35" fmla="*/ 219254841 h 157"/>
              <a:gd name="T36" fmla="*/ 287297807 w 334"/>
              <a:gd name="T37" fmla="*/ 229335483 h 157"/>
              <a:gd name="T38" fmla="*/ 304938100 w 334"/>
              <a:gd name="T39" fmla="*/ 239416124 h 157"/>
              <a:gd name="T40" fmla="*/ 322579981 w 334"/>
              <a:gd name="T41" fmla="*/ 249496765 h 157"/>
              <a:gd name="T42" fmla="*/ 340221862 w 334"/>
              <a:gd name="T43" fmla="*/ 259577407 h 157"/>
              <a:gd name="T44" fmla="*/ 360383105 w 334"/>
              <a:gd name="T45" fmla="*/ 267137094 h 157"/>
              <a:gd name="T46" fmla="*/ 378023399 w 334"/>
              <a:gd name="T47" fmla="*/ 277217735 h 157"/>
              <a:gd name="T48" fmla="*/ 398184641 w 334"/>
              <a:gd name="T49" fmla="*/ 287298376 h 157"/>
              <a:gd name="T50" fmla="*/ 415826522 w 334"/>
              <a:gd name="T51" fmla="*/ 294859651 h 157"/>
              <a:gd name="T52" fmla="*/ 435986277 w 334"/>
              <a:gd name="T53" fmla="*/ 302419338 h 157"/>
              <a:gd name="T54" fmla="*/ 456147519 w 334"/>
              <a:gd name="T55" fmla="*/ 309980613 h 157"/>
              <a:gd name="T56" fmla="*/ 473789400 w 334"/>
              <a:gd name="T57" fmla="*/ 317540300 h 157"/>
              <a:gd name="T58" fmla="*/ 493950643 w 334"/>
              <a:gd name="T59" fmla="*/ 325101575 h 157"/>
              <a:gd name="T60" fmla="*/ 514111886 w 334"/>
              <a:gd name="T61" fmla="*/ 330141896 h 157"/>
              <a:gd name="T62" fmla="*/ 534273128 w 334"/>
              <a:gd name="T63" fmla="*/ 337701583 h 157"/>
              <a:gd name="T64" fmla="*/ 551913422 w 334"/>
              <a:gd name="T65" fmla="*/ 345262858 h 157"/>
              <a:gd name="T66" fmla="*/ 574595613 w 334"/>
              <a:gd name="T67" fmla="*/ 350303178 h 157"/>
              <a:gd name="T68" fmla="*/ 592235907 w 334"/>
              <a:gd name="T69" fmla="*/ 355343499 h 157"/>
              <a:gd name="T70" fmla="*/ 614918099 w 334"/>
              <a:gd name="T71" fmla="*/ 360383820 h 157"/>
              <a:gd name="T72" fmla="*/ 635079341 w 334"/>
              <a:gd name="T73" fmla="*/ 365424140 h 157"/>
              <a:gd name="T74" fmla="*/ 655240584 w 334"/>
              <a:gd name="T75" fmla="*/ 370464461 h 157"/>
              <a:gd name="T76" fmla="*/ 675401827 w 334"/>
              <a:gd name="T77" fmla="*/ 372983827 h 157"/>
              <a:gd name="T78" fmla="*/ 695563069 w 334"/>
              <a:gd name="T79" fmla="*/ 378024148 h 157"/>
              <a:gd name="T80" fmla="*/ 715724312 w 334"/>
              <a:gd name="T81" fmla="*/ 380545102 h 157"/>
              <a:gd name="T82" fmla="*/ 735885554 w 334"/>
              <a:gd name="T83" fmla="*/ 385585423 h 157"/>
              <a:gd name="T84" fmla="*/ 758567746 w 334"/>
              <a:gd name="T85" fmla="*/ 388104789 h 157"/>
              <a:gd name="T86" fmla="*/ 778728989 w 334"/>
              <a:gd name="T87" fmla="*/ 390625743 h 157"/>
              <a:gd name="T88" fmla="*/ 798890231 w 334"/>
              <a:gd name="T89" fmla="*/ 390625743 h 157"/>
              <a:gd name="T90" fmla="*/ 821570836 w 334"/>
              <a:gd name="T91" fmla="*/ 393145110 h 157"/>
              <a:gd name="T92" fmla="*/ 841732277 w 334"/>
              <a:gd name="T93" fmla="*/ 395666064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7"/>
              <a:gd name="T143" fmla="*/ 334 w 334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7">
                <a:moveTo>
                  <a:pt x="0" y="0"/>
                </a:moveTo>
                <a:lnTo>
                  <a:pt x="6" y="6"/>
                </a:lnTo>
                <a:lnTo>
                  <a:pt x="11" y="11"/>
                </a:lnTo>
                <a:lnTo>
                  <a:pt x="17" y="17"/>
                </a:lnTo>
                <a:lnTo>
                  <a:pt x="23" y="23"/>
                </a:lnTo>
                <a:lnTo>
                  <a:pt x="28" y="28"/>
                </a:lnTo>
                <a:lnTo>
                  <a:pt x="35" y="34"/>
                </a:lnTo>
                <a:lnTo>
                  <a:pt x="41" y="39"/>
                </a:lnTo>
                <a:lnTo>
                  <a:pt x="47" y="44"/>
                </a:lnTo>
                <a:lnTo>
                  <a:pt x="53" y="50"/>
                </a:lnTo>
                <a:lnTo>
                  <a:pt x="60" y="55"/>
                </a:lnTo>
                <a:lnTo>
                  <a:pt x="66" y="59"/>
                </a:lnTo>
                <a:lnTo>
                  <a:pt x="73" y="64"/>
                </a:lnTo>
                <a:lnTo>
                  <a:pt x="79" y="69"/>
                </a:lnTo>
                <a:lnTo>
                  <a:pt x="86" y="74"/>
                </a:lnTo>
                <a:lnTo>
                  <a:pt x="93" y="78"/>
                </a:lnTo>
                <a:lnTo>
                  <a:pt x="100" y="83"/>
                </a:lnTo>
                <a:lnTo>
                  <a:pt x="107" y="87"/>
                </a:lnTo>
                <a:lnTo>
                  <a:pt x="114" y="91"/>
                </a:lnTo>
                <a:lnTo>
                  <a:pt x="121" y="95"/>
                </a:lnTo>
                <a:lnTo>
                  <a:pt x="128" y="99"/>
                </a:lnTo>
                <a:lnTo>
                  <a:pt x="135" y="103"/>
                </a:lnTo>
                <a:lnTo>
                  <a:pt x="143" y="106"/>
                </a:lnTo>
                <a:lnTo>
                  <a:pt x="150" y="110"/>
                </a:lnTo>
                <a:lnTo>
                  <a:pt x="158" y="114"/>
                </a:lnTo>
                <a:lnTo>
                  <a:pt x="165" y="117"/>
                </a:lnTo>
                <a:lnTo>
                  <a:pt x="173" y="120"/>
                </a:lnTo>
                <a:lnTo>
                  <a:pt x="181" y="123"/>
                </a:lnTo>
                <a:lnTo>
                  <a:pt x="188" y="126"/>
                </a:lnTo>
                <a:lnTo>
                  <a:pt x="196" y="129"/>
                </a:lnTo>
                <a:lnTo>
                  <a:pt x="204" y="131"/>
                </a:lnTo>
                <a:lnTo>
                  <a:pt x="212" y="134"/>
                </a:lnTo>
                <a:lnTo>
                  <a:pt x="219" y="137"/>
                </a:lnTo>
                <a:lnTo>
                  <a:pt x="228" y="139"/>
                </a:lnTo>
                <a:lnTo>
                  <a:pt x="235" y="141"/>
                </a:lnTo>
                <a:lnTo>
                  <a:pt x="244" y="143"/>
                </a:lnTo>
                <a:lnTo>
                  <a:pt x="252" y="145"/>
                </a:lnTo>
                <a:lnTo>
                  <a:pt x="260" y="147"/>
                </a:lnTo>
                <a:lnTo>
                  <a:pt x="268" y="148"/>
                </a:lnTo>
                <a:lnTo>
                  <a:pt x="276" y="150"/>
                </a:lnTo>
                <a:lnTo>
                  <a:pt x="284" y="151"/>
                </a:lnTo>
                <a:lnTo>
                  <a:pt x="292" y="153"/>
                </a:lnTo>
                <a:lnTo>
                  <a:pt x="301" y="154"/>
                </a:lnTo>
                <a:lnTo>
                  <a:pt x="309" y="155"/>
                </a:lnTo>
                <a:lnTo>
                  <a:pt x="317" y="155"/>
                </a:lnTo>
                <a:lnTo>
                  <a:pt x="326" y="156"/>
                </a:lnTo>
                <a:lnTo>
                  <a:pt x="334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335213" y="4573588"/>
            <a:ext cx="530225" cy="249237"/>
          </a:xfrm>
          <a:custGeom>
            <a:avLst/>
            <a:gdLst>
              <a:gd name="T0" fmla="*/ 841732277 w 334"/>
              <a:gd name="T1" fmla="*/ 0 h 157"/>
              <a:gd name="T2" fmla="*/ 821570836 w 334"/>
              <a:gd name="T3" fmla="*/ 2519357 h 157"/>
              <a:gd name="T4" fmla="*/ 798890231 w 334"/>
              <a:gd name="T5" fmla="*/ 2519357 h 157"/>
              <a:gd name="T6" fmla="*/ 778728989 w 334"/>
              <a:gd name="T7" fmla="*/ 5040302 h 157"/>
              <a:gd name="T8" fmla="*/ 758567746 w 334"/>
              <a:gd name="T9" fmla="*/ 7559660 h 157"/>
              <a:gd name="T10" fmla="*/ 735885554 w 334"/>
              <a:gd name="T11" fmla="*/ 10080604 h 157"/>
              <a:gd name="T12" fmla="*/ 715724312 w 334"/>
              <a:gd name="T13" fmla="*/ 15120907 h 157"/>
              <a:gd name="T14" fmla="*/ 695563069 w 334"/>
              <a:gd name="T15" fmla="*/ 17640264 h 157"/>
              <a:gd name="T16" fmla="*/ 675401827 w 334"/>
              <a:gd name="T17" fmla="*/ 20161208 h 157"/>
              <a:gd name="T18" fmla="*/ 655240584 w 334"/>
              <a:gd name="T19" fmla="*/ 25201508 h 157"/>
              <a:gd name="T20" fmla="*/ 635079341 w 334"/>
              <a:gd name="T21" fmla="*/ 30241815 h 157"/>
              <a:gd name="T22" fmla="*/ 614918099 w 334"/>
              <a:gd name="T23" fmla="*/ 35282115 h 157"/>
              <a:gd name="T24" fmla="*/ 592235907 w 334"/>
              <a:gd name="T25" fmla="*/ 40322416 h 157"/>
              <a:gd name="T26" fmla="*/ 574595613 w 334"/>
              <a:gd name="T27" fmla="*/ 45362716 h 157"/>
              <a:gd name="T28" fmla="*/ 551913422 w 334"/>
              <a:gd name="T29" fmla="*/ 50403017 h 157"/>
              <a:gd name="T30" fmla="*/ 534273128 w 334"/>
              <a:gd name="T31" fmla="*/ 57962686 h 157"/>
              <a:gd name="T32" fmla="*/ 514111886 w 334"/>
              <a:gd name="T33" fmla="*/ 63002986 h 157"/>
              <a:gd name="T34" fmla="*/ 493950643 w 334"/>
              <a:gd name="T35" fmla="*/ 70564231 h 157"/>
              <a:gd name="T36" fmla="*/ 473789400 w 334"/>
              <a:gd name="T37" fmla="*/ 78123888 h 157"/>
              <a:gd name="T38" fmla="*/ 456147519 w 334"/>
              <a:gd name="T39" fmla="*/ 85685132 h 157"/>
              <a:gd name="T40" fmla="*/ 435986277 w 334"/>
              <a:gd name="T41" fmla="*/ 93244789 h 157"/>
              <a:gd name="T42" fmla="*/ 415826522 w 334"/>
              <a:gd name="T43" fmla="*/ 100806033 h 157"/>
              <a:gd name="T44" fmla="*/ 398184641 w 334"/>
              <a:gd name="T45" fmla="*/ 108365715 h 157"/>
              <a:gd name="T46" fmla="*/ 378023399 w 334"/>
              <a:gd name="T47" fmla="*/ 118446316 h 157"/>
              <a:gd name="T48" fmla="*/ 360383105 w 334"/>
              <a:gd name="T49" fmla="*/ 126007560 h 157"/>
              <a:gd name="T50" fmla="*/ 340221862 w 334"/>
              <a:gd name="T51" fmla="*/ 136088161 h 157"/>
              <a:gd name="T52" fmla="*/ 322579981 w 334"/>
              <a:gd name="T53" fmla="*/ 146168762 h 157"/>
              <a:gd name="T54" fmla="*/ 304938100 w 334"/>
              <a:gd name="T55" fmla="*/ 156249363 h 157"/>
              <a:gd name="T56" fmla="*/ 287297807 w 334"/>
              <a:gd name="T57" fmla="*/ 166329964 h 157"/>
              <a:gd name="T58" fmla="*/ 269655926 w 334"/>
              <a:gd name="T59" fmla="*/ 176410565 h 157"/>
              <a:gd name="T60" fmla="*/ 252015632 w 334"/>
              <a:gd name="T61" fmla="*/ 186491165 h 157"/>
              <a:gd name="T62" fmla="*/ 234373751 w 334"/>
              <a:gd name="T63" fmla="*/ 196571766 h 157"/>
              <a:gd name="T64" fmla="*/ 216733458 w 334"/>
              <a:gd name="T65" fmla="*/ 209171773 h 157"/>
              <a:gd name="T66" fmla="*/ 199093114 w 334"/>
              <a:gd name="T67" fmla="*/ 221773318 h 157"/>
              <a:gd name="T68" fmla="*/ 183972182 w 334"/>
              <a:gd name="T69" fmla="*/ 231853919 h 157"/>
              <a:gd name="T70" fmla="*/ 166330301 w 334"/>
              <a:gd name="T71" fmla="*/ 244453876 h 157"/>
              <a:gd name="T72" fmla="*/ 151209369 w 334"/>
              <a:gd name="T73" fmla="*/ 257055421 h 157"/>
              <a:gd name="T74" fmla="*/ 133567488 w 334"/>
              <a:gd name="T75" fmla="*/ 269655378 h 157"/>
              <a:gd name="T76" fmla="*/ 118446556 w 334"/>
              <a:gd name="T77" fmla="*/ 282256923 h 157"/>
              <a:gd name="T78" fmla="*/ 103327187 w 334"/>
              <a:gd name="T79" fmla="*/ 294856881 h 157"/>
              <a:gd name="T80" fmla="*/ 88206255 w 334"/>
              <a:gd name="T81" fmla="*/ 309977782 h 157"/>
              <a:gd name="T82" fmla="*/ 70564374 w 334"/>
              <a:gd name="T83" fmla="*/ 322579327 h 157"/>
              <a:gd name="T84" fmla="*/ 57962804 w 334"/>
              <a:gd name="T85" fmla="*/ 337700228 h 157"/>
              <a:gd name="T86" fmla="*/ 42843447 w 334"/>
              <a:gd name="T87" fmla="*/ 350300185 h 157"/>
              <a:gd name="T88" fmla="*/ 27720927 w 334"/>
              <a:gd name="T89" fmla="*/ 365421087 h 157"/>
              <a:gd name="T90" fmla="*/ 15120938 w 334"/>
              <a:gd name="T91" fmla="*/ 380541988 h 157"/>
              <a:gd name="T92" fmla="*/ 0 w 334"/>
              <a:gd name="T93" fmla="*/ 395662889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7"/>
              <a:gd name="T143" fmla="*/ 334 w 334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7">
                <a:moveTo>
                  <a:pt x="334" y="0"/>
                </a:moveTo>
                <a:lnTo>
                  <a:pt x="326" y="1"/>
                </a:lnTo>
                <a:lnTo>
                  <a:pt x="317" y="1"/>
                </a:lnTo>
                <a:lnTo>
                  <a:pt x="309" y="2"/>
                </a:lnTo>
                <a:lnTo>
                  <a:pt x="301" y="3"/>
                </a:lnTo>
                <a:lnTo>
                  <a:pt x="292" y="4"/>
                </a:lnTo>
                <a:lnTo>
                  <a:pt x="284" y="6"/>
                </a:lnTo>
                <a:lnTo>
                  <a:pt x="276" y="7"/>
                </a:lnTo>
                <a:lnTo>
                  <a:pt x="268" y="8"/>
                </a:lnTo>
                <a:lnTo>
                  <a:pt x="260" y="10"/>
                </a:lnTo>
                <a:lnTo>
                  <a:pt x="252" y="12"/>
                </a:lnTo>
                <a:lnTo>
                  <a:pt x="244" y="14"/>
                </a:lnTo>
                <a:lnTo>
                  <a:pt x="235" y="16"/>
                </a:lnTo>
                <a:lnTo>
                  <a:pt x="228" y="18"/>
                </a:lnTo>
                <a:lnTo>
                  <a:pt x="219" y="20"/>
                </a:lnTo>
                <a:lnTo>
                  <a:pt x="212" y="23"/>
                </a:lnTo>
                <a:lnTo>
                  <a:pt x="204" y="25"/>
                </a:lnTo>
                <a:lnTo>
                  <a:pt x="196" y="28"/>
                </a:lnTo>
                <a:lnTo>
                  <a:pt x="188" y="31"/>
                </a:lnTo>
                <a:lnTo>
                  <a:pt x="181" y="34"/>
                </a:lnTo>
                <a:lnTo>
                  <a:pt x="173" y="37"/>
                </a:lnTo>
                <a:lnTo>
                  <a:pt x="165" y="40"/>
                </a:lnTo>
                <a:lnTo>
                  <a:pt x="158" y="43"/>
                </a:lnTo>
                <a:lnTo>
                  <a:pt x="150" y="47"/>
                </a:lnTo>
                <a:lnTo>
                  <a:pt x="143" y="50"/>
                </a:lnTo>
                <a:lnTo>
                  <a:pt x="135" y="54"/>
                </a:lnTo>
                <a:lnTo>
                  <a:pt x="128" y="58"/>
                </a:lnTo>
                <a:lnTo>
                  <a:pt x="121" y="62"/>
                </a:lnTo>
                <a:lnTo>
                  <a:pt x="114" y="66"/>
                </a:lnTo>
                <a:lnTo>
                  <a:pt x="107" y="70"/>
                </a:lnTo>
                <a:lnTo>
                  <a:pt x="100" y="74"/>
                </a:lnTo>
                <a:lnTo>
                  <a:pt x="93" y="78"/>
                </a:lnTo>
                <a:lnTo>
                  <a:pt x="86" y="83"/>
                </a:lnTo>
                <a:lnTo>
                  <a:pt x="79" y="88"/>
                </a:lnTo>
                <a:lnTo>
                  <a:pt x="73" y="92"/>
                </a:lnTo>
                <a:lnTo>
                  <a:pt x="66" y="97"/>
                </a:lnTo>
                <a:lnTo>
                  <a:pt x="60" y="102"/>
                </a:lnTo>
                <a:lnTo>
                  <a:pt x="53" y="107"/>
                </a:lnTo>
                <a:lnTo>
                  <a:pt x="47" y="112"/>
                </a:lnTo>
                <a:lnTo>
                  <a:pt x="41" y="117"/>
                </a:lnTo>
                <a:lnTo>
                  <a:pt x="35" y="123"/>
                </a:lnTo>
                <a:lnTo>
                  <a:pt x="28" y="128"/>
                </a:lnTo>
                <a:lnTo>
                  <a:pt x="23" y="134"/>
                </a:lnTo>
                <a:lnTo>
                  <a:pt x="17" y="139"/>
                </a:lnTo>
                <a:lnTo>
                  <a:pt x="11" y="145"/>
                </a:lnTo>
                <a:lnTo>
                  <a:pt x="6" y="151"/>
                </a:lnTo>
                <a:lnTo>
                  <a:pt x="0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2733675" y="4573588"/>
            <a:ext cx="131763" cy="498475"/>
          </a:xfrm>
          <a:custGeom>
            <a:avLst/>
            <a:gdLst>
              <a:gd name="T0" fmla="*/ 201613241 w 83"/>
              <a:gd name="T1" fmla="*/ 5040312 h 314"/>
              <a:gd name="T2" fmla="*/ 186492251 w 83"/>
              <a:gd name="T3" fmla="*/ 15120938 h 314"/>
              <a:gd name="T4" fmla="*/ 173892221 w 83"/>
              <a:gd name="T5" fmla="*/ 27720927 h 314"/>
              <a:gd name="T6" fmla="*/ 161290602 w 83"/>
              <a:gd name="T7" fmla="*/ 37801548 h 314"/>
              <a:gd name="T8" fmla="*/ 146169613 w 83"/>
              <a:gd name="T9" fmla="*/ 50403118 h 314"/>
              <a:gd name="T10" fmla="*/ 133569582 w 83"/>
              <a:gd name="T11" fmla="*/ 63003113 h 314"/>
              <a:gd name="T12" fmla="*/ 123488923 w 83"/>
              <a:gd name="T13" fmla="*/ 75604683 h 314"/>
              <a:gd name="T14" fmla="*/ 110887305 w 83"/>
              <a:gd name="T15" fmla="*/ 90725615 h 314"/>
              <a:gd name="T16" fmla="*/ 98287249 w 83"/>
              <a:gd name="T17" fmla="*/ 103325597 h 314"/>
              <a:gd name="T18" fmla="*/ 88206590 w 83"/>
              <a:gd name="T19" fmla="*/ 118446554 h 314"/>
              <a:gd name="T20" fmla="*/ 78125930 w 83"/>
              <a:gd name="T21" fmla="*/ 133567485 h 314"/>
              <a:gd name="T22" fmla="*/ 70564642 w 83"/>
              <a:gd name="T23" fmla="*/ 146169055 h 314"/>
              <a:gd name="T24" fmla="*/ 60483982 w 83"/>
              <a:gd name="T25" fmla="*/ 163810936 h 314"/>
              <a:gd name="T26" fmla="*/ 52924281 w 83"/>
              <a:gd name="T27" fmla="*/ 178931868 h 314"/>
              <a:gd name="T28" fmla="*/ 42843609 w 83"/>
              <a:gd name="T29" fmla="*/ 194052799 h 314"/>
              <a:gd name="T30" fmla="*/ 37803279 w 83"/>
              <a:gd name="T31" fmla="*/ 209172193 h 314"/>
              <a:gd name="T32" fmla="*/ 30241991 w 83"/>
              <a:gd name="T33" fmla="*/ 224293125 h 314"/>
              <a:gd name="T34" fmla="*/ 25201655 w 83"/>
              <a:gd name="T35" fmla="*/ 241935005 h 314"/>
              <a:gd name="T36" fmla="*/ 20161325 w 83"/>
              <a:gd name="T37" fmla="*/ 259575298 h 314"/>
              <a:gd name="T38" fmla="*/ 15120996 w 83"/>
              <a:gd name="T39" fmla="*/ 274696230 h 314"/>
              <a:gd name="T40" fmla="*/ 10080663 w 83"/>
              <a:gd name="T41" fmla="*/ 292338111 h 314"/>
              <a:gd name="T42" fmla="*/ 7561292 w 83"/>
              <a:gd name="T43" fmla="*/ 309978404 h 314"/>
              <a:gd name="T44" fmla="*/ 2520959 w 83"/>
              <a:gd name="T45" fmla="*/ 325100923 h 314"/>
              <a:gd name="T46" fmla="*/ 0 w 83"/>
              <a:gd name="T47" fmla="*/ 342741216 h 314"/>
              <a:gd name="T48" fmla="*/ 0 w 83"/>
              <a:gd name="T49" fmla="*/ 360383097 h 314"/>
              <a:gd name="T50" fmla="*/ 0 w 83"/>
              <a:gd name="T51" fmla="*/ 378023390 h 314"/>
              <a:gd name="T52" fmla="*/ 0 w 83"/>
              <a:gd name="T53" fmla="*/ 395665270 h 314"/>
              <a:gd name="T54" fmla="*/ 0 w 83"/>
              <a:gd name="T55" fmla="*/ 413305564 h 314"/>
              <a:gd name="T56" fmla="*/ 0 w 83"/>
              <a:gd name="T57" fmla="*/ 430945956 h 314"/>
              <a:gd name="T58" fmla="*/ 0 w 83"/>
              <a:gd name="T59" fmla="*/ 446066888 h 314"/>
              <a:gd name="T60" fmla="*/ 2520959 w 83"/>
              <a:gd name="T61" fmla="*/ 463708768 h 314"/>
              <a:gd name="T62" fmla="*/ 7561292 w 83"/>
              <a:gd name="T63" fmla="*/ 481349061 h 314"/>
              <a:gd name="T64" fmla="*/ 10080663 w 83"/>
              <a:gd name="T65" fmla="*/ 498990942 h 314"/>
              <a:gd name="T66" fmla="*/ 15120996 w 83"/>
              <a:gd name="T67" fmla="*/ 514111874 h 314"/>
              <a:gd name="T68" fmla="*/ 20161325 w 83"/>
              <a:gd name="T69" fmla="*/ 531752167 h 314"/>
              <a:gd name="T70" fmla="*/ 25201655 w 83"/>
              <a:gd name="T71" fmla="*/ 549394047 h 314"/>
              <a:gd name="T72" fmla="*/ 30241991 w 83"/>
              <a:gd name="T73" fmla="*/ 564514979 h 314"/>
              <a:gd name="T74" fmla="*/ 37803279 w 83"/>
              <a:gd name="T75" fmla="*/ 582155272 h 314"/>
              <a:gd name="T76" fmla="*/ 42843609 w 83"/>
              <a:gd name="T77" fmla="*/ 597276204 h 314"/>
              <a:gd name="T78" fmla="*/ 52924281 w 83"/>
              <a:gd name="T79" fmla="*/ 612397135 h 314"/>
              <a:gd name="T80" fmla="*/ 60483982 w 83"/>
              <a:gd name="T81" fmla="*/ 627518067 h 314"/>
              <a:gd name="T82" fmla="*/ 70564642 w 83"/>
              <a:gd name="T83" fmla="*/ 642638999 h 314"/>
              <a:gd name="T84" fmla="*/ 78125930 w 83"/>
              <a:gd name="T85" fmla="*/ 657761518 h 314"/>
              <a:gd name="T86" fmla="*/ 88206590 w 83"/>
              <a:gd name="T87" fmla="*/ 672882449 h 314"/>
              <a:gd name="T88" fmla="*/ 98287249 w 83"/>
              <a:gd name="T89" fmla="*/ 685482432 h 314"/>
              <a:gd name="T90" fmla="*/ 110887305 w 83"/>
              <a:gd name="T91" fmla="*/ 700603364 h 314"/>
              <a:gd name="T92" fmla="*/ 123488923 w 83"/>
              <a:gd name="T93" fmla="*/ 713204934 h 314"/>
              <a:gd name="T94" fmla="*/ 133569582 w 83"/>
              <a:gd name="T95" fmla="*/ 725804916 h 314"/>
              <a:gd name="T96" fmla="*/ 146169613 w 83"/>
              <a:gd name="T97" fmla="*/ 738406486 h 314"/>
              <a:gd name="T98" fmla="*/ 161290602 w 83"/>
              <a:gd name="T99" fmla="*/ 751006469 h 314"/>
              <a:gd name="T100" fmla="*/ 173892221 w 83"/>
              <a:gd name="T101" fmla="*/ 763608039 h 314"/>
              <a:gd name="T102" fmla="*/ 186492251 w 83"/>
              <a:gd name="T103" fmla="*/ 773688660 h 314"/>
              <a:gd name="T104" fmla="*/ 201613241 w 83"/>
              <a:gd name="T105" fmla="*/ 786288643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3"/>
              <a:gd name="T160" fmla="*/ 0 h 314"/>
              <a:gd name="T161" fmla="*/ 83 w 83"/>
              <a:gd name="T162" fmla="*/ 314 h 3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3" h="314">
                <a:moveTo>
                  <a:pt x="83" y="0"/>
                </a:moveTo>
                <a:lnTo>
                  <a:pt x="80" y="2"/>
                </a:lnTo>
                <a:lnTo>
                  <a:pt x="77" y="4"/>
                </a:lnTo>
                <a:lnTo>
                  <a:pt x="74" y="6"/>
                </a:lnTo>
                <a:lnTo>
                  <a:pt x="71" y="9"/>
                </a:lnTo>
                <a:lnTo>
                  <a:pt x="69" y="11"/>
                </a:lnTo>
                <a:lnTo>
                  <a:pt x="66" y="13"/>
                </a:lnTo>
                <a:lnTo>
                  <a:pt x="64" y="15"/>
                </a:lnTo>
                <a:lnTo>
                  <a:pt x="61" y="18"/>
                </a:lnTo>
                <a:lnTo>
                  <a:pt x="58" y="20"/>
                </a:lnTo>
                <a:lnTo>
                  <a:pt x="56" y="23"/>
                </a:lnTo>
                <a:lnTo>
                  <a:pt x="53" y="25"/>
                </a:lnTo>
                <a:lnTo>
                  <a:pt x="51" y="28"/>
                </a:lnTo>
                <a:lnTo>
                  <a:pt x="49" y="30"/>
                </a:lnTo>
                <a:lnTo>
                  <a:pt x="46" y="33"/>
                </a:lnTo>
                <a:lnTo>
                  <a:pt x="44" y="36"/>
                </a:lnTo>
                <a:lnTo>
                  <a:pt x="42" y="38"/>
                </a:lnTo>
                <a:lnTo>
                  <a:pt x="39" y="41"/>
                </a:lnTo>
                <a:lnTo>
                  <a:pt x="37" y="44"/>
                </a:lnTo>
                <a:lnTo>
                  <a:pt x="35" y="47"/>
                </a:lnTo>
                <a:lnTo>
                  <a:pt x="33" y="50"/>
                </a:lnTo>
                <a:lnTo>
                  <a:pt x="31" y="53"/>
                </a:lnTo>
                <a:lnTo>
                  <a:pt x="29" y="56"/>
                </a:lnTo>
                <a:lnTo>
                  <a:pt x="28" y="58"/>
                </a:lnTo>
                <a:lnTo>
                  <a:pt x="26" y="61"/>
                </a:lnTo>
                <a:lnTo>
                  <a:pt x="24" y="65"/>
                </a:lnTo>
                <a:lnTo>
                  <a:pt x="22" y="68"/>
                </a:lnTo>
                <a:lnTo>
                  <a:pt x="21" y="71"/>
                </a:lnTo>
                <a:lnTo>
                  <a:pt x="19" y="74"/>
                </a:lnTo>
                <a:lnTo>
                  <a:pt x="17" y="77"/>
                </a:lnTo>
                <a:lnTo>
                  <a:pt x="16" y="80"/>
                </a:lnTo>
                <a:lnTo>
                  <a:pt x="15" y="83"/>
                </a:lnTo>
                <a:lnTo>
                  <a:pt x="13" y="86"/>
                </a:lnTo>
                <a:lnTo>
                  <a:pt x="12" y="89"/>
                </a:lnTo>
                <a:lnTo>
                  <a:pt x="11" y="93"/>
                </a:lnTo>
                <a:lnTo>
                  <a:pt x="10" y="96"/>
                </a:lnTo>
                <a:lnTo>
                  <a:pt x="9" y="99"/>
                </a:lnTo>
                <a:lnTo>
                  <a:pt x="8" y="103"/>
                </a:lnTo>
                <a:lnTo>
                  <a:pt x="7" y="106"/>
                </a:lnTo>
                <a:lnTo>
                  <a:pt x="6" y="109"/>
                </a:lnTo>
                <a:lnTo>
                  <a:pt x="5" y="113"/>
                </a:lnTo>
                <a:lnTo>
                  <a:pt x="4" y="116"/>
                </a:lnTo>
                <a:lnTo>
                  <a:pt x="3" y="119"/>
                </a:lnTo>
                <a:lnTo>
                  <a:pt x="3" y="123"/>
                </a:lnTo>
                <a:lnTo>
                  <a:pt x="2" y="126"/>
                </a:lnTo>
                <a:lnTo>
                  <a:pt x="1" y="129"/>
                </a:lnTo>
                <a:lnTo>
                  <a:pt x="1" y="133"/>
                </a:lnTo>
                <a:lnTo>
                  <a:pt x="0" y="136"/>
                </a:lnTo>
                <a:lnTo>
                  <a:pt x="0" y="140"/>
                </a:lnTo>
                <a:lnTo>
                  <a:pt x="0" y="143"/>
                </a:lnTo>
                <a:lnTo>
                  <a:pt x="0" y="147"/>
                </a:lnTo>
                <a:lnTo>
                  <a:pt x="0" y="150"/>
                </a:lnTo>
                <a:lnTo>
                  <a:pt x="0" y="153"/>
                </a:lnTo>
                <a:lnTo>
                  <a:pt x="0" y="157"/>
                </a:lnTo>
                <a:lnTo>
                  <a:pt x="0" y="160"/>
                </a:lnTo>
                <a:lnTo>
                  <a:pt x="0" y="164"/>
                </a:lnTo>
                <a:lnTo>
                  <a:pt x="0" y="167"/>
                </a:lnTo>
                <a:lnTo>
                  <a:pt x="0" y="171"/>
                </a:lnTo>
                <a:lnTo>
                  <a:pt x="0" y="174"/>
                </a:lnTo>
                <a:lnTo>
                  <a:pt x="0" y="177"/>
                </a:lnTo>
                <a:lnTo>
                  <a:pt x="1" y="181"/>
                </a:lnTo>
                <a:lnTo>
                  <a:pt x="1" y="184"/>
                </a:lnTo>
                <a:lnTo>
                  <a:pt x="2" y="188"/>
                </a:lnTo>
                <a:lnTo>
                  <a:pt x="3" y="191"/>
                </a:lnTo>
                <a:lnTo>
                  <a:pt x="3" y="194"/>
                </a:lnTo>
                <a:lnTo>
                  <a:pt x="4" y="198"/>
                </a:lnTo>
                <a:lnTo>
                  <a:pt x="5" y="201"/>
                </a:lnTo>
                <a:lnTo>
                  <a:pt x="6" y="204"/>
                </a:lnTo>
                <a:lnTo>
                  <a:pt x="7" y="208"/>
                </a:lnTo>
                <a:lnTo>
                  <a:pt x="8" y="211"/>
                </a:lnTo>
                <a:lnTo>
                  <a:pt x="9" y="214"/>
                </a:lnTo>
                <a:lnTo>
                  <a:pt x="10" y="218"/>
                </a:lnTo>
                <a:lnTo>
                  <a:pt x="11" y="221"/>
                </a:lnTo>
                <a:lnTo>
                  <a:pt x="12" y="224"/>
                </a:lnTo>
                <a:lnTo>
                  <a:pt x="13" y="227"/>
                </a:lnTo>
                <a:lnTo>
                  <a:pt x="15" y="231"/>
                </a:lnTo>
                <a:lnTo>
                  <a:pt x="16" y="234"/>
                </a:lnTo>
                <a:lnTo>
                  <a:pt x="17" y="237"/>
                </a:lnTo>
                <a:lnTo>
                  <a:pt x="19" y="240"/>
                </a:lnTo>
                <a:lnTo>
                  <a:pt x="21" y="243"/>
                </a:lnTo>
                <a:lnTo>
                  <a:pt x="22" y="246"/>
                </a:lnTo>
                <a:lnTo>
                  <a:pt x="24" y="249"/>
                </a:lnTo>
                <a:lnTo>
                  <a:pt x="26" y="252"/>
                </a:lnTo>
                <a:lnTo>
                  <a:pt x="28" y="255"/>
                </a:lnTo>
                <a:lnTo>
                  <a:pt x="29" y="258"/>
                </a:lnTo>
                <a:lnTo>
                  <a:pt x="31" y="261"/>
                </a:lnTo>
                <a:lnTo>
                  <a:pt x="33" y="264"/>
                </a:lnTo>
                <a:lnTo>
                  <a:pt x="35" y="267"/>
                </a:lnTo>
                <a:lnTo>
                  <a:pt x="37" y="270"/>
                </a:lnTo>
                <a:lnTo>
                  <a:pt x="39" y="272"/>
                </a:lnTo>
                <a:lnTo>
                  <a:pt x="42" y="275"/>
                </a:lnTo>
                <a:lnTo>
                  <a:pt x="44" y="278"/>
                </a:lnTo>
                <a:lnTo>
                  <a:pt x="46" y="281"/>
                </a:lnTo>
                <a:lnTo>
                  <a:pt x="49" y="283"/>
                </a:lnTo>
                <a:lnTo>
                  <a:pt x="51" y="286"/>
                </a:lnTo>
                <a:lnTo>
                  <a:pt x="53" y="288"/>
                </a:lnTo>
                <a:lnTo>
                  <a:pt x="56" y="291"/>
                </a:lnTo>
                <a:lnTo>
                  <a:pt x="58" y="293"/>
                </a:lnTo>
                <a:lnTo>
                  <a:pt x="61" y="296"/>
                </a:lnTo>
                <a:lnTo>
                  <a:pt x="64" y="298"/>
                </a:lnTo>
                <a:lnTo>
                  <a:pt x="66" y="301"/>
                </a:lnTo>
                <a:lnTo>
                  <a:pt x="69" y="303"/>
                </a:lnTo>
                <a:lnTo>
                  <a:pt x="71" y="305"/>
                </a:lnTo>
                <a:lnTo>
                  <a:pt x="74" y="307"/>
                </a:lnTo>
                <a:lnTo>
                  <a:pt x="77" y="310"/>
                </a:lnTo>
                <a:lnTo>
                  <a:pt x="80" y="312"/>
                </a:lnTo>
                <a:lnTo>
                  <a:pt x="83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7" name="Freeform 49"/>
          <p:cNvSpPr>
            <a:spLocks/>
          </p:cNvSpPr>
          <p:nvPr/>
        </p:nvSpPr>
        <p:spPr bwMode="auto">
          <a:xfrm>
            <a:off x="1276350" y="5321300"/>
            <a:ext cx="263525" cy="498475"/>
          </a:xfrm>
          <a:custGeom>
            <a:avLst/>
            <a:gdLst>
              <a:gd name="T0" fmla="*/ 12601573 w 166"/>
              <a:gd name="T1" fmla="*/ 788809592 h 314"/>
              <a:gd name="T2" fmla="*/ 35282187 w 166"/>
              <a:gd name="T3" fmla="*/ 788809592 h 314"/>
              <a:gd name="T4" fmla="*/ 57962803 w 166"/>
              <a:gd name="T5" fmla="*/ 786288643 h 314"/>
              <a:gd name="T6" fmla="*/ 78124046 w 166"/>
              <a:gd name="T7" fmla="*/ 783769281 h 314"/>
              <a:gd name="T8" fmla="*/ 100806238 w 166"/>
              <a:gd name="T9" fmla="*/ 778728971 h 314"/>
              <a:gd name="T10" fmla="*/ 120967505 w 166"/>
              <a:gd name="T11" fmla="*/ 773688660 h 314"/>
              <a:gd name="T12" fmla="*/ 141128748 w 166"/>
              <a:gd name="T13" fmla="*/ 766127401 h 314"/>
              <a:gd name="T14" fmla="*/ 163810939 w 166"/>
              <a:gd name="T15" fmla="*/ 758567729 h 314"/>
              <a:gd name="T16" fmla="*/ 183972182 w 166"/>
              <a:gd name="T17" fmla="*/ 751006469 h 314"/>
              <a:gd name="T18" fmla="*/ 201612475 w 166"/>
              <a:gd name="T19" fmla="*/ 740925848 h 314"/>
              <a:gd name="T20" fmla="*/ 221773768 w 166"/>
              <a:gd name="T21" fmla="*/ 730845227 h 314"/>
              <a:gd name="T22" fmla="*/ 239414061 w 166"/>
              <a:gd name="T23" fmla="*/ 718245244 h 314"/>
              <a:gd name="T24" fmla="*/ 257055942 w 166"/>
              <a:gd name="T25" fmla="*/ 705643674 h 314"/>
              <a:gd name="T26" fmla="*/ 274696236 w 166"/>
              <a:gd name="T27" fmla="*/ 693043692 h 314"/>
              <a:gd name="T28" fmla="*/ 289817168 w 166"/>
              <a:gd name="T29" fmla="*/ 677922760 h 314"/>
              <a:gd name="T30" fmla="*/ 307459049 w 166"/>
              <a:gd name="T31" fmla="*/ 662801828 h 314"/>
              <a:gd name="T32" fmla="*/ 320059032 w 166"/>
              <a:gd name="T33" fmla="*/ 647680897 h 314"/>
              <a:gd name="T34" fmla="*/ 335181551 w 166"/>
              <a:gd name="T35" fmla="*/ 632558378 h 314"/>
              <a:gd name="T36" fmla="*/ 347781534 w 166"/>
              <a:gd name="T37" fmla="*/ 614918084 h 314"/>
              <a:gd name="T38" fmla="*/ 357862155 w 166"/>
              <a:gd name="T39" fmla="*/ 597276204 h 314"/>
              <a:gd name="T40" fmla="*/ 370463726 w 166"/>
              <a:gd name="T41" fmla="*/ 579635911 h 314"/>
              <a:gd name="T42" fmla="*/ 380544347 w 166"/>
              <a:gd name="T43" fmla="*/ 561994030 h 314"/>
              <a:gd name="T44" fmla="*/ 388104019 w 166"/>
              <a:gd name="T45" fmla="*/ 544353737 h 314"/>
              <a:gd name="T46" fmla="*/ 395665279 w 166"/>
              <a:gd name="T47" fmla="*/ 524192495 h 314"/>
              <a:gd name="T48" fmla="*/ 403224951 w 166"/>
              <a:gd name="T49" fmla="*/ 504031252 h 314"/>
              <a:gd name="T50" fmla="*/ 408265262 w 166"/>
              <a:gd name="T51" fmla="*/ 483870010 h 314"/>
              <a:gd name="T52" fmla="*/ 413305572 w 166"/>
              <a:gd name="T53" fmla="*/ 463708768 h 314"/>
              <a:gd name="T54" fmla="*/ 415826521 w 166"/>
              <a:gd name="T55" fmla="*/ 443547526 h 314"/>
              <a:gd name="T56" fmla="*/ 418345982 w 166"/>
              <a:gd name="T57" fmla="*/ 423386284 h 314"/>
              <a:gd name="T58" fmla="*/ 418345982 w 166"/>
              <a:gd name="T59" fmla="*/ 400703993 h 314"/>
              <a:gd name="T60" fmla="*/ 418345982 w 166"/>
              <a:gd name="T61" fmla="*/ 380544339 h 314"/>
              <a:gd name="T62" fmla="*/ 418345982 w 166"/>
              <a:gd name="T63" fmla="*/ 360383097 h 314"/>
              <a:gd name="T64" fmla="*/ 415826521 w 166"/>
              <a:gd name="T65" fmla="*/ 340221854 h 314"/>
              <a:gd name="T66" fmla="*/ 410786211 w 166"/>
              <a:gd name="T67" fmla="*/ 320059025 h 314"/>
              <a:gd name="T68" fmla="*/ 405745900 w 166"/>
              <a:gd name="T69" fmla="*/ 299897783 h 314"/>
              <a:gd name="T70" fmla="*/ 400705589 w 166"/>
              <a:gd name="T71" fmla="*/ 279736540 h 314"/>
              <a:gd name="T72" fmla="*/ 393144330 w 166"/>
              <a:gd name="T73" fmla="*/ 259575298 h 314"/>
              <a:gd name="T74" fmla="*/ 385584657 w 166"/>
              <a:gd name="T75" fmla="*/ 239414056 h 314"/>
              <a:gd name="T76" fmla="*/ 378023398 w 166"/>
              <a:gd name="T77" fmla="*/ 221773763 h 314"/>
              <a:gd name="T78" fmla="*/ 365423415 w 166"/>
              <a:gd name="T79" fmla="*/ 204131833 h 314"/>
              <a:gd name="T80" fmla="*/ 355342794 w 166"/>
              <a:gd name="T81" fmla="*/ 183972178 h 314"/>
              <a:gd name="T82" fmla="*/ 342741223 w 166"/>
              <a:gd name="T83" fmla="*/ 168851246 h 314"/>
              <a:gd name="T84" fmla="*/ 330141240 w 166"/>
              <a:gd name="T85" fmla="*/ 151209366 h 314"/>
              <a:gd name="T86" fmla="*/ 315018721 w 166"/>
              <a:gd name="T87" fmla="*/ 136088434 h 314"/>
              <a:gd name="T88" fmla="*/ 302418738 w 166"/>
              <a:gd name="T89" fmla="*/ 120967503 h 314"/>
              <a:gd name="T90" fmla="*/ 284776857 w 166"/>
              <a:gd name="T91" fmla="*/ 105846571 h 314"/>
              <a:gd name="T92" fmla="*/ 269655925 w 166"/>
              <a:gd name="T93" fmla="*/ 90725615 h 314"/>
              <a:gd name="T94" fmla="*/ 252015632 w 166"/>
              <a:gd name="T95" fmla="*/ 78124044 h 314"/>
              <a:gd name="T96" fmla="*/ 234373751 w 166"/>
              <a:gd name="T97" fmla="*/ 65524062 h 314"/>
              <a:gd name="T98" fmla="*/ 216733457 w 166"/>
              <a:gd name="T99" fmla="*/ 55443441 h 314"/>
              <a:gd name="T100" fmla="*/ 196572165 w 166"/>
              <a:gd name="T101" fmla="*/ 45362807 h 314"/>
              <a:gd name="T102" fmla="*/ 176410922 w 166"/>
              <a:gd name="T103" fmla="*/ 35282186 h 314"/>
              <a:gd name="T104" fmla="*/ 156249680 w 166"/>
              <a:gd name="T105" fmla="*/ 27720927 h 314"/>
              <a:gd name="T106" fmla="*/ 136088437 w 166"/>
              <a:gd name="T107" fmla="*/ 20161248 h 314"/>
              <a:gd name="T108" fmla="*/ 115927194 w 166"/>
              <a:gd name="T109" fmla="*/ 15120938 h 314"/>
              <a:gd name="T110" fmla="*/ 93246566 w 166"/>
              <a:gd name="T111" fmla="*/ 10080624 h 314"/>
              <a:gd name="T112" fmla="*/ 70564374 w 166"/>
              <a:gd name="T113" fmla="*/ 5040312 h 314"/>
              <a:gd name="T114" fmla="*/ 50403119 w 166"/>
              <a:gd name="T115" fmla="*/ 2520950 h 314"/>
              <a:gd name="T116" fmla="*/ 27720927 w 166"/>
              <a:gd name="T117" fmla="*/ 0 h 314"/>
              <a:gd name="T118" fmla="*/ 7559675 w 166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6"/>
              <a:gd name="T181" fmla="*/ 0 h 314"/>
              <a:gd name="T182" fmla="*/ 166 w 166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6" h="314">
                <a:moveTo>
                  <a:pt x="0" y="314"/>
                </a:moveTo>
                <a:lnTo>
                  <a:pt x="3" y="314"/>
                </a:lnTo>
                <a:lnTo>
                  <a:pt x="5" y="313"/>
                </a:lnTo>
                <a:lnTo>
                  <a:pt x="8" y="313"/>
                </a:lnTo>
                <a:lnTo>
                  <a:pt x="11" y="313"/>
                </a:lnTo>
                <a:lnTo>
                  <a:pt x="14" y="313"/>
                </a:lnTo>
                <a:lnTo>
                  <a:pt x="17" y="313"/>
                </a:lnTo>
                <a:lnTo>
                  <a:pt x="20" y="312"/>
                </a:lnTo>
                <a:lnTo>
                  <a:pt x="23" y="312"/>
                </a:lnTo>
                <a:lnTo>
                  <a:pt x="26" y="311"/>
                </a:lnTo>
                <a:lnTo>
                  <a:pt x="28" y="311"/>
                </a:lnTo>
                <a:lnTo>
                  <a:pt x="31" y="311"/>
                </a:lnTo>
                <a:lnTo>
                  <a:pt x="34" y="310"/>
                </a:lnTo>
                <a:lnTo>
                  <a:pt x="37" y="310"/>
                </a:lnTo>
                <a:lnTo>
                  <a:pt x="40" y="309"/>
                </a:lnTo>
                <a:lnTo>
                  <a:pt x="43" y="308"/>
                </a:lnTo>
                <a:lnTo>
                  <a:pt x="46" y="307"/>
                </a:lnTo>
                <a:lnTo>
                  <a:pt x="48" y="307"/>
                </a:lnTo>
                <a:lnTo>
                  <a:pt x="51" y="306"/>
                </a:lnTo>
                <a:lnTo>
                  <a:pt x="54" y="305"/>
                </a:lnTo>
                <a:lnTo>
                  <a:pt x="56" y="304"/>
                </a:lnTo>
                <a:lnTo>
                  <a:pt x="59" y="303"/>
                </a:lnTo>
                <a:lnTo>
                  <a:pt x="62" y="302"/>
                </a:lnTo>
                <a:lnTo>
                  <a:pt x="65" y="301"/>
                </a:lnTo>
                <a:lnTo>
                  <a:pt x="67" y="300"/>
                </a:lnTo>
                <a:lnTo>
                  <a:pt x="70" y="299"/>
                </a:lnTo>
                <a:lnTo>
                  <a:pt x="73" y="298"/>
                </a:lnTo>
                <a:lnTo>
                  <a:pt x="75" y="296"/>
                </a:lnTo>
                <a:lnTo>
                  <a:pt x="78" y="295"/>
                </a:lnTo>
                <a:lnTo>
                  <a:pt x="80" y="294"/>
                </a:lnTo>
                <a:lnTo>
                  <a:pt x="83" y="292"/>
                </a:lnTo>
                <a:lnTo>
                  <a:pt x="86" y="291"/>
                </a:lnTo>
                <a:lnTo>
                  <a:pt x="88" y="290"/>
                </a:lnTo>
                <a:lnTo>
                  <a:pt x="90" y="288"/>
                </a:lnTo>
                <a:lnTo>
                  <a:pt x="93" y="287"/>
                </a:lnTo>
                <a:lnTo>
                  <a:pt x="95" y="285"/>
                </a:lnTo>
                <a:lnTo>
                  <a:pt x="98" y="283"/>
                </a:lnTo>
                <a:lnTo>
                  <a:pt x="100" y="282"/>
                </a:lnTo>
                <a:lnTo>
                  <a:pt x="102" y="280"/>
                </a:lnTo>
                <a:lnTo>
                  <a:pt x="105" y="279"/>
                </a:lnTo>
                <a:lnTo>
                  <a:pt x="107" y="277"/>
                </a:lnTo>
                <a:lnTo>
                  <a:pt x="109" y="275"/>
                </a:lnTo>
                <a:lnTo>
                  <a:pt x="111" y="273"/>
                </a:lnTo>
                <a:lnTo>
                  <a:pt x="113" y="271"/>
                </a:lnTo>
                <a:lnTo>
                  <a:pt x="115" y="269"/>
                </a:lnTo>
                <a:lnTo>
                  <a:pt x="118" y="267"/>
                </a:lnTo>
                <a:lnTo>
                  <a:pt x="120" y="266"/>
                </a:lnTo>
                <a:lnTo>
                  <a:pt x="122" y="263"/>
                </a:lnTo>
                <a:lnTo>
                  <a:pt x="123" y="262"/>
                </a:lnTo>
                <a:lnTo>
                  <a:pt x="125" y="259"/>
                </a:lnTo>
                <a:lnTo>
                  <a:pt x="127" y="257"/>
                </a:lnTo>
                <a:lnTo>
                  <a:pt x="129" y="256"/>
                </a:lnTo>
                <a:lnTo>
                  <a:pt x="131" y="253"/>
                </a:lnTo>
                <a:lnTo>
                  <a:pt x="133" y="251"/>
                </a:lnTo>
                <a:lnTo>
                  <a:pt x="135" y="249"/>
                </a:lnTo>
                <a:lnTo>
                  <a:pt x="136" y="247"/>
                </a:lnTo>
                <a:lnTo>
                  <a:pt x="138" y="244"/>
                </a:lnTo>
                <a:lnTo>
                  <a:pt x="140" y="242"/>
                </a:lnTo>
                <a:lnTo>
                  <a:pt x="141" y="240"/>
                </a:lnTo>
                <a:lnTo>
                  <a:pt x="142" y="237"/>
                </a:lnTo>
                <a:lnTo>
                  <a:pt x="144" y="235"/>
                </a:lnTo>
                <a:lnTo>
                  <a:pt x="145" y="233"/>
                </a:lnTo>
                <a:lnTo>
                  <a:pt x="147" y="230"/>
                </a:lnTo>
                <a:lnTo>
                  <a:pt x="148" y="228"/>
                </a:lnTo>
                <a:lnTo>
                  <a:pt x="150" y="225"/>
                </a:lnTo>
                <a:lnTo>
                  <a:pt x="151" y="223"/>
                </a:lnTo>
                <a:lnTo>
                  <a:pt x="152" y="220"/>
                </a:lnTo>
                <a:lnTo>
                  <a:pt x="153" y="218"/>
                </a:lnTo>
                <a:lnTo>
                  <a:pt x="154" y="216"/>
                </a:lnTo>
                <a:lnTo>
                  <a:pt x="155" y="213"/>
                </a:lnTo>
                <a:lnTo>
                  <a:pt x="156" y="210"/>
                </a:lnTo>
                <a:lnTo>
                  <a:pt x="157" y="208"/>
                </a:lnTo>
                <a:lnTo>
                  <a:pt x="158" y="205"/>
                </a:lnTo>
                <a:lnTo>
                  <a:pt x="159" y="203"/>
                </a:lnTo>
                <a:lnTo>
                  <a:pt x="160" y="200"/>
                </a:lnTo>
                <a:lnTo>
                  <a:pt x="161" y="197"/>
                </a:lnTo>
                <a:lnTo>
                  <a:pt x="161" y="195"/>
                </a:lnTo>
                <a:lnTo>
                  <a:pt x="162" y="192"/>
                </a:lnTo>
                <a:lnTo>
                  <a:pt x="163" y="189"/>
                </a:lnTo>
                <a:lnTo>
                  <a:pt x="163" y="187"/>
                </a:lnTo>
                <a:lnTo>
                  <a:pt x="164" y="184"/>
                </a:lnTo>
                <a:lnTo>
                  <a:pt x="164" y="181"/>
                </a:lnTo>
                <a:lnTo>
                  <a:pt x="165" y="178"/>
                </a:lnTo>
                <a:lnTo>
                  <a:pt x="165" y="176"/>
                </a:lnTo>
                <a:lnTo>
                  <a:pt x="165" y="173"/>
                </a:lnTo>
                <a:lnTo>
                  <a:pt x="166" y="170"/>
                </a:lnTo>
                <a:lnTo>
                  <a:pt x="166" y="168"/>
                </a:lnTo>
                <a:lnTo>
                  <a:pt x="166" y="165"/>
                </a:lnTo>
                <a:lnTo>
                  <a:pt x="166" y="162"/>
                </a:lnTo>
                <a:lnTo>
                  <a:pt x="166" y="159"/>
                </a:lnTo>
                <a:lnTo>
                  <a:pt x="166" y="157"/>
                </a:lnTo>
                <a:lnTo>
                  <a:pt x="166" y="154"/>
                </a:lnTo>
                <a:lnTo>
                  <a:pt x="166" y="151"/>
                </a:lnTo>
                <a:lnTo>
                  <a:pt x="166" y="149"/>
                </a:lnTo>
                <a:lnTo>
                  <a:pt x="166" y="146"/>
                </a:lnTo>
                <a:lnTo>
                  <a:pt x="166" y="143"/>
                </a:lnTo>
                <a:lnTo>
                  <a:pt x="165" y="140"/>
                </a:lnTo>
                <a:lnTo>
                  <a:pt x="165" y="137"/>
                </a:lnTo>
                <a:lnTo>
                  <a:pt x="165" y="135"/>
                </a:lnTo>
                <a:lnTo>
                  <a:pt x="164" y="132"/>
                </a:lnTo>
                <a:lnTo>
                  <a:pt x="164" y="129"/>
                </a:lnTo>
                <a:lnTo>
                  <a:pt x="163" y="127"/>
                </a:lnTo>
                <a:lnTo>
                  <a:pt x="163" y="124"/>
                </a:lnTo>
                <a:lnTo>
                  <a:pt x="162" y="121"/>
                </a:lnTo>
                <a:lnTo>
                  <a:pt x="161" y="119"/>
                </a:lnTo>
                <a:lnTo>
                  <a:pt x="161" y="116"/>
                </a:lnTo>
                <a:lnTo>
                  <a:pt x="160" y="113"/>
                </a:lnTo>
                <a:lnTo>
                  <a:pt x="159" y="111"/>
                </a:lnTo>
                <a:lnTo>
                  <a:pt x="158" y="108"/>
                </a:lnTo>
                <a:lnTo>
                  <a:pt x="157" y="105"/>
                </a:lnTo>
                <a:lnTo>
                  <a:pt x="156" y="103"/>
                </a:lnTo>
                <a:lnTo>
                  <a:pt x="155" y="100"/>
                </a:lnTo>
                <a:lnTo>
                  <a:pt x="154" y="98"/>
                </a:lnTo>
                <a:lnTo>
                  <a:pt x="153" y="95"/>
                </a:lnTo>
                <a:lnTo>
                  <a:pt x="152" y="93"/>
                </a:lnTo>
                <a:lnTo>
                  <a:pt x="151" y="90"/>
                </a:lnTo>
                <a:lnTo>
                  <a:pt x="150" y="88"/>
                </a:lnTo>
                <a:lnTo>
                  <a:pt x="148" y="85"/>
                </a:lnTo>
                <a:lnTo>
                  <a:pt x="147" y="83"/>
                </a:lnTo>
                <a:lnTo>
                  <a:pt x="145" y="81"/>
                </a:lnTo>
                <a:lnTo>
                  <a:pt x="144" y="78"/>
                </a:lnTo>
                <a:lnTo>
                  <a:pt x="142" y="76"/>
                </a:lnTo>
                <a:lnTo>
                  <a:pt x="141" y="73"/>
                </a:lnTo>
                <a:lnTo>
                  <a:pt x="140" y="71"/>
                </a:lnTo>
                <a:lnTo>
                  <a:pt x="138" y="69"/>
                </a:lnTo>
                <a:lnTo>
                  <a:pt x="136" y="67"/>
                </a:lnTo>
                <a:lnTo>
                  <a:pt x="135" y="64"/>
                </a:lnTo>
                <a:lnTo>
                  <a:pt x="133" y="62"/>
                </a:lnTo>
                <a:lnTo>
                  <a:pt x="131" y="60"/>
                </a:lnTo>
                <a:lnTo>
                  <a:pt x="129" y="58"/>
                </a:lnTo>
                <a:lnTo>
                  <a:pt x="127" y="56"/>
                </a:lnTo>
                <a:lnTo>
                  <a:pt x="125" y="54"/>
                </a:lnTo>
                <a:lnTo>
                  <a:pt x="123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5" y="44"/>
                </a:lnTo>
                <a:lnTo>
                  <a:pt x="113" y="42"/>
                </a:lnTo>
                <a:lnTo>
                  <a:pt x="111" y="40"/>
                </a:lnTo>
                <a:lnTo>
                  <a:pt x="109" y="38"/>
                </a:lnTo>
                <a:lnTo>
                  <a:pt x="107" y="36"/>
                </a:lnTo>
                <a:lnTo>
                  <a:pt x="105" y="35"/>
                </a:lnTo>
                <a:lnTo>
                  <a:pt x="102" y="33"/>
                </a:lnTo>
                <a:lnTo>
                  <a:pt x="100" y="31"/>
                </a:lnTo>
                <a:lnTo>
                  <a:pt x="98" y="30"/>
                </a:lnTo>
                <a:lnTo>
                  <a:pt x="95" y="28"/>
                </a:lnTo>
                <a:lnTo>
                  <a:pt x="93" y="26"/>
                </a:lnTo>
                <a:lnTo>
                  <a:pt x="90" y="25"/>
                </a:lnTo>
                <a:lnTo>
                  <a:pt x="88" y="23"/>
                </a:lnTo>
                <a:lnTo>
                  <a:pt x="86" y="22"/>
                </a:lnTo>
                <a:lnTo>
                  <a:pt x="83" y="21"/>
                </a:lnTo>
                <a:lnTo>
                  <a:pt x="80" y="19"/>
                </a:lnTo>
                <a:lnTo>
                  <a:pt x="78" y="18"/>
                </a:lnTo>
                <a:lnTo>
                  <a:pt x="75" y="17"/>
                </a:lnTo>
                <a:lnTo>
                  <a:pt x="73" y="16"/>
                </a:lnTo>
                <a:lnTo>
                  <a:pt x="70" y="14"/>
                </a:lnTo>
                <a:lnTo>
                  <a:pt x="67" y="13"/>
                </a:lnTo>
                <a:lnTo>
                  <a:pt x="65" y="12"/>
                </a:lnTo>
                <a:lnTo>
                  <a:pt x="62" y="11"/>
                </a:lnTo>
                <a:lnTo>
                  <a:pt x="59" y="10"/>
                </a:lnTo>
                <a:lnTo>
                  <a:pt x="56" y="9"/>
                </a:lnTo>
                <a:lnTo>
                  <a:pt x="54" y="8"/>
                </a:lnTo>
                <a:lnTo>
                  <a:pt x="51" y="7"/>
                </a:lnTo>
                <a:lnTo>
                  <a:pt x="48" y="6"/>
                </a:lnTo>
                <a:lnTo>
                  <a:pt x="46" y="6"/>
                </a:lnTo>
                <a:lnTo>
                  <a:pt x="43" y="5"/>
                </a:lnTo>
                <a:lnTo>
                  <a:pt x="40" y="4"/>
                </a:lnTo>
                <a:lnTo>
                  <a:pt x="37" y="4"/>
                </a:lnTo>
                <a:lnTo>
                  <a:pt x="34" y="3"/>
                </a:lnTo>
                <a:lnTo>
                  <a:pt x="31" y="2"/>
                </a:lnTo>
                <a:lnTo>
                  <a:pt x="28" y="2"/>
                </a:lnTo>
                <a:lnTo>
                  <a:pt x="26" y="2"/>
                </a:lnTo>
                <a:lnTo>
                  <a:pt x="23" y="1"/>
                </a:lnTo>
                <a:lnTo>
                  <a:pt x="20" y="1"/>
                </a:lnTo>
                <a:lnTo>
                  <a:pt x="17" y="1"/>
                </a:lnTo>
                <a:lnTo>
                  <a:pt x="14" y="0"/>
                </a:lnTo>
                <a:lnTo>
                  <a:pt x="11" y="0"/>
                </a:lnTo>
                <a:lnTo>
                  <a:pt x="8" y="0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8" name="Freeform 50"/>
          <p:cNvSpPr>
            <a:spLocks/>
          </p:cNvSpPr>
          <p:nvPr/>
        </p:nvSpPr>
        <p:spPr bwMode="auto">
          <a:xfrm>
            <a:off x="1143000" y="5321300"/>
            <a:ext cx="133350" cy="498475"/>
          </a:xfrm>
          <a:custGeom>
            <a:avLst/>
            <a:gdLst>
              <a:gd name="T0" fmla="*/ 211693147 w 84"/>
              <a:gd name="T1" fmla="*/ 0 h 314"/>
              <a:gd name="T2" fmla="*/ 0 w 84"/>
              <a:gd name="T3" fmla="*/ 0 h 314"/>
              <a:gd name="T4" fmla="*/ 0 w 84"/>
              <a:gd name="T5" fmla="*/ 791328953 h 314"/>
              <a:gd name="T6" fmla="*/ 211693147 w 84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14"/>
              <a:gd name="T14" fmla="*/ 84 w 84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14">
                <a:moveTo>
                  <a:pt x="84" y="0"/>
                </a:moveTo>
                <a:lnTo>
                  <a:pt x="0" y="0"/>
                </a:lnTo>
                <a:lnTo>
                  <a:pt x="0" y="314"/>
                </a:lnTo>
                <a:lnTo>
                  <a:pt x="84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79" name="Rectangle 51"/>
          <p:cNvSpPr>
            <a:spLocks noChangeArrowheads="1"/>
          </p:cNvSpPr>
          <p:nvPr/>
        </p:nvSpPr>
        <p:spPr bwMode="auto">
          <a:xfrm>
            <a:off x="1803400" y="4687888"/>
            <a:ext cx="303213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/>
          </a:p>
        </p:txBody>
      </p:sp>
      <p:sp>
        <p:nvSpPr>
          <p:cNvPr id="22580" name="Rectangle 52"/>
          <p:cNvSpPr>
            <a:spLocks noChangeArrowheads="1"/>
          </p:cNvSpPr>
          <p:nvPr/>
        </p:nvSpPr>
        <p:spPr bwMode="auto">
          <a:xfrm>
            <a:off x="2019300" y="4632325"/>
            <a:ext cx="179388" cy="325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b="1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2581" name="Rectangle 53"/>
          <p:cNvSpPr>
            <a:spLocks noChangeArrowheads="1"/>
          </p:cNvSpPr>
          <p:nvPr/>
        </p:nvSpPr>
        <p:spPr bwMode="auto">
          <a:xfrm>
            <a:off x="1825625" y="5441950"/>
            <a:ext cx="257175" cy="373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1990725" y="5384800"/>
            <a:ext cx="179388" cy="325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b="1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2583" name="Freeform 55"/>
          <p:cNvSpPr>
            <a:spLocks/>
          </p:cNvSpPr>
          <p:nvPr/>
        </p:nvSpPr>
        <p:spPr bwMode="auto">
          <a:xfrm>
            <a:off x="3130550" y="4449763"/>
            <a:ext cx="265113" cy="496887"/>
          </a:xfrm>
          <a:custGeom>
            <a:avLst/>
            <a:gdLst>
              <a:gd name="T0" fmla="*/ 405746666 w 167"/>
              <a:gd name="T1" fmla="*/ 0 h 313"/>
              <a:gd name="T2" fmla="*/ 383064432 w 167"/>
              <a:gd name="T3" fmla="*/ 0 h 313"/>
              <a:gd name="T4" fmla="*/ 362903151 w 167"/>
              <a:gd name="T5" fmla="*/ 2519360 h 313"/>
              <a:gd name="T6" fmla="*/ 340222504 w 167"/>
              <a:gd name="T7" fmla="*/ 5040307 h 313"/>
              <a:gd name="T8" fmla="*/ 317540270 w 167"/>
              <a:gd name="T9" fmla="*/ 10080614 h 313"/>
              <a:gd name="T10" fmla="*/ 297378989 w 167"/>
              <a:gd name="T11" fmla="*/ 15120923 h 313"/>
              <a:gd name="T12" fmla="*/ 277217708 w 167"/>
              <a:gd name="T13" fmla="*/ 22680587 h 313"/>
              <a:gd name="T14" fmla="*/ 254537061 w 167"/>
              <a:gd name="T15" fmla="*/ 30241845 h 313"/>
              <a:gd name="T16" fmla="*/ 236895147 w 167"/>
              <a:gd name="T17" fmla="*/ 37801510 h 313"/>
              <a:gd name="T18" fmla="*/ 216733866 w 167"/>
              <a:gd name="T19" fmla="*/ 47882121 h 313"/>
              <a:gd name="T20" fmla="*/ 196572536 w 167"/>
              <a:gd name="T21" fmla="*/ 57962744 h 313"/>
              <a:gd name="T22" fmla="*/ 178932209 w 167"/>
              <a:gd name="T23" fmla="*/ 70564301 h 313"/>
              <a:gd name="T24" fmla="*/ 161290295 w 167"/>
              <a:gd name="T25" fmla="*/ 83164271 h 313"/>
              <a:gd name="T26" fmla="*/ 143649968 w 167"/>
              <a:gd name="T27" fmla="*/ 95765829 h 313"/>
              <a:gd name="T28" fmla="*/ 128529008 w 167"/>
              <a:gd name="T29" fmla="*/ 110886770 h 313"/>
              <a:gd name="T30" fmla="*/ 113408047 w 167"/>
              <a:gd name="T31" fmla="*/ 123486740 h 313"/>
              <a:gd name="T32" fmla="*/ 98287062 w 167"/>
              <a:gd name="T33" fmla="*/ 141128603 h 313"/>
              <a:gd name="T34" fmla="*/ 83166101 w 167"/>
              <a:gd name="T35" fmla="*/ 156249519 h 313"/>
              <a:gd name="T36" fmla="*/ 70564507 w 167"/>
              <a:gd name="T37" fmla="*/ 173889794 h 313"/>
              <a:gd name="T38" fmla="*/ 60483867 w 167"/>
              <a:gd name="T39" fmla="*/ 191531657 h 313"/>
              <a:gd name="T40" fmla="*/ 47883848 w 167"/>
              <a:gd name="T41" fmla="*/ 209171982 h 313"/>
              <a:gd name="T42" fmla="*/ 37803207 w 167"/>
              <a:gd name="T43" fmla="*/ 226813845 h 313"/>
              <a:gd name="T44" fmla="*/ 30241933 w 167"/>
              <a:gd name="T45" fmla="*/ 246975067 h 313"/>
              <a:gd name="T46" fmla="*/ 22682241 w 167"/>
              <a:gd name="T47" fmla="*/ 264615342 h 313"/>
              <a:gd name="T48" fmla="*/ 15120967 w 167"/>
              <a:gd name="T49" fmla="*/ 284776564 h 313"/>
              <a:gd name="T50" fmla="*/ 10080643 w 167"/>
              <a:gd name="T51" fmla="*/ 304937786 h 313"/>
              <a:gd name="T52" fmla="*/ 5040322 w 167"/>
              <a:gd name="T53" fmla="*/ 325099008 h 313"/>
              <a:gd name="T54" fmla="*/ 2520955 w 167"/>
              <a:gd name="T55" fmla="*/ 345260230 h 313"/>
              <a:gd name="T56" fmla="*/ 0 w 167"/>
              <a:gd name="T57" fmla="*/ 365421451 h 313"/>
              <a:gd name="T58" fmla="*/ 0 w 167"/>
              <a:gd name="T59" fmla="*/ 388103620 h 313"/>
              <a:gd name="T60" fmla="*/ 0 w 167"/>
              <a:gd name="T61" fmla="*/ 408264842 h 313"/>
              <a:gd name="T62" fmla="*/ 0 w 167"/>
              <a:gd name="T63" fmla="*/ 428426163 h 313"/>
              <a:gd name="T64" fmla="*/ 2520955 w 167"/>
              <a:gd name="T65" fmla="*/ 448587385 h 313"/>
              <a:gd name="T66" fmla="*/ 7561277 w 167"/>
              <a:gd name="T67" fmla="*/ 468748606 h 313"/>
              <a:gd name="T68" fmla="*/ 12601597 w 167"/>
              <a:gd name="T69" fmla="*/ 488909828 h 313"/>
              <a:gd name="T70" fmla="*/ 17641921 w 167"/>
              <a:gd name="T71" fmla="*/ 509071050 h 313"/>
              <a:gd name="T72" fmla="*/ 25201607 w 167"/>
              <a:gd name="T73" fmla="*/ 529232272 h 313"/>
              <a:gd name="T74" fmla="*/ 32762887 w 167"/>
              <a:gd name="T75" fmla="*/ 549393494 h 313"/>
              <a:gd name="T76" fmla="*/ 42843528 w 167"/>
              <a:gd name="T77" fmla="*/ 567033769 h 313"/>
              <a:gd name="T78" fmla="*/ 52924180 w 167"/>
              <a:gd name="T79" fmla="*/ 584675632 h 313"/>
              <a:gd name="T80" fmla="*/ 63004821 w 167"/>
              <a:gd name="T81" fmla="*/ 602315907 h 313"/>
              <a:gd name="T82" fmla="*/ 75604827 w 167"/>
              <a:gd name="T83" fmla="*/ 619957770 h 313"/>
              <a:gd name="T84" fmla="*/ 88206421 w 167"/>
              <a:gd name="T85" fmla="*/ 637598046 h 313"/>
              <a:gd name="T86" fmla="*/ 103327382 w 167"/>
              <a:gd name="T87" fmla="*/ 652718962 h 313"/>
              <a:gd name="T88" fmla="*/ 118448367 w 167"/>
              <a:gd name="T89" fmla="*/ 670360825 h 313"/>
              <a:gd name="T90" fmla="*/ 133569328 w 167"/>
              <a:gd name="T91" fmla="*/ 682960795 h 313"/>
              <a:gd name="T92" fmla="*/ 151209655 w 167"/>
              <a:gd name="T93" fmla="*/ 698081711 h 313"/>
              <a:gd name="T94" fmla="*/ 166330615 w 167"/>
              <a:gd name="T95" fmla="*/ 710683269 h 313"/>
              <a:gd name="T96" fmla="*/ 183972529 w 167"/>
              <a:gd name="T97" fmla="*/ 720763880 h 313"/>
              <a:gd name="T98" fmla="*/ 204133810 w 167"/>
              <a:gd name="T99" fmla="*/ 733363849 h 313"/>
              <a:gd name="T100" fmla="*/ 221774186 w 167"/>
              <a:gd name="T101" fmla="*/ 743444460 h 313"/>
              <a:gd name="T102" fmla="*/ 241935467 w 167"/>
              <a:gd name="T103" fmla="*/ 753525071 h 313"/>
              <a:gd name="T104" fmla="*/ 262096748 w 167"/>
              <a:gd name="T105" fmla="*/ 761086323 h 313"/>
              <a:gd name="T106" fmla="*/ 282258028 w 167"/>
              <a:gd name="T107" fmla="*/ 768645988 h 313"/>
              <a:gd name="T108" fmla="*/ 304940263 w 167"/>
              <a:gd name="T109" fmla="*/ 773686293 h 313"/>
              <a:gd name="T110" fmla="*/ 325101544 w 167"/>
              <a:gd name="T111" fmla="*/ 778726599 h 313"/>
              <a:gd name="T112" fmla="*/ 347782191 w 167"/>
              <a:gd name="T113" fmla="*/ 783766904 h 313"/>
              <a:gd name="T114" fmla="*/ 370464425 w 167"/>
              <a:gd name="T115" fmla="*/ 786287851 h 313"/>
              <a:gd name="T116" fmla="*/ 390625706 w 167"/>
              <a:gd name="T117" fmla="*/ 788807210 h 313"/>
              <a:gd name="T118" fmla="*/ 413306353 w 167"/>
              <a:gd name="T119" fmla="*/ 788807210 h 3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3"/>
              <a:gd name="T182" fmla="*/ 167 w 167"/>
              <a:gd name="T183" fmla="*/ 313 h 3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3">
                <a:moveTo>
                  <a:pt x="167" y="0"/>
                </a:move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7" y="1"/>
                </a:lnTo>
                <a:lnTo>
                  <a:pt x="144" y="1"/>
                </a:lnTo>
                <a:lnTo>
                  <a:pt x="141" y="1"/>
                </a:lnTo>
                <a:lnTo>
                  <a:pt x="138" y="2"/>
                </a:lnTo>
                <a:lnTo>
                  <a:pt x="135" y="2"/>
                </a:lnTo>
                <a:lnTo>
                  <a:pt x="132" y="3"/>
                </a:lnTo>
                <a:lnTo>
                  <a:pt x="129" y="4"/>
                </a:lnTo>
                <a:lnTo>
                  <a:pt x="126" y="4"/>
                </a:lnTo>
                <a:lnTo>
                  <a:pt x="124" y="5"/>
                </a:lnTo>
                <a:lnTo>
                  <a:pt x="121" y="5"/>
                </a:lnTo>
                <a:lnTo>
                  <a:pt x="118" y="6"/>
                </a:lnTo>
                <a:lnTo>
                  <a:pt x="115" y="7"/>
                </a:lnTo>
                <a:lnTo>
                  <a:pt x="112" y="8"/>
                </a:lnTo>
                <a:lnTo>
                  <a:pt x="110" y="9"/>
                </a:lnTo>
                <a:lnTo>
                  <a:pt x="107" y="10"/>
                </a:lnTo>
                <a:lnTo>
                  <a:pt x="104" y="11"/>
                </a:lnTo>
                <a:lnTo>
                  <a:pt x="101" y="12"/>
                </a:lnTo>
                <a:lnTo>
                  <a:pt x="99" y="13"/>
                </a:lnTo>
                <a:lnTo>
                  <a:pt x="96" y="14"/>
                </a:lnTo>
                <a:lnTo>
                  <a:pt x="94" y="15"/>
                </a:lnTo>
                <a:lnTo>
                  <a:pt x="91" y="17"/>
                </a:lnTo>
                <a:lnTo>
                  <a:pt x="88" y="18"/>
                </a:lnTo>
                <a:lnTo>
                  <a:pt x="86" y="19"/>
                </a:lnTo>
                <a:lnTo>
                  <a:pt x="83" y="21"/>
                </a:lnTo>
                <a:lnTo>
                  <a:pt x="81" y="22"/>
                </a:lnTo>
                <a:lnTo>
                  <a:pt x="78" y="23"/>
                </a:lnTo>
                <a:lnTo>
                  <a:pt x="76" y="25"/>
                </a:lnTo>
                <a:lnTo>
                  <a:pt x="73" y="26"/>
                </a:lnTo>
                <a:lnTo>
                  <a:pt x="71" y="28"/>
                </a:lnTo>
                <a:lnTo>
                  <a:pt x="69" y="29"/>
                </a:lnTo>
                <a:lnTo>
                  <a:pt x="66" y="31"/>
                </a:lnTo>
                <a:lnTo>
                  <a:pt x="64" y="33"/>
                </a:lnTo>
                <a:lnTo>
                  <a:pt x="62" y="34"/>
                </a:lnTo>
                <a:lnTo>
                  <a:pt x="60" y="36"/>
                </a:lnTo>
                <a:lnTo>
                  <a:pt x="57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5"/>
                </a:lnTo>
                <a:lnTo>
                  <a:pt x="47" y="47"/>
                </a:lnTo>
                <a:lnTo>
                  <a:pt x="45" y="49"/>
                </a:lnTo>
                <a:lnTo>
                  <a:pt x="43" y="51"/>
                </a:lnTo>
                <a:lnTo>
                  <a:pt x="41" y="53"/>
                </a:lnTo>
                <a:lnTo>
                  <a:pt x="39" y="56"/>
                </a:lnTo>
                <a:lnTo>
                  <a:pt x="37" y="58"/>
                </a:lnTo>
                <a:lnTo>
                  <a:pt x="35" y="60"/>
                </a:lnTo>
                <a:lnTo>
                  <a:pt x="33" y="62"/>
                </a:lnTo>
                <a:lnTo>
                  <a:pt x="32" y="64"/>
                </a:lnTo>
                <a:lnTo>
                  <a:pt x="30" y="66"/>
                </a:lnTo>
                <a:lnTo>
                  <a:pt x="28" y="69"/>
                </a:lnTo>
                <a:lnTo>
                  <a:pt x="27" y="71"/>
                </a:lnTo>
                <a:lnTo>
                  <a:pt x="25" y="73"/>
                </a:lnTo>
                <a:lnTo>
                  <a:pt x="24" y="76"/>
                </a:lnTo>
                <a:lnTo>
                  <a:pt x="22" y="78"/>
                </a:lnTo>
                <a:lnTo>
                  <a:pt x="21" y="80"/>
                </a:lnTo>
                <a:lnTo>
                  <a:pt x="19" y="83"/>
                </a:lnTo>
                <a:lnTo>
                  <a:pt x="18" y="85"/>
                </a:lnTo>
                <a:lnTo>
                  <a:pt x="17" y="88"/>
                </a:lnTo>
                <a:lnTo>
                  <a:pt x="15" y="90"/>
                </a:lnTo>
                <a:lnTo>
                  <a:pt x="14" y="92"/>
                </a:lnTo>
                <a:lnTo>
                  <a:pt x="13" y="95"/>
                </a:lnTo>
                <a:lnTo>
                  <a:pt x="12" y="98"/>
                </a:lnTo>
                <a:lnTo>
                  <a:pt x="11" y="100"/>
                </a:lnTo>
                <a:lnTo>
                  <a:pt x="10" y="103"/>
                </a:lnTo>
                <a:lnTo>
                  <a:pt x="9" y="105"/>
                </a:lnTo>
                <a:lnTo>
                  <a:pt x="8" y="108"/>
                </a:lnTo>
                <a:lnTo>
                  <a:pt x="7" y="111"/>
                </a:lnTo>
                <a:lnTo>
                  <a:pt x="6" y="113"/>
                </a:lnTo>
                <a:lnTo>
                  <a:pt x="6" y="116"/>
                </a:lnTo>
                <a:lnTo>
                  <a:pt x="5" y="119"/>
                </a:lnTo>
                <a:lnTo>
                  <a:pt x="4" y="121"/>
                </a:lnTo>
                <a:lnTo>
                  <a:pt x="4" y="124"/>
                </a:lnTo>
                <a:lnTo>
                  <a:pt x="3" y="127"/>
                </a:lnTo>
                <a:lnTo>
                  <a:pt x="2" y="129"/>
                </a:lnTo>
                <a:lnTo>
                  <a:pt x="2" y="132"/>
                </a:lnTo>
                <a:lnTo>
                  <a:pt x="1" y="135"/>
                </a:lnTo>
                <a:lnTo>
                  <a:pt x="1" y="137"/>
                </a:lnTo>
                <a:lnTo>
                  <a:pt x="1" y="140"/>
                </a:lnTo>
                <a:lnTo>
                  <a:pt x="0" y="143"/>
                </a:lnTo>
                <a:lnTo>
                  <a:pt x="0" y="145"/>
                </a:lnTo>
                <a:lnTo>
                  <a:pt x="0" y="148"/>
                </a:lnTo>
                <a:lnTo>
                  <a:pt x="0" y="151"/>
                </a:lnTo>
                <a:lnTo>
                  <a:pt x="0" y="154"/>
                </a:lnTo>
                <a:lnTo>
                  <a:pt x="0" y="156"/>
                </a:lnTo>
                <a:lnTo>
                  <a:pt x="0" y="159"/>
                </a:lnTo>
                <a:lnTo>
                  <a:pt x="0" y="162"/>
                </a:lnTo>
                <a:lnTo>
                  <a:pt x="0" y="165"/>
                </a:lnTo>
                <a:lnTo>
                  <a:pt x="0" y="167"/>
                </a:lnTo>
                <a:lnTo>
                  <a:pt x="0" y="170"/>
                </a:lnTo>
                <a:lnTo>
                  <a:pt x="1" y="173"/>
                </a:lnTo>
                <a:lnTo>
                  <a:pt x="1" y="175"/>
                </a:lnTo>
                <a:lnTo>
                  <a:pt x="1" y="178"/>
                </a:lnTo>
                <a:lnTo>
                  <a:pt x="2" y="181"/>
                </a:lnTo>
                <a:lnTo>
                  <a:pt x="2" y="184"/>
                </a:lnTo>
                <a:lnTo>
                  <a:pt x="3" y="186"/>
                </a:lnTo>
                <a:lnTo>
                  <a:pt x="4" y="189"/>
                </a:lnTo>
                <a:lnTo>
                  <a:pt x="4" y="192"/>
                </a:lnTo>
                <a:lnTo>
                  <a:pt x="5" y="194"/>
                </a:lnTo>
                <a:lnTo>
                  <a:pt x="6" y="197"/>
                </a:lnTo>
                <a:lnTo>
                  <a:pt x="6" y="200"/>
                </a:lnTo>
                <a:lnTo>
                  <a:pt x="7" y="202"/>
                </a:lnTo>
                <a:lnTo>
                  <a:pt x="8" y="205"/>
                </a:lnTo>
                <a:lnTo>
                  <a:pt x="9" y="207"/>
                </a:lnTo>
                <a:lnTo>
                  <a:pt x="10" y="210"/>
                </a:lnTo>
                <a:lnTo>
                  <a:pt x="11" y="213"/>
                </a:lnTo>
                <a:lnTo>
                  <a:pt x="12" y="215"/>
                </a:lnTo>
                <a:lnTo>
                  <a:pt x="13" y="218"/>
                </a:lnTo>
                <a:lnTo>
                  <a:pt x="14" y="220"/>
                </a:lnTo>
                <a:lnTo>
                  <a:pt x="15" y="223"/>
                </a:lnTo>
                <a:lnTo>
                  <a:pt x="17" y="225"/>
                </a:lnTo>
                <a:lnTo>
                  <a:pt x="18" y="228"/>
                </a:lnTo>
                <a:lnTo>
                  <a:pt x="19" y="230"/>
                </a:lnTo>
                <a:lnTo>
                  <a:pt x="21" y="232"/>
                </a:lnTo>
                <a:lnTo>
                  <a:pt x="22" y="235"/>
                </a:lnTo>
                <a:lnTo>
                  <a:pt x="24" y="237"/>
                </a:lnTo>
                <a:lnTo>
                  <a:pt x="25" y="239"/>
                </a:lnTo>
                <a:lnTo>
                  <a:pt x="27" y="242"/>
                </a:lnTo>
                <a:lnTo>
                  <a:pt x="28" y="244"/>
                </a:lnTo>
                <a:lnTo>
                  <a:pt x="30" y="246"/>
                </a:lnTo>
                <a:lnTo>
                  <a:pt x="32" y="249"/>
                </a:lnTo>
                <a:lnTo>
                  <a:pt x="33" y="251"/>
                </a:lnTo>
                <a:lnTo>
                  <a:pt x="35" y="253"/>
                </a:lnTo>
                <a:lnTo>
                  <a:pt x="37" y="255"/>
                </a:lnTo>
                <a:lnTo>
                  <a:pt x="39" y="257"/>
                </a:lnTo>
                <a:lnTo>
                  <a:pt x="41" y="259"/>
                </a:lnTo>
                <a:lnTo>
                  <a:pt x="43" y="262"/>
                </a:lnTo>
                <a:lnTo>
                  <a:pt x="45" y="263"/>
                </a:lnTo>
                <a:lnTo>
                  <a:pt x="47" y="266"/>
                </a:lnTo>
                <a:lnTo>
                  <a:pt x="49" y="267"/>
                </a:lnTo>
                <a:lnTo>
                  <a:pt x="51" y="269"/>
                </a:lnTo>
                <a:lnTo>
                  <a:pt x="53" y="271"/>
                </a:lnTo>
                <a:lnTo>
                  <a:pt x="55" y="273"/>
                </a:lnTo>
                <a:lnTo>
                  <a:pt x="57" y="275"/>
                </a:lnTo>
                <a:lnTo>
                  <a:pt x="60" y="277"/>
                </a:lnTo>
                <a:lnTo>
                  <a:pt x="62" y="278"/>
                </a:lnTo>
                <a:lnTo>
                  <a:pt x="64" y="280"/>
                </a:lnTo>
                <a:lnTo>
                  <a:pt x="66" y="282"/>
                </a:lnTo>
                <a:lnTo>
                  <a:pt x="69" y="283"/>
                </a:lnTo>
                <a:lnTo>
                  <a:pt x="71" y="285"/>
                </a:lnTo>
                <a:lnTo>
                  <a:pt x="73" y="286"/>
                </a:lnTo>
                <a:lnTo>
                  <a:pt x="76" y="288"/>
                </a:lnTo>
                <a:lnTo>
                  <a:pt x="78" y="290"/>
                </a:lnTo>
                <a:lnTo>
                  <a:pt x="81" y="291"/>
                </a:lnTo>
                <a:lnTo>
                  <a:pt x="83" y="292"/>
                </a:lnTo>
                <a:lnTo>
                  <a:pt x="86" y="294"/>
                </a:lnTo>
                <a:lnTo>
                  <a:pt x="88" y="295"/>
                </a:lnTo>
                <a:lnTo>
                  <a:pt x="91" y="296"/>
                </a:lnTo>
                <a:lnTo>
                  <a:pt x="94" y="298"/>
                </a:lnTo>
                <a:lnTo>
                  <a:pt x="96" y="299"/>
                </a:lnTo>
                <a:lnTo>
                  <a:pt x="99" y="300"/>
                </a:lnTo>
                <a:lnTo>
                  <a:pt x="101" y="301"/>
                </a:lnTo>
                <a:lnTo>
                  <a:pt x="104" y="302"/>
                </a:lnTo>
                <a:lnTo>
                  <a:pt x="107" y="303"/>
                </a:lnTo>
                <a:lnTo>
                  <a:pt x="110" y="304"/>
                </a:lnTo>
                <a:lnTo>
                  <a:pt x="112" y="305"/>
                </a:lnTo>
                <a:lnTo>
                  <a:pt x="115" y="306"/>
                </a:lnTo>
                <a:lnTo>
                  <a:pt x="118" y="306"/>
                </a:lnTo>
                <a:lnTo>
                  <a:pt x="121" y="307"/>
                </a:lnTo>
                <a:lnTo>
                  <a:pt x="124" y="308"/>
                </a:lnTo>
                <a:lnTo>
                  <a:pt x="126" y="309"/>
                </a:lnTo>
                <a:lnTo>
                  <a:pt x="129" y="309"/>
                </a:lnTo>
                <a:lnTo>
                  <a:pt x="132" y="310"/>
                </a:lnTo>
                <a:lnTo>
                  <a:pt x="135" y="310"/>
                </a:lnTo>
                <a:lnTo>
                  <a:pt x="138" y="311"/>
                </a:lnTo>
                <a:lnTo>
                  <a:pt x="141" y="311"/>
                </a:lnTo>
                <a:lnTo>
                  <a:pt x="144" y="312"/>
                </a:lnTo>
                <a:lnTo>
                  <a:pt x="147" y="312"/>
                </a:lnTo>
                <a:lnTo>
                  <a:pt x="149" y="313"/>
                </a:lnTo>
                <a:lnTo>
                  <a:pt x="152" y="313"/>
                </a:lnTo>
                <a:lnTo>
                  <a:pt x="155" y="313"/>
                </a:lnTo>
                <a:lnTo>
                  <a:pt x="158" y="313"/>
                </a:lnTo>
                <a:lnTo>
                  <a:pt x="161" y="313"/>
                </a:lnTo>
                <a:lnTo>
                  <a:pt x="164" y="313"/>
                </a:lnTo>
                <a:lnTo>
                  <a:pt x="167" y="313"/>
                </a:lnTo>
                <a:lnTo>
                  <a:pt x="167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84" name="Freeform 56"/>
          <p:cNvSpPr>
            <a:spLocks/>
          </p:cNvSpPr>
          <p:nvPr/>
        </p:nvSpPr>
        <p:spPr bwMode="auto">
          <a:xfrm>
            <a:off x="3130550" y="4449763"/>
            <a:ext cx="265113" cy="496887"/>
          </a:xfrm>
          <a:custGeom>
            <a:avLst/>
            <a:gdLst>
              <a:gd name="T0" fmla="*/ 405746666 w 167"/>
              <a:gd name="T1" fmla="*/ 0 h 313"/>
              <a:gd name="T2" fmla="*/ 383064432 w 167"/>
              <a:gd name="T3" fmla="*/ 0 h 313"/>
              <a:gd name="T4" fmla="*/ 362903151 w 167"/>
              <a:gd name="T5" fmla="*/ 2519360 h 313"/>
              <a:gd name="T6" fmla="*/ 340222504 w 167"/>
              <a:gd name="T7" fmla="*/ 5040307 h 313"/>
              <a:gd name="T8" fmla="*/ 317540270 w 167"/>
              <a:gd name="T9" fmla="*/ 10080614 h 313"/>
              <a:gd name="T10" fmla="*/ 297378989 w 167"/>
              <a:gd name="T11" fmla="*/ 15120923 h 313"/>
              <a:gd name="T12" fmla="*/ 277217708 w 167"/>
              <a:gd name="T13" fmla="*/ 22680587 h 313"/>
              <a:gd name="T14" fmla="*/ 254537061 w 167"/>
              <a:gd name="T15" fmla="*/ 30241845 h 313"/>
              <a:gd name="T16" fmla="*/ 236895147 w 167"/>
              <a:gd name="T17" fmla="*/ 37801510 h 313"/>
              <a:gd name="T18" fmla="*/ 216733866 w 167"/>
              <a:gd name="T19" fmla="*/ 47882121 h 313"/>
              <a:gd name="T20" fmla="*/ 196572536 w 167"/>
              <a:gd name="T21" fmla="*/ 57962744 h 313"/>
              <a:gd name="T22" fmla="*/ 178932209 w 167"/>
              <a:gd name="T23" fmla="*/ 70564301 h 313"/>
              <a:gd name="T24" fmla="*/ 161290295 w 167"/>
              <a:gd name="T25" fmla="*/ 83164271 h 313"/>
              <a:gd name="T26" fmla="*/ 143649968 w 167"/>
              <a:gd name="T27" fmla="*/ 95765829 h 313"/>
              <a:gd name="T28" fmla="*/ 128529008 w 167"/>
              <a:gd name="T29" fmla="*/ 110886770 h 313"/>
              <a:gd name="T30" fmla="*/ 113408047 w 167"/>
              <a:gd name="T31" fmla="*/ 123486740 h 313"/>
              <a:gd name="T32" fmla="*/ 98287062 w 167"/>
              <a:gd name="T33" fmla="*/ 141128603 h 313"/>
              <a:gd name="T34" fmla="*/ 83166101 w 167"/>
              <a:gd name="T35" fmla="*/ 156249519 h 313"/>
              <a:gd name="T36" fmla="*/ 70564507 w 167"/>
              <a:gd name="T37" fmla="*/ 173889794 h 313"/>
              <a:gd name="T38" fmla="*/ 60483867 w 167"/>
              <a:gd name="T39" fmla="*/ 191531657 h 313"/>
              <a:gd name="T40" fmla="*/ 47883848 w 167"/>
              <a:gd name="T41" fmla="*/ 209171982 h 313"/>
              <a:gd name="T42" fmla="*/ 37803207 w 167"/>
              <a:gd name="T43" fmla="*/ 226813845 h 313"/>
              <a:gd name="T44" fmla="*/ 30241933 w 167"/>
              <a:gd name="T45" fmla="*/ 246975067 h 313"/>
              <a:gd name="T46" fmla="*/ 22682241 w 167"/>
              <a:gd name="T47" fmla="*/ 264615342 h 313"/>
              <a:gd name="T48" fmla="*/ 15120967 w 167"/>
              <a:gd name="T49" fmla="*/ 284776564 h 313"/>
              <a:gd name="T50" fmla="*/ 10080643 w 167"/>
              <a:gd name="T51" fmla="*/ 304937786 h 313"/>
              <a:gd name="T52" fmla="*/ 5040322 w 167"/>
              <a:gd name="T53" fmla="*/ 325099008 h 313"/>
              <a:gd name="T54" fmla="*/ 2520955 w 167"/>
              <a:gd name="T55" fmla="*/ 345260230 h 313"/>
              <a:gd name="T56" fmla="*/ 0 w 167"/>
              <a:gd name="T57" fmla="*/ 365421451 h 313"/>
              <a:gd name="T58" fmla="*/ 0 w 167"/>
              <a:gd name="T59" fmla="*/ 388103620 h 313"/>
              <a:gd name="T60" fmla="*/ 0 w 167"/>
              <a:gd name="T61" fmla="*/ 408264842 h 313"/>
              <a:gd name="T62" fmla="*/ 0 w 167"/>
              <a:gd name="T63" fmla="*/ 428426163 h 313"/>
              <a:gd name="T64" fmla="*/ 2520955 w 167"/>
              <a:gd name="T65" fmla="*/ 448587385 h 313"/>
              <a:gd name="T66" fmla="*/ 7561277 w 167"/>
              <a:gd name="T67" fmla="*/ 468748606 h 313"/>
              <a:gd name="T68" fmla="*/ 12601597 w 167"/>
              <a:gd name="T69" fmla="*/ 488909828 h 313"/>
              <a:gd name="T70" fmla="*/ 17641921 w 167"/>
              <a:gd name="T71" fmla="*/ 509071050 h 313"/>
              <a:gd name="T72" fmla="*/ 25201607 w 167"/>
              <a:gd name="T73" fmla="*/ 529232272 h 313"/>
              <a:gd name="T74" fmla="*/ 32762887 w 167"/>
              <a:gd name="T75" fmla="*/ 549393494 h 313"/>
              <a:gd name="T76" fmla="*/ 42843528 w 167"/>
              <a:gd name="T77" fmla="*/ 567033769 h 313"/>
              <a:gd name="T78" fmla="*/ 52924180 w 167"/>
              <a:gd name="T79" fmla="*/ 584675632 h 313"/>
              <a:gd name="T80" fmla="*/ 63004821 w 167"/>
              <a:gd name="T81" fmla="*/ 602315907 h 313"/>
              <a:gd name="T82" fmla="*/ 75604827 w 167"/>
              <a:gd name="T83" fmla="*/ 619957770 h 313"/>
              <a:gd name="T84" fmla="*/ 88206421 w 167"/>
              <a:gd name="T85" fmla="*/ 637598046 h 313"/>
              <a:gd name="T86" fmla="*/ 103327382 w 167"/>
              <a:gd name="T87" fmla="*/ 652718962 h 313"/>
              <a:gd name="T88" fmla="*/ 118448367 w 167"/>
              <a:gd name="T89" fmla="*/ 670360825 h 313"/>
              <a:gd name="T90" fmla="*/ 133569328 w 167"/>
              <a:gd name="T91" fmla="*/ 682960795 h 313"/>
              <a:gd name="T92" fmla="*/ 151209655 w 167"/>
              <a:gd name="T93" fmla="*/ 698081711 h 313"/>
              <a:gd name="T94" fmla="*/ 166330615 w 167"/>
              <a:gd name="T95" fmla="*/ 710683269 h 313"/>
              <a:gd name="T96" fmla="*/ 183972529 w 167"/>
              <a:gd name="T97" fmla="*/ 720763880 h 313"/>
              <a:gd name="T98" fmla="*/ 204133810 w 167"/>
              <a:gd name="T99" fmla="*/ 733363849 h 313"/>
              <a:gd name="T100" fmla="*/ 221774186 w 167"/>
              <a:gd name="T101" fmla="*/ 743444460 h 313"/>
              <a:gd name="T102" fmla="*/ 241935467 w 167"/>
              <a:gd name="T103" fmla="*/ 753525071 h 313"/>
              <a:gd name="T104" fmla="*/ 262096748 w 167"/>
              <a:gd name="T105" fmla="*/ 761086323 h 313"/>
              <a:gd name="T106" fmla="*/ 282258028 w 167"/>
              <a:gd name="T107" fmla="*/ 768645988 h 313"/>
              <a:gd name="T108" fmla="*/ 304940263 w 167"/>
              <a:gd name="T109" fmla="*/ 773686293 h 313"/>
              <a:gd name="T110" fmla="*/ 325101544 w 167"/>
              <a:gd name="T111" fmla="*/ 778726599 h 313"/>
              <a:gd name="T112" fmla="*/ 347782191 w 167"/>
              <a:gd name="T113" fmla="*/ 783766904 h 313"/>
              <a:gd name="T114" fmla="*/ 370464425 w 167"/>
              <a:gd name="T115" fmla="*/ 786287851 h 313"/>
              <a:gd name="T116" fmla="*/ 390625706 w 167"/>
              <a:gd name="T117" fmla="*/ 788807210 h 313"/>
              <a:gd name="T118" fmla="*/ 413306353 w 167"/>
              <a:gd name="T119" fmla="*/ 788807210 h 3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3"/>
              <a:gd name="T182" fmla="*/ 167 w 167"/>
              <a:gd name="T183" fmla="*/ 313 h 3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3">
                <a:moveTo>
                  <a:pt x="167" y="0"/>
                </a:move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5" y="0"/>
                </a:lnTo>
                <a:lnTo>
                  <a:pt x="152" y="0"/>
                </a:lnTo>
                <a:lnTo>
                  <a:pt x="149" y="0"/>
                </a:lnTo>
                <a:lnTo>
                  <a:pt x="147" y="1"/>
                </a:lnTo>
                <a:lnTo>
                  <a:pt x="144" y="1"/>
                </a:lnTo>
                <a:lnTo>
                  <a:pt x="141" y="1"/>
                </a:lnTo>
                <a:lnTo>
                  <a:pt x="138" y="2"/>
                </a:lnTo>
                <a:lnTo>
                  <a:pt x="135" y="2"/>
                </a:lnTo>
                <a:lnTo>
                  <a:pt x="132" y="3"/>
                </a:lnTo>
                <a:lnTo>
                  <a:pt x="129" y="4"/>
                </a:lnTo>
                <a:lnTo>
                  <a:pt x="126" y="4"/>
                </a:lnTo>
                <a:lnTo>
                  <a:pt x="124" y="5"/>
                </a:lnTo>
                <a:lnTo>
                  <a:pt x="121" y="5"/>
                </a:lnTo>
                <a:lnTo>
                  <a:pt x="118" y="6"/>
                </a:lnTo>
                <a:lnTo>
                  <a:pt x="115" y="7"/>
                </a:lnTo>
                <a:lnTo>
                  <a:pt x="112" y="8"/>
                </a:lnTo>
                <a:lnTo>
                  <a:pt x="110" y="9"/>
                </a:lnTo>
                <a:lnTo>
                  <a:pt x="107" y="10"/>
                </a:lnTo>
                <a:lnTo>
                  <a:pt x="104" y="11"/>
                </a:lnTo>
                <a:lnTo>
                  <a:pt x="101" y="12"/>
                </a:lnTo>
                <a:lnTo>
                  <a:pt x="99" y="13"/>
                </a:lnTo>
                <a:lnTo>
                  <a:pt x="96" y="14"/>
                </a:lnTo>
                <a:lnTo>
                  <a:pt x="94" y="15"/>
                </a:lnTo>
                <a:lnTo>
                  <a:pt x="91" y="17"/>
                </a:lnTo>
                <a:lnTo>
                  <a:pt x="88" y="18"/>
                </a:lnTo>
                <a:lnTo>
                  <a:pt x="86" y="19"/>
                </a:lnTo>
                <a:lnTo>
                  <a:pt x="83" y="21"/>
                </a:lnTo>
                <a:lnTo>
                  <a:pt x="81" y="22"/>
                </a:lnTo>
                <a:lnTo>
                  <a:pt x="78" y="23"/>
                </a:lnTo>
                <a:lnTo>
                  <a:pt x="76" y="25"/>
                </a:lnTo>
                <a:lnTo>
                  <a:pt x="73" y="26"/>
                </a:lnTo>
                <a:lnTo>
                  <a:pt x="71" y="28"/>
                </a:lnTo>
                <a:lnTo>
                  <a:pt x="69" y="29"/>
                </a:lnTo>
                <a:lnTo>
                  <a:pt x="66" y="31"/>
                </a:lnTo>
                <a:lnTo>
                  <a:pt x="64" y="33"/>
                </a:lnTo>
                <a:lnTo>
                  <a:pt x="62" y="34"/>
                </a:lnTo>
                <a:lnTo>
                  <a:pt x="60" y="36"/>
                </a:lnTo>
                <a:lnTo>
                  <a:pt x="57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5"/>
                </a:lnTo>
                <a:lnTo>
                  <a:pt x="47" y="47"/>
                </a:lnTo>
                <a:lnTo>
                  <a:pt x="45" y="49"/>
                </a:lnTo>
                <a:lnTo>
                  <a:pt x="43" y="51"/>
                </a:lnTo>
                <a:lnTo>
                  <a:pt x="41" y="53"/>
                </a:lnTo>
                <a:lnTo>
                  <a:pt x="39" y="56"/>
                </a:lnTo>
                <a:lnTo>
                  <a:pt x="37" y="58"/>
                </a:lnTo>
                <a:lnTo>
                  <a:pt x="35" y="60"/>
                </a:lnTo>
                <a:lnTo>
                  <a:pt x="33" y="62"/>
                </a:lnTo>
                <a:lnTo>
                  <a:pt x="32" y="64"/>
                </a:lnTo>
                <a:lnTo>
                  <a:pt x="30" y="66"/>
                </a:lnTo>
                <a:lnTo>
                  <a:pt x="28" y="69"/>
                </a:lnTo>
                <a:lnTo>
                  <a:pt x="27" y="71"/>
                </a:lnTo>
                <a:lnTo>
                  <a:pt x="25" y="73"/>
                </a:lnTo>
                <a:lnTo>
                  <a:pt x="24" y="76"/>
                </a:lnTo>
                <a:lnTo>
                  <a:pt x="22" y="78"/>
                </a:lnTo>
                <a:lnTo>
                  <a:pt x="21" y="80"/>
                </a:lnTo>
                <a:lnTo>
                  <a:pt x="19" y="83"/>
                </a:lnTo>
                <a:lnTo>
                  <a:pt x="18" y="85"/>
                </a:lnTo>
                <a:lnTo>
                  <a:pt x="17" y="88"/>
                </a:lnTo>
                <a:lnTo>
                  <a:pt x="15" y="90"/>
                </a:lnTo>
                <a:lnTo>
                  <a:pt x="14" y="92"/>
                </a:lnTo>
                <a:lnTo>
                  <a:pt x="13" y="95"/>
                </a:lnTo>
                <a:lnTo>
                  <a:pt x="12" y="98"/>
                </a:lnTo>
                <a:lnTo>
                  <a:pt x="11" y="100"/>
                </a:lnTo>
                <a:lnTo>
                  <a:pt x="10" y="103"/>
                </a:lnTo>
                <a:lnTo>
                  <a:pt x="9" y="105"/>
                </a:lnTo>
                <a:lnTo>
                  <a:pt x="8" y="108"/>
                </a:lnTo>
                <a:lnTo>
                  <a:pt x="7" y="111"/>
                </a:lnTo>
                <a:lnTo>
                  <a:pt x="6" y="113"/>
                </a:lnTo>
                <a:lnTo>
                  <a:pt x="6" y="116"/>
                </a:lnTo>
                <a:lnTo>
                  <a:pt x="5" y="119"/>
                </a:lnTo>
                <a:lnTo>
                  <a:pt x="4" y="121"/>
                </a:lnTo>
                <a:lnTo>
                  <a:pt x="4" y="124"/>
                </a:lnTo>
                <a:lnTo>
                  <a:pt x="3" y="127"/>
                </a:lnTo>
                <a:lnTo>
                  <a:pt x="2" y="129"/>
                </a:lnTo>
                <a:lnTo>
                  <a:pt x="2" y="132"/>
                </a:lnTo>
                <a:lnTo>
                  <a:pt x="1" y="135"/>
                </a:lnTo>
                <a:lnTo>
                  <a:pt x="1" y="137"/>
                </a:lnTo>
                <a:lnTo>
                  <a:pt x="1" y="140"/>
                </a:lnTo>
                <a:lnTo>
                  <a:pt x="0" y="143"/>
                </a:lnTo>
                <a:lnTo>
                  <a:pt x="0" y="145"/>
                </a:lnTo>
                <a:lnTo>
                  <a:pt x="0" y="148"/>
                </a:lnTo>
                <a:lnTo>
                  <a:pt x="0" y="151"/>
                </a:lnTo>
                <a:lnTo>
                  <a:pt x="0" y="154"/>
                </a:lnTo>
                <a:lnTo>
                  <a:pt x="0" y="156"/>
                </a:lnTo>
                <a:lnTo>
                  <a:pt x="0" y="159"/>
                </a:lnTo>
                <a:lnTo>
                  <a:pt x="0" y="162"/>
                </a:lnTo>
                <a:lnTo>
                  <a:pt x="0" y="165"/>
                </a:lnTo>
                <a:lnTo>
                  <a:pt x="0" y="167"/>
                </a:lnTo>
                <a:lnTo>
                  <a:pt x="0" y="170"/>
                </a:lnTo>
                <a:lnTo>
                  <a:pt x="1" y="173"/>
                </a:lnTo>
                <a:lnTo>
                  <a:pt x="1" y="175"/>
                </a:lnTo>
                <a:lnTo>
                  <a:pt x="1" y="178"/>
                </a:lnTo>
                <a:lnTo>
                  <a:pt x="2" y="181"/>
                </a:lnTo>
                <a:lnTo>
                  <a:pt x="2" y="184"/>
                </a:lnTo>
                <a:lnTo>
                  <a:pt x="3" y="186"/>
                </a:lnTo>
                <a:lnTo>
                  <a:pt x="4" y="189"/>
                </a:lnTo>
                <a:lnTo>
                  <a:pt x="4" y="192"/>
                </a:lnTo>
                <a:lnTo>
                  <a:pt x="5" y="194"/>
                </a:lnTo>
                <a:lnTo>
                  <a:pt x="6" y="197"/>
                </a:lnTo>
                <a:lnTo>
                  <a:pt x="6" y="200"/>
                </a:lnTo>
                <a:lnTo>
                  <a:pt x="7" y="202"/>
                </a:lnTo>
                <a:lnTo>
                  <a:pt x="8" y="205"/>
                </a:lnTo>
                <a:lnTo>
                  <a:pt x="9" y="207"/>
                </a:lnTo>
                <a:lnTo>
                  <a:pt x="10" y="210"/>
                </a:lnTo>
                <a:lnTo>
                  <a:pt x="11" y="213"/>
                </a:lnTo>
                <a:lnTo>
                  <a:pt x="12" y="215"/>
                </a:lnTo>
                <a:lnTo>
                  <a:pt x="13" y="218"/>
                </a:lnTo>
                <a:lnTo>
                  <a:pt x="14" y="220"/>
                </a:lnTo>
                <a:lnTo>
                  <a:pt x="15" y="223"/>
                </a:lnTo>
                <a:lnTo>
                  <a:pt x="17" y="225"/>
                </a:lnTo>
                <a:lnTo>
                  <a:pt x="18" y="228"/>
                </a:lnTo>
                <a:lnTo>
                  <a:pt x="19" y="230"/>
                </a:lnTo>
                <a:lnTo>
                  <a:pt x="21" y="232"/>
                </a:lnTo>
                <a:lnTo>
                  <a:pt x="22" y="235"/>
                </a:lnTo>
                <a:lnTo>
                  <a:pt x="24" y="237"/>
                </a:lnTo>
                <a:lnTo>
                  <a:pt x="25" y="239"/>
                </a:lnTo>
                <a:lnTo>
                  <a:pt x="27" y="242"/>
                </a:lnTo>
                <a:lnTo>
                  <a:pt x="28" y="244"/>
                </a:lnTo>
                <a:lnTo>
                  <a:pt x="30" y="246"/>
                </a:lnTo>
                <a:lnTo>
                  <a:pt x="32" y="249"/>
                </a:lnTo>
                <a:lnTo>
                  <a:pt x="33" y="251"/>
                </a:lnTo>
                <a:lnTo>
                  <a:pt x="35" y="253"/>
                </a:lnTo>
                <a:lnTo>
                  <a:pt x="37" y="255"/>
                </a:lnTo>
                <a:lnTo>
                  <a:pt x="39" y="257"/>
                </a:lnTo>
                <a:lnTo>
                  <a:pt x="41" y="259"/>
                </a:lnTo>
                <a:lnTo>
                  <a:pt x="43" y="262"/>
                </a:lnTo>
                <a:lnTo>
                  <a:pt x="45" y="263"/>
                </a:lnTo>
                <a:lnTo>
                  <a:pt x="47" y="266"/>
                </a:lnTo>
                <a:lnTo>
                  <a:pt x="49" y="267"/>
                </a:lnTo>
                <a:lnTo>
                  <a:pt x="51" y="269"/>
                </a:lnTo>
                <a:lnTo>
                  <a:pt x="53" y="271"/>
                </a:lnTo>
                <a:lnTo>
                  <a:pt x="55" y="273"/>
                </a:lnTo>
                <a:lnTo>
                  <a:pt x="57" y="275"/>
                </a:lnTo>
                <a:lnTo>
                  <a:pt x="60" y="277"/>
                </a:lnTo>
                <a:lnTo>
                  <a:pt x="62" y="278"/>
                </a:lnTo>
                <a:lnTo>
                  <a:pt x="64" y="280"/>
                </a:lnTo>
                <a:lnTo>
                  <a:pt x="66" y="282"/>
                </a:lnTo>
                <a:lnTo>
                  <a:pt x="69" y="283"/>
                </a:lnTo>
                <a:lnTo>
                  <a:pt x="71" y="285"/>
                </a:lnTo>
                <a:lnTo>
                  <a:pt x="73" y="286"/>
                </a:lnTo>
                <a:lnTo>
                  <a:pt x="76" y="288"/>
                </a:lnTo>
                <a:lnTo>
                  <a:pt x="78" y="290"/>
                </a:lnTo>
                <a:lnTo>
                  <a:pt x="81" y="291"/>
                </a:lnTo>
                <a:lnTo>
                  <a:pt x="83" y="292"/>
                </a:lnTo>
                <a:lnTo>
                  <a:pt x="86" y="294"/>
                </a:lnTo>
                <a:lnTo>
                  <a:pt x="88" y="295"/>
                </a:lnTo>
                <a:lnTo>
                  <a:pt x="91" y="296"/>
                </a:lnTo>
                <a:lnTo>
                  <a:pt x="94" y="298"/>
                </a:lnTo>
                <a:lnTo>
                  <a:pt x="96" y="299"/>
                </a:lnTo>
                <a:lnTo>
                  <a:pt x="99" y="300"/>
                </a:lnTo>
                <a:lnTo>
                  <a:pt x="101" y="301"/>
                </a:lnTo>
                <a:lnTo>
                  <a:pt x="104" y="302"/>
                </a:lnTo>
                <a:lnTo>
                  <a:pt x="107" y="303"/>
                </a:lnTo>
                <a:lnTo>
                  <a:pt x="110" y="304"/>
                </a:lnTo>
                <a:lnTo>
                  <a:pt x="112" y="305"/>
                </a:lnTo>
                <a:lnTo>
                  <a:pt x="115" y="306"/>
                </a:lnTo>
                <a:lnTo>
                  <a:pt x="118" y="306"/>
                </a:lnTo>
                <a:lnTo>
                  <a:pt x="121" y="307"/>
                </a:lnTo>
                <a:lnTo>
                  <a:pt x="124" y="308"/>
                </a:lnTo>
                <a:lnTo>
                  <a:pt x="126" y="309"/>
                </a:lnTo>
                <a:lnTo>
                  <a:pt x="129" y="309"/>
                </a:lnTo>
                <a:lnTo>
                  <a:pt x="132" y="310"/>
                </a:lnTo>
                <a:lnTo>
                  <a:pt x="135" y="310"/>
                </a:lnTo>
                <a:lnTo>
                  <a:pt x="138" y="311"/>
                </a:lnTo>
                <a:lnTo>
                  <a:pt x="141" y="311"/>
                </a:lnTo>
                <a:lnTo>
                  <a:pt x="144" y="312"/>
                </a:lnTo>
                <a:lnTo>
                  <a:pt x="147" y="312"/>
                </a:lnTo>
                <a:lnTo>
                  <a:pt x="149" y="313"/>
                </a:lnTo>
                <a:lnTo>
                  <a:pt x="152" y="313"/>
                </a:lnTo>
                <a:lnTo>
                  <a:pt x="155" y="313"/>
                </a:lnTo>
                <a:lnTo>
                  <a:pt x="158" y="313"/>
                </a:lnTo>
                <a:lnTo>
                  <a:pt x="161" y="313"/>
                </a:lnTo>
                <a:lnTo>
                  <a:pt x="164" y="313"/>
                </a:lnTo>
                <a:lnTo>
                  <a:pt x="167" y="313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3527425" y="4510088"/>
            <a:ext cx="109538" cy="1031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86" name="Line 58"/>
          <p:cNvSpPr>
            <a:spLocks noChangeShapeType="1"/>
          </p:cNvSpPr>
          <p:nvPr/>
        </p:nvSpPr>
        <p:spPr bwMode="auto">
          <a:xfrm flipV="1">
            <a:off x="746125" y="4075113"/>
            <a:ext cx="1588" cy="7477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 flipH="1">
            <a:off x="2760663" y="4946650"/>
            <a:ext cx="236537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2997200" y="4946650"/>
            <a:ext cx="158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 flipH="1">
            <a:off x="2203450" y="4822825"/>
            <a:ext cx="1317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1673225" y="4573588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91" name="Rectangle 63"/>
          <p:cNvSpPr>
            <a:spLocks noChangeArrowheads="1"/>
          </p:cNvSpPr>
          <p:nvPr/>
        </p:nvSpPr>
        <p:spPr bwMode="auto">
          <a:xfrm>
            <a:off x="1673225" y="5321300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1539875" y="5570538"/>
            <a:ext cx="13335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1009650" y="4822825"/>
            <a:ext cx="663575" cy="622300"/>
          </a:xfrm>
          <a:custGeom>
            <a:avLst/>
            <a:gdLst>
              <a:gd name="T0" fmla="*/ 1053425402 w 418"/>
              <a:gd name="T1" fmla="*/ 0 h 392"/>
              <a:gd name="T2" fmla="*/ 0 w 418"/>
              <a:gd name="T3" fmla="*/ 0 h 392"/>
              <a:gd name="T4" fmla="*/ 0 w 418"/>
              <a:gd name="T5" fmla="*/ 987901339 h 392"/>
              <a:gd name="T6" fmla="*/ 211693162 w 418"/>
              <a:gd name="T7" fmla="*/ 987901339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18"/>
              <a:gd name="T13" fmla="*/ 0 h 392"/>
              <a:gd name="T14" fmla="*/ 418 w 418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8" h="392">
                <a:moveTo>
                  <a:pt x="418" y="0"/>
                </a:moveTo>
                <a:lnTo>
                  <a:pt x="0" y="0"/>
                </a:lnTo>
                <a:lnTo>
                  <a:pt x="0" y="392"/>
                </a:lnTo>
                <a:lnTo>
                  <a:pt x="84" y="392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94" name="Freeform 66"/>
          <p:cNvSpPr>
            <a:spLocks/>
          </p:cNvSpPr>
          <p:nvPr/>
        </p:nvSpPr>
        <p:spPr bwMode="auto">
          <a:xfrm>
            <a:off x="2203450" y="4946650"/>
            <a:ext cx="793750" cy="623888"/>
          </a:xfrm>
          <a:custGeom>
            <a:avLst/>
            <a:gdLst>
              <a:gd name="T0" fmla="*/ 0 w 500"/>
              <a:gd name="T1" fmla="*/ 990423083 h 393"/>
              <a:gd name="T2" fmla="*/ 1260078214 w 500"/>
              <a:gd name="T3" fmla="*/ 990423083 h 393"/>
              <a:gd name="T4" fmla="*/ 1260078214 w 500"/>
              <a:gd name="T5" fmla="*/ 0 h 393"/>
              <a:gd name="T6" fmla="*/ 0 60000 65536"/>
              <a:gd name="T7" fmla="*/ 0 60000 65536"/>
              <a:gd name="T8" fmla="*/ 0 60000 65536"/>
              <a:gd name="T9" fmla="*/ 0 w 500"/>
              <a:gd name="T10" fmla="*/ 0 h 393"/>
              <a:gd name="T11" fmla="*/ 500 w 500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393">
                <a:moveTo>
                  <a:pt x="0" y="393"/>
                </a:moveTo>
                <a:lnTo>
                  <a:pt x="500" y="393"/>
                </a:lnTo>
                <a:lnTo>
                  <a:pt x="50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2997200" y="5570538"/>
            <a:ext cx="106045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 flipH="1">
            <a:off x="612775" y="4822825"/>
            <a:ext cx="396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Freeform 69"/>
          <p:cNvSpPr>
            <a:spLocks/>
          </p:cNvSpPr>
          <p:nvPr/>
        </p:nvSpPr>
        <p:spPr bwMode="auto">
          <a:xfrm>
            <a:off x="612775" y="5570538"/>
            <a:ext cx="530225" cy="123825"/>
          </a:xfrm>
          <a:custGeom>
            <a:avLst/>
            <a:gdLst>
              <a:gd name="T0" fmla="*/ 841732277 w 334"/>
              <a:gd name="T1" fmla="*/ 196572160 h 78"/>
              <a:gd name="T2" fmla="*/ 420866932 w 334"/>
              <a:gd name="T3" fmla="*/ 196572160 h 78"/>
              <a:gd name="T4" fmla="*/ 420866932 w 334"/>
              <a:gd name="T5" fmla="*/ 0 h 78"/>
              <a:gd name="T6" fmla="*/ 0 w 33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8"/>
              <a:gd name="T14" fmla="*/ 334 w 33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8">
                <a:moveTo>
                  <a:pt x="334" y="78"/>
                </a:moveTo>
                <a:lnTo>
                  <a:pt x="167" y="78"/>
                </a:lnTo>
                <a:lnTo>
                  <a:pt x="16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3527425" y="4822825"/>
            <a:ext cx="53022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Freeform 71"/>
          <p:cNvSpPr>
            <a:spLocks/>
          </p:cNvSpPr>
          <p:nvPr/>
        </p:nvSpPr>
        <p:spPr bwMode="auto">
          <a:xfrm>
            <a:off x="3660775" y="4075113"/>
            <a:ext cx="131763" cy="498475"/>
          </a:xfrm>
          <a:custGeom>
            <a:avLst/>
            <a:gdLst>
              <a:gd name="T0" fmla="*/ 0 w 83"/>
              <a:gd name="T1" fmla="*/ 791328953 h 314"/>
              <a:gd name="T2" fmla="*/ 209174579 w 83"/>
              <a:gd name="T3" fmla="*/ 791328953 h 314"/>
              <a:gd name="T4" fmla="*/ 209174579 w 83"/>
              <a:gd name="T5" fmla="*/ 0 h 314"/>
              <a:gd name="T6" fmla="*/ 0 60000 65536"/>
              <a:gd name="T7" fmla="*/ 0 60000 65536"/>
              <a:gd name="T8" fmla="*/ 0 60000 65536"/>
              <a:gd name="T9" fmla="*/ 0 w 83"/>
              <a:gd name="T10" fmla="*/ 0 h 314"/>
              <a:gd name="T11" fmla="*/ 83 w 83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314">
                <a:moveTo>
                  <a:pt x="0" y="314"/>
                </a:moveTo>
                <a:lnTo>
                  <a:pt x="83" y="314"/>
                </a:lnTo>
                <a:lnTo>
                  <a:pt x="83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0" name="Rectangle 72"/>
          <p:cNvSpPr>
            <a:spLocks noChangeArrowheads="1"/>
          </p:cNvSpPr>
          <p:nvPr/>
        </p:nvSpPr>
        <p:spPr bwMode="auto">
          <a:xfrm>
            <a:off x="3395663" y="4449763"/>
            <a:ext cx="131762" cy="496887"/>
          </a:xfrm>
          <a:prstGeom prst="rect">
            <a:avLst/>
          </a:prstGeom>
          <a:solidFill>
            <a:srgbClr val="80808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1" name="Freeform 73"/>
          <p:cNvSpPr>
            <a:spLocks/>
          </p:cNvSpPr>
          <p:nvPr/>
        </p:nvSpPr>
        <p:spPr bwMode="auto">
          <a:xfrm>
            <a:off x="3395663" y="4449763"/>
            <a:ext cx="131762" cy="496887"/>
          </a:xfrm>
          <a:custGeom>
            <a:avLst/>
            <a:gdLst>
              <a:gd name="T0" fmla="*/ 0 w 83"/>
              <a:gd name="T1" fmla="*/ 0 h 313"/>
              <a:gd name="T2" fmla="*/ 209171404 w 83"/>
              <a:gd name="T3" fmla="*/ 0 h 313"/>
              <a:gd name="T4" fmla="*/ 209171404 w 83"/>
              <a:gd name="T5" fmla="*/ 788807210 h 313"/>
              <a:gd name="T6" fmla="*/ 0 w 83"/>
              <a:gd name="T7" fmla="*/ 78880721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313"/>
              <a:gd name="T14" fmla="*/ 83 w 83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313">
                <a:moveTo>
                  <a:pt x="0" y="0"/>
                </a:moveTo>
                <a:lnTo>
                  <a:pt x="83" y="0"/>
                </a:lnTo>
                <a:lnTo>
                  <a:pt x="83" y="313"/>
                </a:lnTo>
                <a:lnTo>
                  <a:pt x="0" y="313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2" name="Freeform 74"/>
          <p:cNvSpPr>
            <a:spLocks/>
          </p:cNvSpPr>
          <p:nvPr/>
        </p:nvSpPr>
        <p:spPr bwMode="auto">
          <a:xfrm>
            <a:off x="6442075" y="3079750"/>
            <a:ext cx="530225" cy="247650"/>
          </a:xfrm>
          <a:custGeom>
            <a:avLst/>
            <a:gdLst>
              <a:gd name="T0" fmla="*/ 0 w 334"/>
              <a:gd name="T1" fmla="*/ 393144320 h 156"/>
              <a:gd name="T2" fmla="*/ 22682198 w 334"/>
              <a:gd name="T3" fmla="*/ 393144320 h 156"/>
              <a:gd name="T4" fmla="*/ 42843447 w 334"/>
              <a:gd name="T5" fmla="*/ 390624959 h 156"/>
              <a:gd name="T6" fmla="*/ 63003114 w 334"/>
              <a:gd name="T7" fmla="*/ 388104010 h 156"/>
              <a:gd name="T8" fmla="*/ 83165944 w 334"/>
              <a:gd name="T9" fmla="*/ 385584648 h 156"/>
              <a:gd name="T10" fmla="*/ 105846573 w 334"/>
              <a:gd name="T11" fmla="*/ 383063699 h 156"/>
              <a:gd name="T12" fmla="*/ 126007816 w 334"/>
              <a:gd name="T13" fmla="*/ 380544338 h 156"/>
              <a:gd name="T14" fmla="*/ 146169059 w 334"/>
              <a:gd name="T15" fmla="*/ 378023389 h 156"/>
              <a:gd name="T16" fmla="*/ 166330301 w 334"/>
              <a:gd name="T17" fmla="*/ 372983078 h 156"/>
              <a:gd name="T18" fmla="*/ 186491544 w 334"/>
              <a:gd name="T19" fmla="*/ 367942768 h 156"/>
              <a:gd name="T20" fmla="*/ 206652787 w 334"/>
              <a:gd name="T21" fmla="*/ 362902457 h 156"/>
              <a:gd name="T22" fmla="*/ 226814079 w 334"/>
              <a:gd name="T23" fmla="*/ 360383096 h 156"/>
              <a:gd name="T24" fmla="*/ 246975321 w 334"/>
              <a:gd name="T25" fmla="*/ 355342785 h 156"/>
              <a:gd name="T26" fmla="*/ 267136564 w 334"/>
              <a:gd name="T27" fmla="*/ 350302475 h 156"/>
              <a:gd name="T28" fmla="*/ 289817168 w 334"/>
              <a:gd name="T29" fmla="*/ 342741215 h 156"/>
              <a:gd name="T30" fmla="*/ 307459049 w 334"/>
              <a:gd name="T31" fmla="*/ 337700905 h 156"/>
              <a:gd name="T32" fmla="*/ 327620292 w 334"/>
              <a:gd name="T33" fmla="*/ 330141233 h 156"/>
              <a:gd name="T34" fmla="*/ 347781535 w 334"/>
              <a:gd name="T35" fmla="*/ 322579973 h 156"/>
              <a:gd name="T36" fmla="*/ 367942777 w 334"/>
              <a:gd name="T37" fmla="*/ 317539662 h 156"/>
              <a:gd name="T38" fmla="*/ 385584658 w 334"/>
              <a:gd name="T39" fmla="*/ 309978403 h 156"/>
              <a:gd name="T40" fmla="*/ 405745901 w 334"/>
              <a:gd name="T41" fmla="*/ 302418731 h 156"/>
              <a:gd name="T42" fmla="*/ 425905655 w 334"/>
              <a:gd name="T43" fmla="*/ 292338110 h 156"/>
              <a:gd name="T44" fmla="*/ 443547536 w 334"/>
              <a:gd name="T45" fmla="*/ 284776850 h 156"/>
              <a:gd name="T46" fmla="*/ 463708779 w 334"/>
              <a:gd name="T47" fmla="*/ 277217178 h 156"/>
              <a:gd name="T48" fmla="*/ 481349073 w 334"/>
              <a:gd name="T49" fmla="*/ 267136557 h 156"/>
              <a:gd name="T50" fmla="*/ 501510315 w 334"/>
              <a:gd name="T51" fmla="*/ 257055936 h 156"/>
              <a:gd name="T52" fmla="*/ 519152196 w 334"/>
              <a:gd name="T53" fmla="*/ 249494677 h 156"/>
              <a:gd name="T54" fmla="*/ 536792490 w 334"/>
              <a:gd name="T55" fmla="*/ 239414056 h 156"/>
              <a:gd name="T56" fmla="*/ 554434371 w 334"/>
              <a:gd name="T57" fmla="*/ 229333434 h 156"/>
              <a:gd name="T58" fmla="*/ 572074664 w 334"/>
              <a:gd name="T59" fmla="*/ 216733452 h 156"/>
              <a:gd name="T60" fmla="*/ 589716545 w 334"/>
              <a:gd name="T61" fmla="*/ 206652781 h 156"/>
              <a:gd name="T62" fmla="*/ 607356839 w 334"/>
              <a:gd name="T63" fmla="*/ 196572160 h 156"/>
              <a:gd name="T64" fmla="*/ 624998720 w 334"/>
              <a:gd name="T65" fmla="*/ 183972178 h 156"/>
              <a:gd name="T66" fmla="*/ 642639014 w 334"/>
              <a:gd name="T67" fmla="*/ 173891557 h 156"/>
              <a:gd name="T68" fmla="*/ 657761533 w 334"/>
              <a:gd name="T69" fmla="*/ 161289987 h 156"/>
              <a:gd name="T70" fmla="*/ 675401827 w 334"/>
              <a:gd name="T71" fmla="*/ 148688416 h 156"/>
              <a:gd name="T72" fmla="*/ 690522759 w 334"/>
              <a:gd name="T73" fmla="*/ 136088434 h 156"/>
              <a:gd name="T74" fmla="*/ 708164640 w 334"/>
              <a:gd name="T75" fmla="*/ 123486864 h 156"/>
              <a:gd name="T76" fmla="*/ 723285572 w 334"/>
              <a:gd name="T77" fmla="*/ 110886881 h 156"/>
              <a:gd name="T78" fmla="*/ 738406504 w 334"/>
              <a:gd name="T79" fmla="*/ 98286874 h 156"/>
              <a:gd name="T80" fmla="*/ 756046797 w 334"/>
              <a:gd name="T81" fmla="*/ 83165942 h 156"/>
              <a:gd name="T82" fmla="*/ 768648368 w 334"/>
              <a:gd name="T83" fmla="*/ 70564372 h 156"/>
              <a:gd name="T84" fmla="*/ 783769299 w 334"/>
              <a:gd name="T85" fmla="*/ 57962802 h 156"/>
              <a:gd name="T86" fmla="*/ 798890231 w 334"/>
              <a:gd name="T87" fmla="*/ 42843446 h 156"/>
              <a:gd name="T88" fmla="*/ 814011163 w 334"/>
              <a:gd name="T89" fmla="*/ 27720927 h 156"/>
              <a:gd name="T90" fmla="*/ 826611146 w 334"/>
              <a:gd name="T91" fmla="*/ 12599986 h 156"/>
              <a:gd name="T92" fmla="*/ 841732277 w 334"/>
              <a:gd name="T93" fmla="*/ 0 h 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6"/>
              <a:gd name="T143" fmla="*/ 334 w 334"/>
              <a:gd name="T144" fmla="*/ 156 h 1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6">
                <a:moveTo>
                  <a:pt x="0" y="156"/>
                </a:moveTo>
                <a:lnTo>
                  <a:pt x="9" y="156"/>
                </a:lnTo>
                <a:lnTo>
                  <a:pt x="17" y="155"/>
                </a:lnTo>
                <a:lnTo>
                  <a:pt x="25" y="154"/>
                </a:lnTo>
                <a:lnTo>
                  <a:pt x="33" y="153"/>
                </a:lnTo>
                <a:lnTo>
                  <a:pt x="42" y="152"/>
                </a:lnTo>
                <a:lnTo>
                  <a:pt x="50" y="151"/>
                </a:lnTo>
                <a:lnTo>
                  <a:pt x="58" y="150"/>
                </a:lnTo>
                <a:lnTo>
                  <a:pt x="66" y="148"/>
                </a:lnTo>
                <a:lnTo>
                  <a:pt x="74" y="146"/>
                </a:lnTo>
                <a:lnTo>
                  <a:pt x="82" y="144"/>
                </a:lnTo>
                <a:lnTo>
                  <a:pt x="90" y="143"/>
                </a:lnTo>
                <a:lnTo>
                  <a:pt x="98" y="141"/>
                </a:lnTo>
                <a:lnTo>
                  <a:pt x="106" y="139"/>
                </a:lnTo>
                <a:lnTo>
                  <a:pt x="115" y="136"/>
                </a:lnTo>
                <a:lnTo>
                  <a:pt x="122" y="134"/>
                </a:lnTo>
                <a:lnTo>
                  <a:pt x="130" y="131"/>
                </a:lnTo>
                <a:lnTo>
                  <a:pt x="138" y="128"/>
                </a:lnTo>
                <a:lnTo>
                  <a:pt x="146" y="126"/>
                </a:lnTo>
                <a:lnTo>
                  <a:pt x="153" y="123"/>
                </a:lnTo>
                <a:lnTo>
                  <a:pt x="161" y="120"/>
                </a:lnTo>
                <a:lnTo>
                  <a:pt x="169" y="116"/>
                </a:lnTo>
                <a:lnTo>
                  <a:pt x="176" y="113"/>
                </a:lnTo>
                <a:lnTo>
                  <a:pt x="184" y="110"/>
                </a:lnTo>
                <a:lnTo>
                  <a:pt x="191" y="106"/>
                </a:lnTo>
                <a:lnTo>
                  <a:pt x="199" y="102"/>
                </a:lnTo>
                <a:lnTo>
                  <a:pt x="206" y="99"/>
                </a:lnTo>
                <a:lnTo>
                  <a:pt x="213" y="95"/>
                </a:lnTo>
                <a:lnTo>
                  <a:pt x="220" y="91"/>
                </a:lnTo>
                <a:lnTo>
                  <a:pt x="227" y="86"/>
                </a:lnTo>
                <a:lnTo>
                  <a:pt x="234" y="82"/>
                </a:lnTo>
                <a:lnTo>
                  <a:pt x="241" y="78"/>
                </a:lnTo>
                <a:lnTo>
                  <a:pt x="248" y="73"/>
                </a:lnTo>
                <a:lnTo>
                  <a:pt x="255" y="69"/>
                </a:lnTo>
                <a:lnTo>
                  <a:pt x="261" y="64"/>
                </a:lnTo>
                <a:lnTo>
                  <a:pt x="268" y="59"/>
                </a:lnTo>
                <a:lnTo>
                  <a:pt x="274" y="54"/>
                </a:lnTo>
                <a:lnTo>
                  <a:pt x="281" y="49"/>
                </a:lnTo>
                <a:lnTo>
                  <a:pt x="287" y="44"/>
                </a:lnTo>
                <a:lnTo>
                  <a:pt x="293" y="39"/>
                </a:lnTo>
                <a:lnTo>
                  <a:pt x="300" y="33"/>
                </a:lnTo>
                <a:lnTo>
                  <a:pt x="305" y="28"/>
                </a:lnTo>
                <a:lnTo>
                  <a:pt x="311" y="23"/>
                </a:lnTo>
                <a:lnTo>
                  <a:pt x="317" y="17"/>
                </a:lnTo>
                <a:lnTo>
                  <a:pt x="323" y="11"/>
                </a:lnTo>
                <a:lnTo>
                  <a:pt x="328" y="5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3" name="Freeform 75"/>
          <p:cNvSpPr>
            <a:spLocks/>
          </p:cNvSpPr>
          <p:nvPr/>
        </p:nvSpPr>
        <p:spPr bwMode="auto">
          <a:xfrm>
            <a:off x="6442075" y="2830513"/>
            <a:ext cx="530225" cy="249237"/>
          </a:xfrm>
          <a:custGeom>
            <a:avLst/>
            <a:gdLst>
              <a:gd name="T0" fmla="*/ 841732277 w 334"/>
              <a:gd name="T1" fmla="*/ 395662889 h 157"/>
              <a:gd name="T2" fmla="*/ 826611146 w 334"/>
              <a:gd name="T3" fmla="*/ 378022631 h 157"/>
              <a:gd name="T4" fmla="*/ 814011163 w 334"/>
              <a:gd name="T5" fmla="*/ 365421087 h 157"/>
              <a:gd name="T6" fmla="*/ 798890231 w 334"/>
              <a:gd name="T7" fmla="*/ 350300185 h 157"/>
              <a:gd name="T8" fmla="*/ 783769299 w 334"/>
              <a:gd name="T9" fmla="*/ 337700228 h 157"/>
              <a:gd name="T10" fmla="*/ 768648368 w 334"/>
              <a:gd name="T11" fmla="*/ 322579327 h 157"/>
              <a:gd name="T12" fmla="*/ 756046797 w 334"/>
              <a:gd name="T13" fmla="*/ 307458425 h 157"/>
              <a:gd name="T14" fmla="*/ 738406504 w 334"/>
              <a:gd name="T15" fmla="*/ 294856881 h 157"/>
              <a:gd name="T16" fmla="*/ 723285572 w 334"/>
              <a:gd name="T17" fmla="*/ 282256923 h 157"/>
              <a:gd name="T18" fmla="*/ 708164640 w 334"/>
              <a:gd name="T19" fmla="*/ 269655378 h 157"/>
              <a:gd name="T20" fmla="*/ 690522759 w 334"/>
              <a:gd name="T21" fmla="*/ 257055421 h 157"/>
              <a:gd name="T22" fmla="*/ 675401827 w 334"/>
              <a:gd name="T23" fmla="*/ 244453876 h 157"/>
              <a:gd name="T24" fmla="*/ 657761533 w 334"/>
              <a:gd name="T25" fmla="*/ 231853919 h 157"/>
              <a:gd name="T26" fmla="*/ 642639014 w 334"/>
              <a:gd name="T27" fmla="*/ 219252374 h 157"/>
              <a:gd name="T28" fmla="*/ 624998720 w 334"/>
              <a:gd name="T29" fmla="*/ 209171773 h 157"/>
              <a:gd name="T30" fmla="*/ 607356839 w 334"/>
              <a:gd name="T31" fmla="*/ 196571766 h 157"/>
              <a:gd name="T32" fmla="*/ 589716545 w 334"/>
              <a:gd name="T33" fmla="*/ 186491165 h 157"/>
              <a:gd name="T34" fmla="*/ 572074664 w 334"/>
              <a:gd name="T35" fmla="*/ 176410565 h 157"/>
              <a:gd name="T36" fmla="*/ 554434371 w 334"/>
              <a:gd name="T37" fmla="*/ 163809020 h 157"/>
              <a:gd name="T38" fmla="*/ 536792490 w 334"/>
              <a:gd name="T39" fmla="*/ 153728419 h 157"/>
              <a:gd name="T40" fmla="*/ 519152196 w 334"/>
              <a:gd name="T41" fmla="*/ 143647818 h 157"/>
              <a:gd name="T42" fmla="*/ 501510315 w 334"/>
              <a:gd name="T43" fmla="*/ 136088161 h 157"/>
              <a:gd name="T44" fmla="*/ 481349073 w 334"/>
              <a:gd name="T45" fmla="*/ 126007560 h 157"/>
              <a:gd name="T46" fmla="*/ 463708779 w 334"/>
              <a:gd name="T47" fmla="*/ 115926959 h 157"/>
              <a:gd name="T48" fmla="*/ 443547536 w 334"/>
              <a:gd name="T49" fmla="*/ 108365715 h 157"/>
              <a:gd name="T50" fmla="*/ 425905655 w 334"/>
              <a:gd name="T51" fmla="*/ 98285089 h 157"/>
              <a:gd name="T52" fmla="*/ 405745901 w 334"/>
              <a:gd name="T53" fmla="*/ 90725433 h 157"/>
              <a:gd name="T54" fmla="*/ 385584658 w 334"/>
              <a:gd name="T55" fmla="*/ 83164188 h 157"/>
              <a:gd name="T56" fmla="*/ 367942777 w 334"/>
              <a:gd name="T57" fmla="*/ 75604531 h 157"/>
              <a:gd name="T58" fmla="*/ 347781535 w 334"/>
              <a:gd name="T59" fmla="*/ 68043287 h 157"/>
              <a:gd name="T60" fmla="*/ 327620292 w 334"/>
              <a:gd name="T61" fmla="*/ 63002986 h 157"/>
              <a:gd name="T62" fmla="*/ 307459049 w 334"/>
              <a:gd name="T63" fmla="*/ 55443330 h 157"/>
              <a:gd name="T64" fmla="*/ 289817168 w 334"/>
              <a:gd name="T65" fmla="*/ 50403017 h 157"/>
              <a:gd name="T66" fmla="*/ 267136564 w 334"/>
              <a:gd name="T67" fmla="*/ 45362716 h 157"/>
              <a:gd name="T68" fmla="*/ 246975321 w 334"/>
              <a:gd name="T69" fmla="*/ 37801472 h 157"/>
              <a:gd name="T70" fmla="*/ 226814079 w 334"/>
              <a:gd name="T71" fmla="*/ 32761171 h 157"/>
              <a:gd name="T72" fmla="*/ 206652787 w 334"/>
              <a:gd name="T73" fmla="*/ 27720871 h 157"/>
              <a:gd name="T74" fmla="*/ 186491544 w 334"/>
              <a:gd name="T75" fmla="*/ 25201508 h 157"/>
              <a:gd name="T76" fmla="*/ 166330301 w 334"/>
              <a:gd name="T77" fmla="*/ 20161208 h 157"/>
              <a:gd name="T78" fmla="*/ 146169059 w 334"/>
              <a:gd name="T79" fmla="*/ 17640264 h 157"/>
              <a:gd name="T80" fmla="*/ 126007816 w 334"/>
              <a:gd name="T81" fmla="*/ 12599960 h 157"/>
              <a:gd name="T82" fmla="*/ 105846573 w 334"/>
              <a:gd name="T83" fmla="*/ 10080604 h 157"/>
              <a:gd name="T84" fmla="*/ 83165944 w 334"/>
              <a:gd name="T85" fmla="*/ 7559660 h 157"/>
              <a:gd name="T86" fmla="*/ 63003114 w 334"/>
              <a:gd name="T87" fmla="*/ 5040302 h 157"/>
              <a:gd name="T88" fmla="*/ 42843447 w 334"/>
              <a:gd name="T89" fmla="*/ 2519357 h 157"/>
              <a:gd name="T90" fmla="*/ 22682198 w 334"/>
              <a:gd name="T91" fmla="*/ 0 h 157"/>
              <a:gd name="T92" fmla="*/ 0 w 334"/>
              <a:gd name="T93" fmla="*/ 0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4"/>
              <a:gd name="T142" fmla="*/ 0 h 157"/>
              <a:gd name="T143" fmla="*/ 334 w 334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4" h="157">
                <a:moveTo>
                  <a:pt x="334" y="157"/>
                </a:moveTo>
                <a:lnTo>
                  <a:pt x="328" y="150"/>
                </a:lnTo>
                <a:lnTo>
                  <a:pt x="323" y="145"/>
                </a:lnTo>
                <a:lnTo>
                  <a:pt x="317" y="139"/>
                </a:lnTo>
                <a:lnTo>
                  <a:pt x="311" y="134"/>
                </a:lnTo>
                <a:lnTo>
                  <a:pt x="305" y="128"/>
                </a:lnTo>
                <a:lnTo>
                  <a:pt x="300" y="122"/>
                </a:lnTo>
                <a:lnTo>
                  <a:pt x="293" y="117"/>
                </a:lnTo>
                <a:lnTo>
                  <a:pt x="287" y="112"/>
                </a:lnTo>
                <a:lnTo>
                  <a:pt x="281" y="107"/>
                </a:lnTo>
                <a:lnTo>
                  <a:pt x="274" y="102"/>
                </a:lnTo>
                <a:lnTo>
                  <a:pt x="268" y="97"/>
                </a:lnTo>
                <a:lnTo>
                  <a:pt x="261" y="92"/>
                </a:lnTo>
                <a:lnTo>
                  <a:pt x="255" y="87"/>
                </a:lnTo>
                <a:lnTo>
                  <a:pt x="248" y="83"/>
                </a:lnTo>
                <a:lnTo>
                  <a:pt x="241" y="78"/>
                </a:lnTo>
                <a:lnTo>
                  <a:pt x="234" y="74"/>
                </a:lnTo>
                <a:lnTo>
                  <a:pt x="227" y="70"/>
                </a:lnTo>
                <a:lnTo>
                  <a:pt x="220" y="65"/>
                </a:lnTo>
                <a:lnTo>
                  <a:pt x="213" y="61"/>
                </a:lnTo>
                <a:lnTo>
                  <a:pt x="206" y="57"/>
                </a:lnTo>
                <a:lnTo>
                  <a:pt x="199" y="54"/>
                </a:lnTo>
                <a:lnTo>
                  <a:pt x="191" y="50"/>
                </a:lnTo>
                <a:lnTo>
                  <a:pt x="184" y="46"/>
                </a:lnTo>
                <a:lnTo>
                  <a:pt x="176" y="43"/>
                </a:lnTo>
                <a:lnTo>
                  <a:pt x="169" y="39"/>
                </a:lnTo>
                <a:lnTo>
                  <a:pt x="161" y="36"/>
                </a:lnTo>
                <a:lnTo>
                  <a:pt x="153" y="33"/>
                </a:lnTo>
                <a:lnTo>
                  <a:pt x="146" y="30"/>
                </a:lnTo>
                <a:lnTo>
                  <a:pt x="138" y="27"/>
                </a:lnTo>
                <a:lnTo>
                  <a:pt x="130" y="25"/>
                </a:lnTo>
                <a:lnTo>
                  <a:pt x="122" y="22"/>
                </a:lnTo>
                <a:lnTo>
                  <a:pt x="115" y="20"/>
                </a:lnTo>
                <a:lnTo>
                  <a:pt x="106" y="18"/>
                </a:lnTo>
                <a:lnTo>
                  <a:pt x="98" y="15"/>
                </a:lnTo>
                <a:lnTo>
                  <a:pt x="90" y="13"/>
                </a:lnTo>
                <a:lnTo>
                  <a:pt x="82" y="11"/>
                </a:lnTo>
                <a:lnTo>
                  <a:pt x="74" y="10"/>
                </a:lnTo>
                <a:lnTo>
                  <a:pt x="66" y="8"/>
                </a:lnTo>
                <a:lnTo>
                  <a:pt x="58" y="7"/>
                </a:lnTo>
                <a:lnTo>
                  <a:pt x="50" y="5"/>
                </a:lnTo>
                <a:lnTo>
                  <a:pt x="42" y="4"/>
                </a:lnTo>
                <a:lnTo>
                  <a:pt x="33" y="3"/>
                </a:lnTo>
                <a:lnTo>
                  <a:pt x="25" y="2"/>
                </a:lnTo>
                <a:lnTo>
                  <a:pt x="17" y="1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4" name="Freeform 76"/>
          <p:cNvSpPr>
            <a:spLocks/>
          </p:cNvSpPr>
          <p:nvPr/>
        </p:nvSpPr>
        <p:spPr bwMode="auto">
          <a:xfrm>
            <a:off x="6442075" y="2830513"/>
            <a:ext cx="131763" cy="496887"/>
          </a:xfrm>
          <a:custGeom>
            <a:avLst/>
            <a:gdLst>
              <a:gd name="T0" fmla="*/ 7561292 w 83"/>
              <a:gd name="T1" fmla="*/ 783766904 h 313"/>
              <a:gd name="T2" fmla="*/ 22682284 w 83"/>
              <a:gd name="T3" fmla="*/ 773686293 h 313"/>
              <a:gd name="T4" fmla="*/ 35282321 w 83"/>
              <a:gd name="T5" fmla="*/ 763605682 h 313"/>
              <a:gd name="T6" fmla="*/ 50403310 w 83"/>
              <a:gd name="T7" fmla="*/ 751005712 h 313"/>
              <a:gd name="T8" fmla="*/ 63004941 w 83"/>
              <a:gd name="T9" fmla="*/ 738404155 h 313"/>
              <a:gd name="T10" fmla="*/ 75604971 w 83"/>
              <a:gd name="T11" fmla="*/ 725804185 h 313"/>
              <a:gd name="T12" fmla="*/ 85685631 w 83"/>
              <a:gd name="T13" fmla="*/ 713202628 h 313"/>
              <a:gd name="T14" fmla="*/ 98287249 w 83"/>
              <a:gd name="T15" fmla="*/ 698081711 h 313"/>
              <a:gd name="T16" fmla="*/ 110887305 w 83"/>
              <a:gd name="T17" fmla="*/ 685481741 h 313"/>
              <a:gd name="T18" fmla="*/ 120967964 w 83"/>
              <a:gd name="T19" fmla="*/ 670360825 h 313"/>
              <a:gd name="T20" fmla="*/ 131048624 w 83"/>
              <a:gd name="T21" fmla="*/ 657759268 h 313"/>
              <a:gd name="T22" fmla="*/ 138609912 w 83"/>
              <a:gd name="T23" fmla="*/ 642638351 h 313"/>
              <a:gd name="T24" fmla="*/ 148690572 w 83"/>
              <a:gd name="T25" fmla="*/ 627517435 h 313"/>
              <a:gd name="T26" fmla="*/ 156250273 w 83"/>
              <a:gd name="T27" fmla="*/ 612396518 h 313"/>
              <a:gd name="T28" fmla="*/ 163811561 w 83"/>
              <a:gd name="T29" fmla="*/ 597275602 h 313"/>
              <a:gd name="T30" fmla="*/ 171371262 w 83"/>
              <a:gd name="T31" fmla="*/ 579635327 h 313"/>
              <a:gd name="T32" fmla="*/ 178932550 w 83"/>
              <a:gd name="T33" fmla="*/ 564514410 h 313"/>
              <a:gd name="T34" fmla="*/ 183972880 w 83"/>
              <a:gd name="T35" fmla="*/ 546872547 h 313"/>
              <a:gd name="T36" fmla="*/ 189013210 w 83"/>
              <a:gd name="T37" fmla="*/ 531751631 h 313"/>
              <a:gd name="T38" fmla="*/ 194053540 w 83"/>
              <a:gd name="T39" fmla="*/ 514111356 h 313"/>
              <a:gd name="T40" fmla="*/ 199093869 w 83"/>
              <a:gd name="T41" fmla="*/ 498990439 h 313"/>
              <a:gd name="T42" fmla="*/ 204134199 w 83"/>
              <a:gd name="T43" fmla="*/ 481348576 h 313"/>
              <a:gd name="T44" fmla="*/ 204134199 w 83"/>
              <a:gd name="T45" fmla="*/ 463708301 h 313"/>
              <a:gd name="T46" fmla="*/ 206653570 w 83"/>
              <a:gd name="T47" fmla="*/ 446066438 h 313"/>
              <a:gd name="T48" fmla="*/ 209174579 w 83"/>
              <a:gd name="T49" fmla="*/ 428426163 h 313"/>
              <a:gd name="T50" fmla="*/ 209174579 w 83"/>
              <a:gd name="T51" fmla="*/ 410784201 h 313"/>
              <a:gd name="T52" fmla="*/ 209174579 w 83"/>
              <a:gd name="T53" fmla="*/ 395663284 h 313"/>
              <a:gd name="T54" fmla="*/ 209174579 w 83"/>
              <a:gd name="T55" fmla="*/ 378023009 h 313"/>
              <a:gd name="T56" fmla="*/ 209174579 w 83"/>
              <a:gd name="T57" fmla="*/ 360381146 h 313"/>
              <a:gd name="T58" fmla="*/ 206653570 w 83"/>
              <a:gd name="T59" fmla="*/ 342740871 h 313"/>
              <a:gd name="T60" fmla="*/ 204134199 w 83"/>
              <a:gd name="T61" fmla="*/ 325099008 h 313"/>
              <a:gd name="T62" fmla="*/ 204134199 w 83"/>
              <a:gd name="T63" fmla="*/ 307458732 h 313"/>
              <a:gd name="T64" fmla="*/ 199093869 w 83"/>
              <a:gd name="T65" fmla="*/ 292337816 h 313"/>
              <a:gd name="T66" fmla="*/ 194053540 w 83"/>
              <a:gd name="T67" fmla="*/ 274695953 h 313"/>
              <a:gd name="T68" fmla="*/ 189013210 w 83"/>
              <a:gd name="T69" fmla="*/ 257055678 h 313"/>
              <a:gd name="T70" fmla="*/ 183972880 w 83"/>
              <a:gd name="T71" fmla="*/ 241934761 h 313"/>
              <a:gd name="T72" fmla="*/ 178932550 w 83"/>
              <a:gd name="T73" fmla="*/ 224292899 h 313"/>
              <a:gd name="T74" fmla="*/ 171371262 w 83"/>
              <a:gd name="T75" fmla="*/ 209171982 h 313"/>
              <a:gd name="T76" fmla="*/ 163811561 w 83"/>
              <a:gd name="T77" fmla="*/ 191531657 h 313"/>
              <a:gd name="T78" fmla="*/ 156250273 w 83"/>
              <a:gd name="T79" fmla="*/ 176410741 h 313"/>
              <a:gd name="T80" fmla="*/ 148690572 w 83"/>
              <a:gd name="T81" fmla="*/ 161289824 h 313"/>
              <a:gd name="T82" fmla="*/ 138609912 w 83"/>
              <a:gd name="T83" fmla="*/ 146168908 h 313"/>
              <a:gd name="T84" fmla="*/ 131048624 w 83"/>
              <a:gd name="T85" fmla="*/ 131047992 h 313"/>
              <a:gd name="T86" fmla="*/ 120967964 w 83"/>
              <a:gd name="T87" fmla="*/ 118446434 h 313"/>
              <a:gd name="T88" fmla="*/ 110887305 w 83"/>
              <a:gd name="T89" fmla="*/ 103325493 h 313"/>
              <a:gd name="T90" fmla="*/ 98287249 w 83"/>
              <a:gd name="T91" fmla="*/ 88204577 h 313"/>
              <a:gd name="T92" fmla="*/ 85685631 w 83"/>
              <a:gd name="T93" fmla="*/ 75604607 h 313"/>
              <a:gd name="T94" fmla="*/ 75604971 w 83"/>
              <a:gd name="T95" fmla="*/ 63003049 h 313"/>
              <a:gd name="T96" fmla="*/ 63004941 w 83"/>
              <a:gd name="T97" fmla="*/ 50403067 h 313"/>
              <a:gd name="T98" fmla="*/ 50403310 w 83"/>
              <a:gd name="T99" fmla="*/ 37801510 h 313"/>
              <a:gd name="T100" fmla="*/ 35282321 w 83"/>
              <a:gd name="T101" fmla="*/ 27720899 h 313"/>
              <a:gd name="T102" fmla="*/ 22682284 w 83"/>
              <a:gd name="T103" fmla="*/ 15120923 h 313"/>
              <a:gd name="T104" fmla="*/ 7561292 w 83"/>
              <a:gd name="T105" fmla="*/ 5040307 h 31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3"/>
              <a:gd name="T160" fmla="*/ 0 h 313"/>
              <a:gd name="T161" fmla="*/ 83 w 83"/>
              <a:gd name="T162" fmla="*/ 313 h 31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3" h="313">
                <a:moveTo>
                  <a:pt x="0" y="313"/>
                </a:moveTo>
                <a:lnTo>
                  <a:pt x="3" y="311"/>
                </a:lnTo>
                <a:lnTo>
                  <a:pt x="6" y="309"/>
                </a:lnTo>
                <a:lnTo>
                  <a:pt x="9" y="307"/>
                </a:lnTo>
                <a:lnTo>
                  <a:pt x="12" y="305"/>
                </a:lnTo>
                <a:lnTo>
                  <a:pt x="14" y="303"/>
                </a:lnTo>
                <a:lnTo>
                  <a:pt x="17" y="300"/>
                </a:lnTo>
                <a:lnTo>
                  <a:pt x="20" y="298"/>
                </a:lnTo>
                <a:lnTo>
                  <a:pt x="22" y="296"/>
                </a:lnTo>
                <a:lnTo>
                  <a:pt x="25" y="293"/>
                </a:lnTo>
                <a:lnTo>
                  <a:pt x="27" y="291"/>
                </a:lnTo>
                <a:lnTo>
                  <a:pt x="30" y="288"/>
                </a:lnTo>
                <a:lnTo>
                  <a:pt x="32" y="285"/>
                </a:lnTo>
                <a:lnTo>
                  <a:pt x="34" y="283"/>
                </a:lnTo>
                <a:lnTo>
                  <a:pt x="37" y="280"/>
                </a:lnTo>
                <a:lnTo>
                  <a:pt x="39" y="277"/>
                </a:lnTo>
                <a:lnTo>
                  <a:pt x="41" y="275"/>
                </a:lnTo>
                <a:lnTo>
                  <a:pt x="44" y="272"/>
                </a:lnTo>
                <a:lnTo>
                  <a:pt x="46" y="269"/>
                </a:lnTo>
                <a:lnTo>
                  <a:pt x="48" y="266"/>
                </a:lnTo>
                <a:lnTo>
                  <a:pt x="50" y="264"/>
                </a:lnTo>
                <a:lnTo>
                  <a:pt x="52" y="261"/>
                </a:lnTo>
                <a:lnTo>
                  <a:pt x="54" y="258"/>
                </a:lnTo>
                <a:lnTo>
                  <a:pt x="55" y="255"/>
                </a:lnTo>
                <a:lnTo>
                  <a:pt x="57" y="252"/>
                </a:lnTo>
                <a:lnTo>
                  <a:pt x="59" y="249"/>
                </a:lnTo>
                <a:lnTo>
                  <a:pt x="61" y="246"/>
                </a:lnTo>
                <a:lnTo>
                  <a:pt x="62" y="243"/>
                </a:lnTo>
                <a:lnTo>
                  <a:pt x="64" y="240"/>
                </a:lnTo>
                <a:lnTo>
                  <a:pt x="65" y="237"/>
                </a:lnTo>
                <a:lnTo>
                  <a:pt x="67" y="233"/>
                </a:lnTo>
                <a:lnTo>
                  <a:pt x="68" y="230"/>
                </a:lnTo>
                <a:lnTo>
                  <a:pt x="70" y="227"/>
                </a:lnTo>
                <a:lnTo>
                  <a:pt x="71" y="224"/>
                </a:lnTo>
                <a:lnTo>
                  <a:pt x="72" y="221"/>
                </a:lnTo>
                <a:lnTo>
                  <a:pt x="73" y="217"/>
                </a:lnTo>
                <a:lnTo>
                  <a:pt x="74" y="214"/>
                </a:lnTo>
                <a:lnTo>
                  <a:pt x="75" y="211"/>
                </a:lnTo>
                <a:lnTo>
                  <a:pt x="76" y="207"/>
                </a:lnTo>
                <a:lnTo>
                  <a:pt x="77" y="204"/>
                </a:lnTo>
                <a:lnTo>
                  <a:pt x="78" y="201"/>
                </a:lnTo>
                <a:lnTo>
                  <a:pt x="79" y="198"/>
                </a:lnTo>
                <a:lnTo>
                  <a:pt x="80" y="194"/>
                </a:lnTo>
                <a:lnTo>
                  <a:pt x="81" y="191"/>
                </a:lnTo>
                <a:lnTo>
                  <a:pt x="81" y="187"/>
                </a:lnTo>
                <a:lnTo>
                  <a:pt x="81" y="184"/>
                </a:lnTo>
                <a:lnTo>
                  <a:pt x="82" y="181"/>
                </a:lnTo>
                <a:lnTo>
                  <a:pt x="82" y="177"/>
                </a:lnTo>
                <a:lnTo>
                  <a:pt x="83" y="174"/>
                </a:lnTo>
                <a:lnTo>
                  <a:pt x="83" y="170"/>
                </a:lnTo>
                <a:lnTo>
                  <a:pt x="83" y="167"/>
                </a:lnTo>
                <a:lnTo>
                  <a:pt x="83" y="163"/>
                </a:lnTo>
                <a:lnTo>
                  <a:pt x="83" y="160"/>
                </a:lnTo>
                <a:lnTo>
                  <a:pt x="83" y="157"/>
                </a:lnTo>
                <a:lnTo>
                  <a:pt x="83" y="153"/>
                </a:lnTo>
                <a:lnTo>
                  <a:pt x="83" y="150"/>
                </a:lnTo>
                <a:lnTo>
                  <a:pt x="83" y="146"/>
                </a:lnTo>
                <a:lnTo>
                  <a:pt x="83" y="143"/>
                </a:lnTo>
                <a:lnTo>
                  <a:pt x="83" y="139"/>
                </a:lnTo>
                <a:lnTo>
                  <a:pt x="82" y="136"/>
                </a:lnTo>
                <a:lnTo>
                  <a:pt x="82" y="133"/>
                </a:lnTo>
                <a:lnTo>
                  <a:pt x="81" y="129"/>
                </a:lnTo>
                <a:lnTo>
                  <a:pt x="81" y="126"/>
                </a:lnTo>
                <a:lnTo>
                  <a:pt x="81" y="122"/>
                </a:lnTo>
                <a:lnTo>
                  <a:pt x="80" y="119"/>
                </a:lnTo>
                <a:lnTo>
                  <a:pt x="79" y="116"/>
                </a:lnTo>
                <a:lnTo>
                  <a:pt x="78" y="112"/>
                </a:lnTo>
                <a:lnTo>
                  <a:pt x="77" y="109"/>
                </a:lnTo>
                <a:lnTo>
                  <a:pt x="76" y="106"/>
                </a:lnTo>
                <a:lnTo>
                  <a:pt x="75" y="102"/>
                </a:lnTo>
                <a:lnTo>
                  <a:pt x="74" y="99"/>
                </a:lnTo>
                <a:lnTo>
                  <a:pt x="73" y="96"/>
                </a:lnTo>
                <a:lnTo>
                  <a:pt x="72" y="92"/>
                </a:lnTo>
                <a:lnTo>
                  <a:pt x="71" y="89"/>
                </a:lnTo>
                <a:lnTo>
                  <a:pt x="70" y="86"/>
                </a:lnTo>
                <a:lnTo>
                  <a:pt x="68" y="83"/>
                </a:lnTo>
                <a:lnTo>
                  <a:pt x="67" y="80"/>
                </a:lnTo>
                <a:lnTo>
                  <a:pt x="65" y="76"/>
                </a:lnTo>
                <a:lnTo>
                  <a:pt x="64" y="73"/>
                </a:lnTo>
                <a:lnTo>
                  <a:pt x="62" y="70"/>
                </a:lnTo>
                <a:lnTo>
                  <a:pt x="61" y="67"/>
                </a:lnTo>
                <a:lnTo>
                  <a:pt x="59" y="64"/>
                </a:lnTo>
                <a:lnTo>
                  <a:pt x="57" y="61"/>
                </a:lnTo>
                <a:lnTo>
                  <a:pt x="55" y="58"/>
                </a:lnTo>
                <a:lnTo>
                  <a:pt x="54" y="55"/>
                </a:lnTo>
                <a:lnTo>
                  <a:pt x="52" y="52"/>
                </a:lnTo>
                <a:lnTo>
                  <a:pt x="50" y="49"/>
                </a:lnTo>
                <a:lnTo>
                  <a:pt x="48" y="47"/>
                </a:lnTo>
                <a:lnTo>
                  <a:pt x="46" y="44"/>
                </a:lnTo>
                <a:lnTo>
                  <a:pt x="44" y="41"/>
                </a:lnTo>
                <a:lnTo>
                  <a:pt x="41" y="38"/>
                </a:lnTo>
                <a:lnTo>
                  <a:pt x="39" y="35"/>
                </a:lnTo>
                <a:lnTo>
                  <a:pt x="37" y="33"/>
                </a:lnTo>
                <a:lnTo>
                  <a:pt x="34" y="30"/>
                </a:lnTo>
                <a:lnTo>
                  <a:pt x="32" y="27"/>
                </a:lnTo>
                <a:lnTo>
                  <a:pt x="30" y="25"/>
                </a:lnTo>
                <a:lnTo>
                  <a:pt x="27" y="23"/>
                </a:lnTo>
                <a:lnTo>
                  <a:pt x="25" y="20"/>
                </a:lnTo>
                <a:lnTo>
                  <a:pt x="22" y="18"/>
                </a:lnTo>
                <a:lnTo>
                  <a:pt x="20" y="15"/>
                </a:lnTo>
                <a:lnTo>
                  <a:pt x="17" y="13"/>
                </a:lnTo>
                <a:lnTo>
                  <a:pt x="14" y="11"/>
                </a:lnTo>
                <a:lnTo>
                  <a:pt x="12" y="8"/>
                </a:lnTo>
                <a:lnTo>
                  <a:pt x="9" y="6"/>
                </a:lnTo>
                <a:lnTo>
                  <a:pt x="6" y="4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5" name="Freeform 77"/>
          <p:cNvSpPr>
            <a:spLocks/>
          </p:cNvSpPr>
          <p:nvPr/>
        </p:nvSpPr>
        <p:spPr bwMode="auto">
          <a:xfrm>
            <a:off x="5911850" y="2082800"/>
            <a:ext cx="530225" cy="249238"/>
          </a:xfrm>
          <a:custGeom>
            <a:avLst/>
            <a:gdLst>
              <a:gd name="T0" fmla="*/ 841732277 w 334"/>
              <a:gd name="T1" fmla="*/ 380545102 h 157"/>
              <a:gd name="T2" fmla="*/ 839212915 w 334"/>
              <a:gd name="T3" fmla="*/ 360383820 h 157"/>
              <a:gd name="T4" fmla="*/ 836691966 w 334"/>
              <a:gd name="T5" fmla="*/ 340222537 h 157"/>
              <a:gd name="T6" fmla="*/ 834172605 w 334"/>
              <a:gd name="T7" fmla="*/ 320061254 h 157"/>
              <a:gd name="T8" fmla="*/ 829132095 w 334"/>
              <a:gd name="T9" fmla="*/ 299899972 h 157"/>
              <a:gd name="T10" fmla="*/ 824091785 w 334"/>
              <a:gd name="T11" fmla="*/ 279738689 h 157"/>
              <a:gd name="T12" fmla="*/ 816530525 w 334"/>
              <a:gd name="T13" fmla="*/ 259577407 h 157"/>
              <a:gd name="T14" fmla="*/ 808970853 w 334"/>
              <a:gd name="T15" fmla="*/ 239416124 h 157"/>
              <a:gd name="T16" fmla="*/ 798890231 w 334"/>
              <a:gd name="T17" fmla="*/ 221774208 h 157"/>
              <a:gd name="T18" fmla="*/ 788809610 w 334"/>
              <a:gd name="T19" fmla="*/ 204133830 h 157"/>
              <a:gd name="T20" fmla="*/ 778728989 w 334"/>
              <a:gd name="T21" fmla="*/ 186491914 h 157"/>
              <a:gd name="T22" fmla="*/ 766127418 w 334"/>
              <a:gd name="T23" fmla="*/ 168851585 h 157"/>
              <a:gd name="T24" fmla="*/ 753527436 w 334"/>
              <a:gd name="T25" fmla="*/ 151209669 h 157"/>
              <a:gd name="T26" fmla="*/ 738406504 w 334"/>
              <a:gd name="T27" fmla="*/ 136088707 h 157"/>
              <a:gd name="T28" fmla="*/ 723285572 w 334"/>
              <a:gd name="T29" fmla="*/ 120967745 h 157"/>
              <a:gd name="T30" fmla="*/ 708164640 w 334"/>
              <a:gd name="T31" fmla="*/ 105846783 h 157"/>
              <a:gd name="T32" fmla="*/ 693043708 w 334"/>
              <a:gd name="T33" fmla="*/ 90725797 h 157"/>
              <a:gd name="T34" fmla="*/ 675401827 w 334"/>
              <a:gd name="T35" fmla="*/ 78125789 h 157"/>
              <a:gd name="T36" fmla="*/ 655240584 w 334"/>
              <a:gd name="T37" fmla="*/ 68045147 h 157"/>
              <a:gd name="T38" fmla="*/ 637598703 w 334"/>
              <a:gd name="T39" fmla="*/ 55443552 h 157"/>
              <a:gd name="T40" fmla="*/ 617437460 w 334"/>
              <a:gd name="T41" fmla="*/ 45362898 h 157"/>
              <a:gd name="T42" fmla="*/ 599797167 w 334"/>
              <a:gd name="T43" fmla="*/ 37803211 h 157"/>
              <a:gd name="T44" fmla="*/ 579635924 w 334"/>
              <a:gd name="T45" fmla="*/ 27722570 h 157"/>
              <a:gd name="T46" fmla="*/ 559474681 w 334"/>
              <a:gd name="T47" fmla="*/ 20161289 h 157"/>
              <a:gd name="T48" fmla="*/ 536792490 w 334"/>
              <a:gd name="T49" fmla="*/ 15120968 h 157"/>
              <a:gd name="T50" fmla="*/ 516631247 w 334"/>
              <a:gd name="T51" fmla="*/ 10080644 h 157"/>
              <a:gd name="T52" fmla="*/ 493950643 w 334"/>
              <a:gd name="T53" fmla="*/ 5040322 h 157"/>
              <a:gd name="T54" fmla="*/ 473789400 w 334"/>
              <a:gd name="T55" fmla="*/ 2520955 h 157"/>
              <a:gd name="T56" fmla="*/ 451107209 w 334"/>
              <a:gd name="T57" fmla="*/ 0 h 157"/>
              <a:gd name="T58" fmla="*/ 428426604 w 334"/>
              <a:gd name="T59" fmla="*/ 0 h 157"/>
              <a:gd name="T60" fmla="*/ 405745901 w 334"/>
              <a:gd name="T61" fmla="*/ 0 h 157"/>
              <a:gd name="T62" fmla="*/ 385584658 w 334"/>
              <a:gd name="T63" fmla="*/ 0 h 157"/>
              <a:gd name="T64" fmla="*/ 362902467 w 334"/>
              <a:gd name="T65" fmla="*/ 2520955 h 157"/>
              <a:gd name="T66" fmla="*/ 340221862 w 334"/>
              <a:gd name="T67" fmla="*/ 7561278 h 157"/>
              <a:gd name="T68" fmla="*/ 320059032 w 334"/>
              <a:gd name="T69" fmla="*/ 10080644 h 157"/>
              <a:gd name="T70" fmla="*/ 299897790 w 334"/>
              <a:gd name="T71" fmla="*/ 17641922 h 157"/>
              <a:gd name="T72" fmla="*/ 277217185 w 334"/>
              <a:gd name="T73" fmla="*/ 22682243 h 157"/>
              <a:gd name="T74" fmla="*/ 257055943 w 334"/>
              <a:gd name="T75" fmla="*/ 30241936 h 157"/>
              <a:gd name="T76" fmla="*/ 236894700 w 334"/>
              <a:gd name="T77" fmla="*/ 40322578 h 157"/>
              <a:gd name="T78" fmla="*/ 216733458 w 334"/>
              <a:gd name="T79" fmla="*/ 47883852 h 157"/>
              <a:gd name="T80" fmla="*/ 199093114 w 334"/>
              <a:gd name="T81" fmla="*/ 60483873 h 157"/>
              <a:gd name="T82" fmla="*/ 178931872 w 334"/>
              <a:gd name="T83" fmla="*/ 70564514 h 157"/>
              <a:gd name="T84" fmla="*/ 163810940 w 334"/>
              <a:gd name="T85" fmla="*/ 83166109 h 157"/>
              <a:gd name="T86" fmla="*/ 146169059 w 334"/>
              <a:gd name="T87" fmla="*/ 95766117 h 157"/>
              <a:gd name="T88" fmla="*/ 128527178 w 334"/>
              <a:gd name="T89" fmla="*/ 110887104 h 157"/>
              <a:gd name="T90" fmla="*/ 113406246 w 334"/>
              <a:gd name="T91" fmla="*/ 126008066 h 157"/>
              <a:gd name="T92" fmla="*/ 98286876 w 334"/>
              <a:gd name="T93" fmla="*/ 141129028 h 157"/>
              <a:gd name="T94" fmla="*/ 85685306 w 334"/>
              <a:gd name="T95" fmla="*/ 156249990 h 157"/>
              <a:gd name="T96" fmla="*/ 73083736 w 334"/>
              <a:gd name="T97" fmla="*/ 173891906 h 157"/>
              <a:gd name="T98" fmla="*/ 60483753 w 334"/>
              <a:gd name="T99" fmla="*/ 191532234 h 157"/>
              <a:gd name="T100" fmla="*/ 50403119 w 334"/>
              <a:gd name="T101" fmla="*/ 209174200 h 157"/>
              <a:gd name="T102" fmla="*/ 40322498 w 334"/>
              <a:gd name="T103" fmla="*/ 229335483 h 157"/>
              <a:gd name="T104" fmla="*/ 32761238 w 334"/>
              <a:gd name="T105" fmla="*/ 246975811 h 157"/>
              <a:gd name="T106" fmla="*/ 22682198 w 334"/>
              <a:gd name="T107" fmla="*/ 267137094 h 157"/>
              <a:gd name="T108" fmla="*/ 17640300 w 334"/>
              <a:gd name="T109" fmla="*/ 287298376 h 157"/>
              <a:gd name="T110" fmla="*/ 10080624 w 334"/>
              <a:gd name="T111" fmla="*/ 307459659 h 157"/>
              <a:gd name="T112" fmla="*/ 7559675 w 334"/>
              <a:gd name="T113" fmla="*/ 327620942 h 157"/>
              <a:gd name="T114" fmla="*/ 2520950 w 334"/>
              <a:gd name="T115" fmla="*/ 347782224 h 157"/>
              <a:gd name="T116" fmla="*/ 2520950 w 334"/>
              <a:gd name="T117" fmla="*/ 367943507 h 157"/>
              <a:gd name="T118" fmla="*/ 0 w 334"/>
              <a:gd name="T119" fmla="*/ 388104789 h 1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34"/>
              <a:gd name="T181" fmla="*/ 0 h 157"/>
              <a:gd name="T182" fmla="*/ 334 w 334"/>
              <a:gd name="T183" fmla="*/ 157 h 1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34" h="157">
                <a:moveTo>
                  <a:pt x="334" y="157"/>
                </a:moveTo>
                <a:lnTo>
                  <a:pt x="334" y="154"/>
                </a:lnTo>
                <a:lnTo>
                  <a:pt x="334" y="151"/>
                </a:lnTo>
                <a:lnTo>
                  <a:pt x="334" y="149"/>
                </a:lnTo>
                <a:lnTo>
                  <a:pt x="334" y="146"/>
                </a:lnTo>
                <a:lnTo>
                  <a:pt x="333" y="143"/>
                </a:lnTo>
                <a:lnTo>
                  <a:pt x="333" y="140"/>
                </a:lnTo>
                <a:lnTo>
                  <a:pt x="333" y="138"/>
                </a:lnTo>
                <a:lnTo>
                  <a:pt x="332" y="135"/>
                </a:lnTo>
                <a:lnTo>
                  <a:pt x="332" y="132"/>
                </a:lnTo>
                <a:lnTo>
                  <a:pt x="331" y="130"/>
                </a:lnTo>
                <a:lnTo>
                  <a:pt x="331" y="127"/>
                </a:lnTo>
                <a:lnTo>
                  <a:pt x="330" y="124"/>
                </a:lnTo>
                <a:lnTo>
                  <a:pt x="330" y="122"/>
                </a:lnTo>
                <a:lnTo>
                  <a:pt x="329" y="119"/>
                </a:lnTo>
                <a:lnTo>
                  <a:pt x="328" y="116"/>
                </a:lnTo>
                <a:lnTo>
                  <a:pt x="328" y="114"/>
                </a:lnTo>
                <a:lnTo>
                  <a:pt x="327" y="111"/>
                </a:lnTo>
                <a:lnTo>
                  <a:pt x="326" y="108"/>
                </a:lnTo>
                <a:lnTo>
                  <a:pt x="325" y="106"/>
                </a:lnTo>
                <a:lnTo>
                  <a:pt x="324" y="103"/>
                </a:lnTo>
                <a:lnTo>
                  <a:pt x="323" y="101"/>
                </a:lnTo>
                <a:lnTo>
                  <a:pt x="322" y="98"/>
                </a:lnTo>
                <a:lnTo>
                  <a:pt x="321" y="95"/>
                </a:lnTo>
                <a:lnTo>
                  <a:pt x="320" y="93"/>
                </a:lnTo>
                <a:lnTo>
                  <a:pt x="318" y="91"/>
                </a:lnTo>
                <a:lnTo>
                  <a:pt x="317" y="88"/>
                </a:lnTo>
                <a:lnTo>
                  <a:pt x="316" y="86"/>
                </a:lnTo>
                <a:lnTo>
                  <a:pt x="314" y="83"/>
                </a:lnTo>
                <a:lnTo>
                  <a:pt x="313" y="81"/>
                </a:lnTo>
                <a:lnTo>
                  <a:pt x="312" y="78"/>
                </a:lnTo>
                <a:lnTo>
                  <a:pt x="310" y="76"/>
                </a:lnTo>
                <a:lnTo>
                  <a:pt x="309" y="74"/>
                </a:lnTo>
                <a:lnTo>
                  <a:pt x="307" y="71"/>
                </a:lnTo>
                <a:lnTo>
                  <a:pt x="306" y="69"/>
                </a:lnTo>
                <a:lnTo>
                  <a:pt x="304" y="67"/>
                </a:lnTo>
                <a:lnTo>
                  <a:pt x="302" y="64"/>
                </a:lnTo>
                <a:lnTo>
                  <a:pt x="300" y="62"/>
                </a:lnTo>
                <a:lnTo>
                  <a:pt x="299" y="60"/>
                </a:lnTo>
                <a:lnTo>
                  <a:pt x="297" y="58"/>
                </a:lnTo>
                <a:lnTo>
                  <a:pt x="295" y="56"/>
                </a:lnTo>
                <a:lnTo>
                  <a:pt x="293" y="54"/>
                </a:lnTo>
                <a:lnTo>
                  <a:pt x="291" y="52"/>
                </a:lnTo>
                <a:lnTo>
                  <a:pt x="289" y="50"/>
                </a:lnTo>
                <a:lnTo>
                  <a:pt x="287" y="48"/>
                </a:lnTo>
                <a:lnTo>
                  <a:pt x="285" y="46"/>
                </a:lnTo>
                <a:lnTo>
                  <a:pt x="283" y="44"/>
                </a:lnTo>
                <a:lnTo>
                  <a:pt x="281" y="42"/>
                </a:lnTo>
                <a:lnTo>
                  <a:pt x="279" y="40"/>
                </a:lnTo>
                <a:lnTo>
                  <a:pt x="277" y="38"/>
                </a:lnTo>
                <a:lnTo>
                  <a:pt x="275" y="36"/>
                </a:lnTo>
                <a:lnTo>
                  <a:pt x="272" y="35"/>
                </a:lnTo>
                <a:lnTo>
                  <a:pt x="270" y="33"/>
                </a:lnTo>
                <a:lnTo>
                  <a:pt x="268" y="31"/>
                </a:lnTo>
                <a:lnTo>
                  <a:pt x="265" y="30"/>
                </a:lnTo>
                <a:lnTo>
                  <a:pt x="263" y="28"/>
                </a:lnTo>
                <a:lnTo>
                  <a:pt x="260" y="27"/>
                </a:lnTo>
                <a:lnTo>
                  <a:pt x="258" y="25"/>
                </a:lnTo>
                <a:lnTo>
                  <a:pt x="256" y="24"/>
                </a:lnTo>
                <a:lnTo>
                  <a:pt x="253" y="22"/>
                </a:lnTo>
                <a:lnTo>
                  <a:pt x="251" y="21"/>
                </a:lnTo>
                <a:lnTo>
                  <a:pt x="248" y="19"/>
                </a:lnTo>
                <a:lnTo>
                  <a:pt x="245" y="18"/>
                </a:lnTo>
                <a:lnTo>
                  <a:pt x="243" y="17"/>
                </a:lnTo>
                <a:lnTo>
                  <a:pt x="240" y="16"/>
                </a:lnTo>
                <a:lnTo>
                  <a:pt x="238" y="15"/>
                </a:lnTo>
                <a:lnTo>
                  <a:pt x="235" y="13"/>
                </a:lnTo>
                <a:lnTo>
                  <a:pt x="232" y="12"/>
                </a:lnTo>
                <a:lnTo>
                  <a:pt x="230" y="11"/>
                </a:lnTo>
                <a:lnTo>
                  <a:pt x="227" y="10"/>
                </a:lnTo>
                <a:lnTo>
                  <a:pt x="224" y="9"/>
                </a:lnTo>
                <a:lnTo>
                  <a:pt x="222" y="8"/>
                </a:lnTo>
                <a:lnTo>
                  <a:pt x="219" y="7"/>
                </a:lnTo>
                <a:lnTo>
                  <a:pt x="216" y="7"/>
                </a:lnTo>
                <a:lnTo>
                  <a:pt x="213" y="6"/>
                </a:lnTo>
                <a:lnTo>
                  <a:pt x="210" y="5"/>
                </a:lnTo>
                <a:lnTo>
                  <a:pt x="207" y="4"/>
                </a:lnTo>
                <a:lnTo>
                  <a:pt x="205" y="4"/>
                </a:lnTo>
                <a:lnTo>
                  <a:pt x="202" y="3"/>
                </a:lnTo>
                <a:lnTo>
                  <a:pt x="199" y="3"/>
                </a:lnTo>
                <a:lnTo>
                  <a:pt x="196" y="2"/>
                </a:lnTo>
                <a:lnTo>
                  <a:pt x="193" y="2"/>
                </a:lnTo>
                <a:lnTo>
                  <a:pt x="190" y="1"/>
                </a:lnTo>
                <a:lnTo>
                  <a:pt x="188" y="1"/>
                </a:lnTo>
                <a:lnTo>
                  <a:pt x="185" y="1"/>
                </a:lnTo>
                <a:lnTo>
                  <a:pt x="182" y="0"/>
                </a:lnTo>
                <a:lnTo>
                  <a:pt x="179" y="0"/>
                </a:lnTo>
                <a:lnTo>
                  <a:pt x="176" y="0"/>
                </a:lnTo>
                <a:lnTo>
                  <a:pt x="173" y="0"/>
                </a:lnTo>
                <a:lnTo>
                  <a:pt x="170" y="0"/>
                </a:lnTo>
                <a:lnTo>
                  <a:pt x="167" y="0"/>
                </a:ln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6" y="0"/>
                </a:lnTo>
                <a:lnTo>
                  <a:pt x="153" y="0"/>
                </a:lnTo>
                <a:lnTo>
                  <a:pt x="150" y="1"/>
                </a:lnTo>
                <a:lnTo>
                  <a:pt x="147" y="1"/>
                </a:lnTo>
                <a:lnTo>
                  <a:pt x="144" y="1"/>
                </a:lnTo>
                <a:lnTo>
                  <a:pt x="141" y="2"/>
                </a:lnTo>
                <a:lnTo>
                  <a:pt x="138" y="2"/>
                </a:lnTo>
                <a:lnTo>
                  <a:pt x="135" y="3"/>
                </a:lnTo>
                <a:lnTo>
                  <a:pt x="133" y="3"/>
                </a:lnTo>
                <a:lnTo>
                  <a:pt x="130" y="4"/>
                </a:lnTo>
                <a:lnTo>
                  <a:pt x="127" y="4"/>
                </a:lnTo>
                <a:lnTo>
                  <a:pt x="124" y="5"/>
                </a:lnTo>
                <a:lnTo>
                  <a:pt x="121" y="6"/>
                </a:lnTo>
                <a:lnTo>
                  <a:pt x="119" y="7"/>
                </a:lnTo>
                <a:lnTo>
                  <a:pt x="116" y="7"/>
                </a:lnTo>
                <a:lnTo>
                  <a:pt x="113" y="8"/>
                </a:lnTo>
                <a:lnTo>
                  <a:pt x="110" y="9"/>
                </a:lnTo>
                <a:lnTo>
                  <a:pt x="107" y="10"/>
                </a:lnTo>
                <a:lnTo>
                  <a:pt x="105" y="11"/>
                </a:lnTo>
                <a:lnTo>
                  <a:pt x="102" y="12"/>
                </a:lnTo>
                <a:lnTo>
                  <a:pt x="99" y="13"/>
                </a:lnTo>
                <a:lnTo>
                  <a:pt x="97" y="15"/>
                </a:lnTo>
                <a:lnTo>
                  <a:pt x="94" y="16"/>
                </a:lnTo>
                <a:lnTo>
                  <a:pt x="91" y="17"/>
                </a:lnTo>
                <a:lnTo>
                  <a:pt x="89" y="18"/>
                </a:lnTo>
                <a:lnTo>
                  <a:pt x="86" y="19"/>
                </a:lnTo>
                <a:lnTo>
                  <a:pt x="84" y="21"/>
                </a:lnTo>
                <a:lnTo>
                  <a:pt x="81" y="22"/>
                </a:lnTo>
                <a:lnTo>
                  <a:pt x="79" y="24"/>
                </a:lnTo>
                <a:lnTo>
                  <a:pt x="76" y="25"/>
                </a:lnTo>
                <a:lnTo>
                  <a:pt x="74" y="27"/>
                </a:lnTo>
                <a:lnTo>
                  <a:pt x="71" y="28"/>
                </a:lnTo>
                <a:lnTo>
                  <a:pt x="69" y="30"/>
                </a:lnTo>
                <a:lnTo>
                  <a:pt x="67" y="31"/>
                </a:lnTo>
                <a:lnTo>
                  <a:pt x="65" y="33"/>
                </a:lnTo>
                <a:lnTo>
                  <a:pt x="62" y="35"/>
                </a:lnTo>
                <a:lnTo>
                  <a:pt x="60" y="36"/>
                </a:lnTo>
                <a:lnTo>
                  <a:pt x="58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6"/>
                </a:lnTo>
                <a:lnTo>
                  <a:pt x="47" y="48"/>
                </a:lnTo>
                <a:lnTo>
                  <a:pt x="45" y="50"/>
                </a:lnTo>
                <a:lnTo>
                  <a:pt x="43" y="52"/>
                </a:lnTo>
                <a:lnTo>
                  <a:pt x="41" y="54"/>
                </a:lnTo>
                <a:lnTo>
                  <a:pt x="39" y="56"/>
                </a:lnTo>
                <a:lnTo>
                  <a:pt x="37" y="58"/>
                </a:lnTo>
                <a:lnTo>
                  <a:pt x="36" y="60"/>
                </a:lnTo>
                <a:lnTo>
                  <a:pt x="34" y="62"/>
                </a:lnTo>
                <a:lnTo>
                  <a:pt x="32" y="64"/>
                </a:lnTo>
                <a:lnTo>
                  <a:pt x="31" y="67"/>
                </a:lnTo>
                <a:lnTo>
                  <a:pt x="29" y="69"/>
                </a:lnTo>
                <a:lnTo>
                  <a:pt x="27" y="71"/>
                </a:lnTo>
                <a:lnTo>
                  <a:pt x="26" y="74"/>
                </a:lnTo>
                <a:lnTo>
                  <a:pt x="24" y="76"/>
                </a:lnTo>
                <a:lnTo>
                  <a:pt x="23" y="78"/>
                </a:lnTo>
                <a:lnTo>
                  <a:pt x="21" y="81"/>
                </a:lnTo>
                <a:lnTo>
                  <a:pt x="20" y="83"/>
                </a:lnTo>
                <a:lnTo>
                  <a:pt x="18" y="86"/>
                </a:lnTo>
                <a:lnTo>
                  <a:pt x="17" y="88"/>
                </a:lnTo>
                <a:lnTo>
                  <a:pt x="16" y="91"/>
                </a:lnTo>
                <a:lnTo>
                  <a:pt x="15" y="93"/>
                </a:lnTo>
                <a:lnTo>
                  <a:pt x="14" y="95"/>
                </a:lnTo>
                <a:lnTo>
                  <a:pt x="13" y="98"/>
                </a:lnTo>
                <a:lnTo>
                  <a:pt x="11" y="101"/>
                </a:lnTo>
                <a:lnTo>
                  <a:pt x="10" y="103"/>
                </a:lnTo>
                <a:lnTo>
                  <a:pt x="9" y="106"/>
                </a:lnTo>
                <a:lnTo>
                  <a:pt x="8" y="108"/>
                </a:lnTo>
                <a:lnTo>
                  <a:pt x="8" y="111"/>
                </a:lnTo>
                <a:lnTo>
                  <a:pt x="7" y="114"/>
                </a:lnTo>
                <a:lnTo>
                  <a:pt x="6" y="116"/>
                </a:lnTo>
                <a:lnTo>
                  <a:pt x="5" y="119"/>
                </a:lnTo>
                <a:lnTo>
                  <a:pt x="4" y="122"/>
                </a:lnTo>
                <a:lnTo>
                  <a:pt x="4" y="124"/>
                </a:lnTo>
                <a:lnTo>
                  <a:pt x="3" y="127"/>
                </a:lnTo>
                <a:lnTo>
                  <a:pt x="3" y="130"/>
                </a:lnTo>
                <a:lnTo>
                  <a:pt x="2" y="132"/>
                </a:lnTo>
                <a:lnTo>
                  <a:pt x="2" y="135"/>
                </a:lnTo>
                <a:lnTo>
                  <a:pt x="1" y="138"/>
                </a:lnTo>
                <a:lnTo>
                  <a:pt x="1" y="140"/>
                </a:lnTo>
                <a:lnTo>
                  <a:pt x="1" y="143"/>
                </a:lnTo>
                <a:lnTo>
                  <a:pt x="1" y="146"/>
                </a:lnTo>
                <a:lnTo>
                  <a:pt x="0" y="149"/>
                </a:lnTo>
                <a:lnTo>
                  <a:pt x="0" y="151"/>
                </a:lnTo>
                <a:lnTo>
                  <a:pt x="0" y="154"/>
                </a:lnTo>
                <a:lnTo>
                  <a:pt x="0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6" name="Freeform 78"/>
          <p:cNvSpPr>
            <a:spLocks/>
          </p:cNvSpPr>
          <p:nvPr/>
        </p:nvSpPr>
        <p:spPr bwMode="auto">
          <a:xfrm>
            <a:off x="5911850" y="2332038"/>
            <a:ext cx="530225" cy="123825"/>
          </a:xfrm>
          <a:custGeom>
            <a:avLst/>
            <a:gdLst>
              <a:gd name="T0" fmla="*/ 0 w 334"/>
              <a:gd name="T1" fmla="*/ 0 h 78"/>
              <a:gd name="T2" fmla="*/ 0 w 334"/>
              <a:gd name="T3" fmla="*/ 196572160 h 78"/>
              <a:gd name="T4" fmla="*/ 841732277 w 334"/>
              <a:gd name="T5" fmla="*/ 196572160 h 78"/>
              <a:gd name="T6" fmla="*/ 841732277 w 334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334"/>
              <a:gd name="T13" fmla="*/ 0 h 78"/>
              <a:gd name="T14" fmla="*/ 334 w 334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4" h="78">
                <a:moveTo>
                  <a:pt x="0" y="0"/>
                </a:moveTo>
                <a:lnTo>
                  <a:pt x="0" y="78"/>
                </a:lnTo>
                <a:lnTo>
                  <a:pt x="334" y="78"/>
                </a:lnTo>
                <a:lnTo>
                  <a:pt x="334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7" name="Freeform 79"/>
          <p:cNvSpPr>
            <a:spLocks/>
          </p:cNvSpPr>
          <p:nvPr/>
        </p:nvSpPr>
        <p:spPr bwMode="auto">
          <a:xfrm>
            <a:off x="7767638" y="3576638"/>
            <a:ext cx="263525" cy="498475"/>
          </a:xfrm>
          <a:custGeom>
            <a:avLst/>
            <a:gdLst>
              <a:gd name="T0" fmla="*/ 405745900 w 166"/>
              <a:gd name="T1" fmla="*/ 2520950 h 314"/>
              <a:gd name="T2" fmla="*/ 383063708 w 166"/>
              <a:gd name="T3" fmla="*/ 2520950 h 314"/>
              <a:gd name="T4" fmla="*/ 360383104 w 166"/>
              <a:gd name="T5" fmla="*/ 5040312 h 314"/>
              <a:gd name="T6" fmla="*/ 340221862 w 166"/>
              <a:gd name="T7" fmla="*/ 7559675 h 314"/>
              <a:gd name="T8" fmla="*/ 317539670 w 166"/>
              <a:gd name="T9" fmla="*/ 12599986 h 314"/>
              <a:gd name="T10" fmla="*/ 297378427 w 166"/>
              <a:gd name="T11" fmla="*/ 17640299 h 314"/>
              <a:gd name="T12" fmla="*/ 274696236 w 166"/>
              <a:gd name="T13" fmla="*/ 25201559 h 314"/>
              <a:gd name="T14" fmla="*/ 254534993 w 166"/>
              <a:gd name="T15" fmla="*/ 32761237 h 314"/>
              <a:gd name="T16" fmla="*/ 234373751 w 166"/>
              <a:gd name="T17" fmla="*/ 40322497 h 314"/>
              <a:gd name="T18" fmla="*/ 216733457 w 166"/>
              <a:gd name="T19" fmla="*/ 50403118 h 314"/>
              <a:gd name="T20" fmla="*/ 196572165 w 166"/>
              <a:gd name="T21" fmla="*/ 60483751 h 314"/>
              <a:gd name="T22" fmla="*/ 178931871 w 166"/>
              <a:gd name="T23" fmla="*/ 73083734 h 314"/>
              <a:gd name="T24" fmla="*/ 161289990 w 166"/>
              <a:gd name="T25" fmla="*/ 85685304 h 314"/>
              <a:gd name="T26" fmla="*/ 143648109 w 166"/>
              <a:gd name="T27" fmla="*/ 98286874 h 314"/>
              <a:gd name="T28" fmla="*/ 128527177 w 166"/>
              <a:gd name="T29" fmla="*/ 110886882 h 314"/>
              <a:gd name="T30" fmla="*/ 110886884 w 166"/>
              <a:gd name="T31" fmla="*/ 126007813 h 314"/>
              <a:gd name="T32" fmla="*/ 98286876 w 166"/>
              <a:gd name="T33" fmla="*/ 141128745 h 314"/>
              <a:gd name="T34" fmla="*/ 83165944 w 166"/>
              <a:gd name="T35" fmla="*/ 158769038 h 314"/>
              <a:gd name="T36" fmla="*/ 70564374 w 166"/>
              <a:gd name="T37" fmla="*/ 173891557 h 314"/>
              <a:gd name="T38" fmla="*/ 57962803 w 166"/>
              <a:gd name="T39" fmla="*/ 191531850 h 314"/>
              <a:gd name="T40" fmla="*/ 47883757 w 166"/>
              <a:gd name="T41" fmla="*/ 211693142 h 314"/>
              <a:gd name="T42" fmla="*/ 37801549 w 166"/>
              <a:gd name="T43" fmla="*/ 229333435 h 314"/>
              <a:gd name="T44" fmla="*/ 30241876 w 166"/>
              <a:gd name="T45" fmla="*/ 249494677 h 314"/>
              <a:gd name="T46" fmla="*/ 22682198 w 166"/>
              <a:gd name="T47" fmla="*/ 267136558 h 314"/>
              <a:gd name="T48" fmla="*/ 15120938 w 166"/>
              <a:gd name="T49" fmla="*/ 287297800 h 314"/>
              <a:gd name="T50" fmla="*/ 10080624 w 166"/>
              <a:gd name="T51" fmla="*/ 307459042 h 314"/>
              <a:gd name="T52" fmla="*/ 5040312 w 166"/>
              <a:gd name="T53" fmla="*/ 327620284 h 314"/>
              <a:gd name="T54" fmla="*/ 2520950 w 166"/>
              <a:gd name="T55" fmla="*/ 347781527 h 314"/>
              <a:gd name="T56" fmla="*/ 0 w 166"/>
              <a:gd name="T57" fmla="*/ 367942769 h 314"/>
              <a:gd name="T58" fmla="*/ 0 w 166"/>
              <a:gd name="T59" fmla="*/ 390624960 h 314"/>
              <a:gd name="T60" fmla="*/ 0 w 166"/>
              <a:gd name="T61" fmla="*/ 410784615 h 314"/>
              <a:gd name="T62" fmla="*/ 0 w 166"/>
              <a:gd name="T63" fmla="*/ 430945956 h 314"/>
              <a:gd name="T64" fmla="*/ 2520950 w 166"/>
              <a:gd name="T65" fmla="*/ 451107198 h 314"/>
              <a:gd name="T66" fmla="*/ 7559675 w 166"/>
              <a:gd name="T67" fmla="*/ 471268440 h 314"/>
              <a:gd name="T68" fmla="*/ 12601573 w 166"/>
              <a:gd name="T69" fmla="*/ 491429682 h 314"/>
              <a:gd name="T70" fmla="*/ 17640300 w 166"/>
              <a:gd name="T71" fmla="*/ 511590925 h 314"/>
              <a:gd name="T72" fmla="*/ 25201559 w 166"/>
              <a:gd name="T73" fmla="*/ 531752167 h 314"/>
              <a:gd name="T74" fmla="*/ 32761238 w 166"/>
              <a:gd name="T75" fmla="*/ 549394047 h 314"/>
              <a:gd name="T76" fmla="*/ 42843447 w 166"/>
              <a:gd name="T77" fmla="*/ 569555290 h 314"/>
              <a:gd name="T78" fmla="*/ 52922493 w 166"/>
              <a:gd name="T79" fmla="*/ 587195583 h 314"/>
              <a:gd name="T80" fmla="*/ 63003114 w 166"/>
              <a:gd name="T81" fmla="*/ 604837463 h 314"/>
              <a:gd name="T82" fmla="*/ 75604685 w 166"/>
              <a:gd name="T83" fmla="*/ 622477756 h 314"/>
              <a:gd name="T84" fmla="*/ 88206255 w 166"/>
              <a:gd name="T85" fmla="*/ 640119637 h 314"/>
              <a:gd name="T86" fmla="*/ 100806238 w 166"/>
              <a:gd name="T87" fmla="*/ 655240569 h 314"/>
              <a:gd name="T88" fmla="*/ 115927194 w 166"/>
              <a:gd name="T89" fmla="*/ 670361500 h 314"/>
              <a:gd name="T90" fmla="*/ 133567488 w 166"/>
              <a:gd name="T91" fmla="*/ 685482432 h 314"/>
              <a:gd name="T92" fmla="*/ 148688420 w 166"/>
              <a:gd name="T93" fmla="*/ 700603364 h 314"/>
              <a:gd name="T94" fmla="*/ 166330301 w 166"/>
              <a:gd name="T95" fmla="*/ 710683985 h 314"/>
              <a:gd name="T96" fmla="*/ 183972182 w 166"/>
              <a:gd name="T97" fmla="*/ 723285555 h 314"/>
              <a:gd name="T98" fmla="*/ 201612475 w 166"/>
              <a:gd name="T99" fmla="*/ 735885537 h 314"/>
              <a:gd name="T100" fmla="*/ 221773768 w 166"/>
              <a:gd name="T101" fmla="*/ 745966158 h 314"/>
              <a:gd name="T102" fmla="*/ 241935010 w 166"/>
              <a:gd name="T103" fmla="*/ 753527418 h 314"/>
              <a:gd name="T104" fmla="*/ 262096253 w 166"/>
              <a:gd name="T105" fmla="*/ 763608039 h 314"/>
              <a:gd name="T106" fmla="*/ 282257495 w 166"/>
              <a:gd name="T107" fmla="*/ 771167711 h 314"/>
              <a:gd name="T108" fmla="*/ 304938100 w 166"/>
              <a:gd name="T109" fmla="*/ 776208022 h 314"/>
              <a:gd name="T110" fmla="*/ 325100930 w 166"/>
              <a:gd name="T111" fmla="*/ 781248332 h 314"/>
              <a:gd name="T112" fmla="*/ 347781534 w 166"/>
              <a:gd name="T113" fmla="*/ 786288643 h 314"/>
              <a:gd name="T114" fmla="*/ 367942776 w 166"/>
              <a:gd name="T115" fmla="*/ 788809592 h 314"/>
              <a:gd name="T116" fmla="*/ 390624968 w 166"/>
              <a:gd name="T117" fmla="*/ 791328953 h 314"/>
              <a:gd name="T118" fmla="*/ 410786211 w 166"/>
              <a:gd name="T119" fmla="*/ 791328953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6"/>
              <a:gd name="T181" fmla="*/ 0 h 314"/>
              <a:gd name="T182" fmla="*/ 166 w 166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6" h="314">
                <a:moveTo>
                  <a:pt x="166" y="0"/>
                </a:moveTo>
                <a:lnTo>
                  <a:pt x="163" y="0"/>
                </a:lnTo>
                <a:lnTo>
                  <a:pt x="161" y="1"/>
                </a:lnTo>
                <a:lnTo>
                  <a:pt x="158" y="1"/>
                </a:lnTo>
                <a:lnTo>
                  <a:pt x="155" y="1"/>
                </a:lnTo>
                <a:lnTo>
                  <a:pt x="152" y="1"/>
                </a:lnTo>
                <a:lnTo>
                  <a:pt x="149" y="1"/>
                </a:lnTo>
                <a:lnTo>
                  <a:pt x="146" y="1"/>
                </a:lnTo>
                <a:lnTo>
                  <a:pt x="143" y="2"/>
                </a:lnTo>
                <a:lnTo>
                  <a:pt x="141" y="2"/>
                </a:lnTo>
                <a:lnTo>
                  <a:pt x="138" y="3"/>
                </a:lnTo>
                <a:lnTo>
                  <a:pt x="135" y="3"/>
                </a:lnTo>
                <a:lnTo>
                  <a:pt x="132" y="4"/>
                </a:lnTo>
                <a:lnTo>
                  <a:pt x="129" y="4"/>
                </a:lnTo>
                <a:lnTo>
                  <a:pt x="126" y="5"/>
                </a:lnTo>
                <a:lnTo>
                  <a:pt x="123" y="6"/>
                </a:lnTo>
                <a:lnTo>
                  <a:pt x="121" y="6"/>
                </a:lnTo>
                <a:lnTo>
                  <a:pt x="118" y="7"/>
                </a:lnTo>
                <a:lnTo>
                  <a:pt x="115" y="8"/>
                </a:lnTo>
                <a:lnTo>
                  <a:pt x="112" y="9"/>
                </a:lnTo>
                <a:lnTo>
                  <a:pt x="109" y="10"/>
                </a:lnTo>
                <a:lnTo>
                  <a:pt x="107" y="11"/>
                </a:lnTo>
                <a:lnTo>
                  <a:pt x="104" y="12"/>
                </a:lnTo>
                <a:lnTo>
                  <a:pt x="101" y="13"/>
                </a:lnTo>
                <a:lnTo>
                  <a:pt x="99" y="14"/>
                </a:lnTo>
                <a:lnTo>
                  <a:pt x="96" y="15"/>
                </a:lnTo>
                <a:lnTo>
                  <a:pt x="93" y="16"/>
                </a:lnTo>
                <a:lnTo>
                  <a:pt x="91" y="17"/>
                </a:lnTo>
                <a:lnTo>
                  <a:pt x="88" y="19"/>
                </a:lnTo>
                <a:lnTo>
                  <a:pt x="86" y="20"/>
                </a:lnTo>
                <a:lnTo>
                  <a:pt x="83" y="21"/>
                </a:lnTo>
                <a:lnTo>
                  <a:pt x="80" y="23"/>
                </a:lnTo>
                <a:lnTo>
                  <a:pt x="78" y="24"/>
                </a:lnTo>
                <a:lnTo>
                  <a:pt x="75" y="26"/>
                </a:lnTo>
                <a:lnTo>
                  <a:pt x="73" y="27"/>
                </a:lnTo>
                <a:lnTo>
                  <a:pt x="71" y="29"/>
                </a:lnTo>
                <a:lnTo>
                  <a:pt x="68" y="30"/>
                </a:lnTo>
                <a:lnTo>
                  <a:pt x="66" y="32"/>
                </a:lnTo>
                <a:lnTo>
                  <a:pt x="64" y="34"/>
                </a:lnTo>
                <a:lnTo>
                  <a:pt x="61" y="35"/>
                </a:lnTo>
                <a:lnTo>
                  <a:pt x="59" y="37"/>
                </a:lnTo>
                <a:lnTo>
                  <a:pt x="57" y="39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8" y="46"/>
                </a:lnTo>
                <a:lnTo>
                  <a:pt x="46" y="48"/>
                </a:lnTo>
                <a:lnTo>
                  <a:pt x="44" y="50"/>
                </a:lnTo>
                <a:lnTo>
                  <a:pt x="42" y="52"/>
                </a:lnTo>
                <a:lnTo>
                  <a:pt x="40" y="54"/>
                </a:lnTo>
                <a:lnTo>
                  <a:pt x="39" y="56"/>
                </a:lnTo>
                <a:lnTo>
                  <a:pt x="37" y="59"/>
                </a:lnTo>
                <a:lnTo>
                  <a:pt x="35" y="60"/>
                </a:lnTo>
                <a:lnTo>
                  <a:pt x="33" y="63"/>
                </a:lnTo>
                <a:lnTo>
                  <a:pt x="31" y="65"/>
                </a:lnTo>
                <a:lnTo>
                  <a:pt x="30" y="67"/>
                </a:lnTo>
                <a:lnTo>
                  <a:pt x="28" y="69"/>
                </a:lnTo>
                <a:lnTo>
                  <a:pt x="26" y="72"/>
                </a:lnTo>
                <a:lnTo>
                  <a:pt x="25" y="74"/>
                </a:lnTo>
                <a:lnTo>
                  <a:pt x="23" y="76"/>
                </a:lnTo>
                <a:lnTo>
                  <a:pt x="22" y="79"/>
                </a:lnTo>
                <a:lnTo>
                  <a:pt x="21" y="81"/>
                </a:lnTo>
                <a:lnTo>
                  <a:pt x="19" y="84"/>
                </a:lnTo>
                <a:lnTo>
                  <a:pt x="18" y="86"/>
                </a:lnTo>
                <a:lnTo>
                  <a:pt x="17" y="88"/>
                </a:lnTo>
                <a:lnTo>
                  <a:pt x="15" y="91"/>
                </a:lnTo>
                <a:lnTo>
                  <a:pt x="14" y="93"/>
                </a:lnTo>
                <a:lnTo>
                  <a:pt x="13" y="96"/>
                </a:lnTo>
                <a:lnTo>
                  <a:pt x="12" y="99"/>
                </a:lnTo>
                <a:lnTo>
                  <a:pt x="11" y="101"/>
                </a:lnTo>
                <a:lnTo>
                  <a:pt x="10" y="104"/>
                </a:lnTo>
                <a:lnTo>
                  <a:pt x="9" y="106"/>
                </a:lnTo>
                <a:lnTo>
                  <a:pt x="8" y="109"/>
                </a:lnTo>
                <a:lnTo>
                  <a:pt x="7" y="111"/>
                </a:lnTo>
                <a:lnTo>
                  <a:pt x="6" y="114"/>
                </a:lnTo>
                <a:lnTo>
                  <a:pt x="5" y="117"/>
                </a:lnTo>
                <a:lnTo>
                  <a:pt x="5" y="119"/>
                </a:lnTo>
                <a:lnTo>
                  <a:pt x="4" y="122"/>
                </a:lnTo>
                <a:lnTo>
                  <a:pt x="3" y="125"/>
                </a:lnTo>
                <a:lnTo>
                  <a:pt x="3" y="127"/>
                </a:lnTo>
                <a:lnTo>
                  <a:pt x="2" y="130"/>
                </a:lnTo>
                <a:lnTo>
                  <a:pt x="2" y="133"/>
                </a:lnTo>
                <a:lnTo>
                  <a:pt x="1" y="135"/>
                </a:lnTo>
                <a:lnTo>
                  <a:pt x="1" y="138"/>
                </a:lnTo>
                <a:lnTo>
                  <a:pt x="1" y="141"/>
                </a:lnTo>
                <a:lnTo>
                  <a:pt x="0" y="143"/>
                </a:lnTo>
                <a:lnTo>
                  <a:pt x="0" y="146"/>
                </a:lnTo>
                <a:lnTo>
                  <a:pt x="0" y="149"/>
                </a:lnTo>
                <a:lnTo>
                  <a:pt x="0" y="152"/>
                </a:lnTo>
                <a:lnTo>
                  <a:pt x="0" y="155"/>
                </a:lnTo>
                <a:lnTo>
                  <a:pt x="0" y="157"/>
                </a:lnTo>
                <a:lnTo>
                  <a:pt x="0" y="160"/>
                </a:lnTo>
                <a:lnTo>
                  <a:pt x="0" y="163"/>
                </a:lnTo>
                <a:lnTo>
                  <a:pt x="0" y="165"/>
                </a:lnTo>
                <a:lnTo>
                  <a:pt x="0" y="168"/>
                </a:lnTo>
                <a:lnTo>
                  <a:pt x="0" y="171"/>
                </a:lnTo>
                <a:lnTo>
                  <a:pt x="1" y="174"/>
                </a:lnTo>
                <a:lnTo>
                  <a:pt x="1" y="176"/>
                </a:lnTo>
                <a:lnTo>
                  <a:pt x="1" y="179"/>
                </a:lnTo>
                <a:lnTo>
                  <a:pt x="2" y="182"/>
                </a:lnTo>
                <a:lnTo>
                  <a:pt x="2" y="184"/>
                </a:lnTo>
                <a:lnTo>
                  <a:pt x="3" y="187"/>
                </a:lnTo>
                <a:lnTo>
                  <a:pt x="3" y="190"/>
                </a:lnTo>
                <a:lnTo>
                  <a:pt x="4" y="193"/>
                </a:lnTo>
                <a:lnTo>
                  <a:pt x="5" y="195"/>
                </a:lnTo>
                <a:lnTo>
                  <a:pt x="5" y="198"/>
                </a:lnTo>
                <a:lnTo>
                  <a:pt x="6" y="200"/>
                </a:lnTo>
                <a:lnTo>
                  <a:pt x="7" y="203"/>
                </a:lnTo>
                <a:lnTo>
                  <a:pt x="8" y="206"/>
                </a:lnTo>
                <a:lnTo>
                  <a:pt x="9" y="208"/>
                </a:lnTo>
                <a:lnTo>
                  <a:pt x="10" y="211"/>
                </a:lnTo>
                <a:lnTo>
                  <a:pt x="11" y="214"/>
                </a:lnTo>
                <a:lnTo>
                  <a:pt x="12" y="216"/>
                </a:lnTo>
                <a:lnTo>
                  <a:pt x="13" y="218"/>
                </a:lnTo>
                <a:lnTo>
                  <a:pt x="14" y="221"/>
                </a:lnTo>
                <a:lnTo>
                  <a:pt x="15" y="223"/>
                </a:lnTo>
                <a:lnTo>
                  <a:pt x="17" y="226"/>
                </a:lnTo>
                <a:lnTo>
                  <a:pt x="18" y="228"/>
                </a:lnTo>
                <a:lnTo>
                  <a:pt x="19" y="231"/>
                </a:lnTo>
                <a:lnTo>
                  <a:pt x="21" y="233"/>
                </a:lnTo>
                <a:lnTo>
                  <a:pt x="22" y="236"/>
                </a:lnTo>
                <a:lnTo>
                  <a:pt x="23" y="238"/>
                </a:lnTo>
                <a:lnTo>
                  <a:pt x="25" y="240"/>
                </a:lnTo>
                <a:lnTo>
                  <a:pt x="26" y="243"/>
                </a:lnTo>
                <a:lnTo>
                  <a:pt x="28" y="245"/>
                </a:lnTo>
                <a:lnTo>
                  <a:pt x="30" y="247"/>
                </a:lnTo>
                <a:lnTo>
                  <a:pt x="31" y="250"/>
                </a:lnTo>
                <a:lnTo>
                  <a:pt x="33" y="252"/>
                </a:lnTo>
                <a:lnTo>
                  <a:pt x="35" y="254"/>
                </a:lnTo>
                <a:lnTo>
                  <a:pt x="37" y="256"/>
                </a:lnTo>
                <a:lnTo>
                  <a:pt x="39" y="258"/>
                </a:lnTo>
                <a:lnTo>
                  <a:pt x="40" y="260"/>
                </a:lnTo>
                <a:lnTo>
                  <a:pt x="42" y="262"/>
                </a:lnTo>
                <a:lnTo>
                  <a:pt x="44" y="264"/>
                </a:lnTo>
                <a:lnTo>
                  <a:pt x="46" y="266"/>
                </a:lnTo>
                <a:lnTo>
                  <a:pt x="48" y="268"/>
                </a:lnTo>
                <a:lnTo>
                  <a:pt x="51" y="270"/>
                </a:lnTo>
                <a:lnTo>
                  <a:pt x="53" y="272"/>
                </a:lnTo>
                <a:lnTo>
                  <a:pt x="55" y="274"/>
                </a:lnTo>
                <a:lnTo>
                  <a:pt x="57" y="276"/>
                </a:lnTo>
                <a:lnTo>
                  <a:pt x="59" y="278"/>
                </a:lnTo>
                <a:lnTo>
                  <a:pt x="61" y="279"/>
                </a:lnTo>
                <a:lnTo>
                  <a:pt x="64" y="281"/>
                </a:lnTo>
                <a:lnTo>
                  <a:pt x="66" y="282"/>
                </a:lnTo>
                <a:lnTo>
                  <a:pt x="68" y="284"/>
                </a:lnTo>
                <a:lnTo>
                  <a:pt x="71" y="286"/>
                </a:lnTo>
                <a:lnTo>
                  <a:pt x="73" y="287"/>
                </a:lnTo>
                <a:lnTo>
                  <a:pt x="75" y="289"/>
                </a:lnTo>
                <a:lnTo>
                  <a:pt x="78" y="290"/>
                </a:lnTo>
                <a:lnTo>
                  <a:pt x="80" y="292"/>
                </a:lnTo>
                <a:lnTo>
                  <a:pt x="83" y="293"/>
                </a:lnTo>
                <a:lnTo>
                  <a:pt x="86" y="294"/>
                </a:lnTo>
                <a:lnTo>
                  <a:pt x="88" y="296"/>
                </a:lnTo>
                <a:lnTo>
                  <a:pt x="91" y="297"/>
                </a:lnTo>
                <a:lnTo>
                  <a:pt x="93" y="298"/>
                </a:lnTo>
                <a:lnTo>
                  <a:pt x="96" y="299"/>
                </a:lnTo>
                <a:lnTo>
                  <a:pt x="99" y="301"/>
                </a:lnTo>
                <a:lnTo>
                  <a:pt x="101" y="302"/>
                </a:lnTo>
                <a:lnTo>
                  <a:pt x="104" y="303"/>
                </a:lnTo>
                <a:lnTo>
                  <a:pt x="107" y="304"/>
                </a:lnTo>
                <a:lnTo>
                  <a:pt x="109" y="305"/>
                </a:lnTo>
                <a:lnTo>
                  <a:pt x="112" y="306"/>
                </a:lnTo>
                <a:lnTo>
                  <a:pt x="115" y="306"/>
                </a:lnTo>
                <a:lnTo>
                  <a:pt x="118" y="307"/>
                </a:lnTo>
                <a:lnTo>
                  <a:pt x="121" y="308"/>
                </a:lnTo>
                <a:lnTo>
                  <a:pt x="123" y="309"/>
                </a:lnTo>
                <a:lnTo>
                  <a:pt x="126" y="309"/>
                </a:lnTo>
                <a:lnTo>
                  <a:pt x="129" y="310"/>
                </a:lnTo>
                <a:lnTo>
                  <a:pt x="132" y="311"/>
                </a:lnTo>
                <a:lnTo>
                  <a:pt x="135" y="311"/>
                </a:lnTo>
                <a:lnTo>
                  <a:pt x="138" y="312"/>
                </a:lnTo>
                <a:lnTo>
                  <a:pt x="141" y="312"/>
                </a:lnTo>
                <a:lnTo>
                  <a:pt x="143" y="313"/>
                </a:lnTo>
                <a:lnTo>
                  <a:pt x="146" y="313"/>
                </a:lnTo>
                <a:lnTo>
                  <a:pt x="149" y="313"/>
                </a:lnTo>
                <a:lnTo>
                  <a:pt x="152" y="313"/>
                </a:lnTo>
                <a:lnTo>
                  <a:pt x="155" y="314"/>
                </a:lnTo>
                <a:lnTo>
                  <a:pt x="158" y="314"/>
                </a:lnTo>
                <a:lnTo>
                  <a:pt x="161" y="314"/>
                </a:lnTo>
                <a:lnTo>
                  <a:pt x="163" y="314"/>
                </a:lnTo>
                <a:lnTo>
                  <a:pt x="166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8" name="Freeform 80"/>
          <p:cNvSpPr>
            <a:spLocks/>
          </p:cNvSpPr>
          <p:nvPr/>
        </p:nvSpPr>
        <p:spPr bwMode="auto">
          <a:xfrm>
            <a:off x="8031163" y="3576638"/>
            <a:ext cx="133350" cy="498475"/>
          </a:xfrm>
          <a:custGeom>
            <a:avLst/>
            <a:gdLst>
              <a:gd name="T0" fmla="*/ 0 w 84"/>
              <a:gd name="T1" fmla="*/ 0 h 314"/>
              <a:gd name="T2" fmla="*/ 211693147 w 84"/>
              <a:gd name="T3" fmla="*/ 0 h 314"/>
              <a:gd name="T4" fmla="*/ 211693147 w 84"/>
              <a:gd name="T5" fmla="*/ 791328953 h 314"/>
              <a:gd name="T6" fmla="*/ 0 w 84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14"/>
              <a:gd name="T14" fmla="*/ 84 w 84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14">
                <a:moveTo>
                  <a:pt x="0" y="0"/>
                </a:moveTo>
                <a:lnTo>
                  <a:pt x="84" y="0"/>
                </a:lnTo>
                <a:lnTo>
                  <a:pt x="84" y="314"/>
                </a:lnTo>
                <a:lnTo>
                  <a:pt x="0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7246938" y="3694113"/>
            <a:ext cx="257175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22610" name="Rectangle 82"/>
          <p:cNvSpPr>
            <a:spLocks noChangeArrowheads="1"/>
          </p:cNvSpPr>
          <p:nvPr/>
        </p:nvSpPr>
        <p:spPr bwMode="auto">
          <a:xfrm>
            <a:off x="7412038" y="3670300"/>
            <a:ext cx="195262" cy="279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/>
          </a:p>
        </p:txBody>
      </p:sp>
      <p:sp>
        <p:nvSpPr>
          <p:cNvPr id="22611" name="Rectangle 83"/>
          <p:cNvSpPr>
            <a:spLocks noChangeArrowheads="1"/>
          </p:cNvSpPr>
          <p:nvPr/>
        </p:nvSpPr>
        <p:spPr bwMode="auto">
          <a:xfrm>
            <a:off x="7210425" y="2954338"/>
            <a:ext cx="303213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/>
          </a:p>
        </p:txBody>
      </p:sp>
      <p:sp>
        <p:nvSpPr>
          <p:cNvPr id="22612" name="Rectangle 84"/>
          <p:cNvSpPr>
            <a:spLocks noChangeArrowheads="1"/>
          </p:cNvSpPr>
          <p:nvPr/>
        </p:nvSpPr>
        <p:spPr bwMode="auto">
          <a:xfrm>
            <a:off x="7424738" y="2930525"/>
            <a:ext cx="195262" cy="279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/>
          </a:p>
        </p:txBody>
      </p:sp>
      <p:sp>
        <p:nvSpPr>
          <p:cNvPr id="22613" name="Freeform 85"/>
          <p:cNvSpPr>
            <a:spLocks/>
          </p:cNvSpPr>
          <p:nvPr/>
        </p:nvSpPr>
        <p:spPr bwMode="auto">
          <a:xfrm>
            <a:off x="5646738" y="2705100"/>
            <a:ext cx="265112" cy="498475"/>
          </a:xfrm>
          <a:custGeom>
            <a:avLst/>
            <a:gdLst>
              <a:gd name="T0" fmla="*/ 15120910 w 167"/>
              <a:gd name="T1" fmla="*/ 791328953 h 314"/>
              <a:gd name="T2" fmla="*/ 37801477 w 167"/>
              <a:gd name="T3" fmla="*/ 788809592 h 314"/>
              <a:gd name="T4" fmla="*/ 60483639 w 167"/>
              <a:gd name="T5" fmla="*/ 786288643 h 314"/>
              <a:gd name="T6" fmla="*/ 80644843 w 167"/>
              <a:gd name="T7" fmla="*/ 783769281 h 314"/>
              <a:gd name="T8" fmla="*/ 103325405 w 167"/>
              <a:gd name="T9" fmla="*/ 778728971 h 314"/>
              <a:gd name="T10" fmla="*/ 123486634 w 167"/>
              <a:gd name="T11" fmla="*/ 773688660 h 314"/>
              <a:gd name="T12" fmla="*/ 146168783 w 167"/>
              <a:gd name="T13" fmla="*/ 766127401 h 314"/>
              <a:gd name="T14" fmla="*/ 163809043 w 167"/>
              <a:gd name="T15" fmla="*/ 758567729 h 314"/>
              <a:gd name="T16" fmla="*/ 186491192 w 167"/>
              <a:gd name="T17" fmla="*/ 751006469 h 314"/>
              <a:gd name="T18" fmla="*/ 204131453 w 167"/>
              <a:gd name="T19" fmla="*/ 740925848 h 314"/>
              <a:gd name="T20" fmla="*/ 224292707 w 167"/>
              <a:gd name="T21" fmla="*/ 730845227 h 314"/>
              <a:gd name="T22" fmla="*/ 241934555 w 167"/>
              <a:gd name="T23" fmla="*/ 718245244 h 314"/>
              <a:gd name="T24" fmla="*/ 259574815 w 167"/>
              <a:gd name="T25" fmla="*/ 708164623 h 314"/>
              <a:gd name="T26" fmla="*/ 277216663 w 167"/>
              <a:gd name="T27" fmla="*/ 695563053 h 314"/>
              <a:gd name="T28" fmla="*/ 292337566 w 167"/>
              <a:gd name="T29" fmla="*/ 680442121 h 314"/>
              <a:gd name="T30" fmla="*/ 307458469 w 167"/>
              <a:gd name="T31" fmla="*/ 665321190 h 314"/>
              <a:gd name="T32" fmla="*/ 322579373 w 167"/>
              <a:gd name="T33" fmla="*/ 650200258 h 314"/>
              <a:gd name="T34" fmla="*/ 337700276 w 167"/>
              <a:gd name="T35" fmla="*/ 635079327 h 314"/>
              <a:gd name="T36" fmla="*/ 350300236 w 167"/>
              <a:gd name="T37" fmla="*/ 617437446 h 314"/>
              <a:gd name="T38" fmla="*/ 360380838 w 167"/>
              <a:gd name="T39" fmla="*/ 599797153 h 314"/>
              <a:gd name="T40" fmla="*/ 372982384 w 167"/>
              <a:gd name="T41" fmla="*/ 582155272 h 314"/>
              <a:gd name="T42" fmla="*/ 383062987 w 167"/>
              <a:gd name="T43" fmla="*/ 561994030 h 314"/>
              <a:gd name="T44" fmla="*/ 390622645 w 167"/>
              <a:gd name="T45" fmla="*/ 544353737 h 314"/>
              <a:gd name="T46" fmla="*/ 398183890 w 167"/>
              <a:gd name="T47" fmla="*/ 524192495 h 314"/>
              <a:gd name="T48" fmla="*/ 405743548 w 167"/>
              <a:gd name="T49" fmla="*/ 504031252 h 314"/>
              <a:gd name="T50" fmla="*/ 410783849 w 167"/>
              <a:gd name="T51" fmla="*/ 483870010 h 314"/>
              <a:gd name="T52" fmla="*/ 415824151 w 167"/>
              <a:gd name="T53" fmla="*/ 463708768 h 314"/>
              <a:gd name="T54" fmla="*/ 418345194 w 167"/>
              <a:gd name="T55" fmla="*/ 443547526 h 314"/>
              <a:gd name="T56" fmla="*/ 420864551 w 167"/>
              <a:gd name="T57" fmla="*/ 423386284 h 314"/>
              <a:gd name="T58" fmla="*/ 420864551 w 167"/>
              <a:gd name="T59" fmla="*/ 403224942 h 314"/>
              <a:gd name="T60" fmla="*/ 420864551 w 167"/>
              <a:gd name="T61" fmla="*/ 383063700 h 314"/>
              <a:gd name="T62" fmla="*/ 420864551 w 167"/>
              <a:gd name="T63" fmla="*/ 360383097 h 314"/>
              <a:gd name="T64" fmla="*/ 418345194 w 167"/>
              <a:gd name="T65" fmla="*/ 340221854 h 314"/>
              <a:gd name="T66" fmla="*/ 413304794 w 167"/>
              <a:gd name="T67" fmla="*/ 320059025 h 314"/>
              <a:gd name="T68" fmla="*/ 408264493 w 167"/>
              <a:gd name="T69" fmla="*/ 299897783 h 314"/>
              <a:gd name="T70" fmla="*/ 403224191 w 167"/>
              <a:gd name="T71" fmla="*/ 279736540 h 314"/>
              <a:gd name="T72" fmla="*/ 395662946 w 167"/>
              <a:gd name="T73" fmla="*/ 259575298 h 314"/>
              <a:gd name="T74" fmla="*/ 388103288 w 167"/>
              <a:gd name="T75" fmla="*/ 241935005 h 314"/>
              <a:gd name="T76" fmla="*/ 378022686 w 167"/>
              <a:gd name="T77" fmla="*/ 221773763 h 314"/>
              <a:gd name="T78" fmla="*/ 367942083 w 167"/>
              <a:gd name="T79" fmla="*/ 204131833 h 314"/>
              <a:gd name="T80" fmla="*/ 357861481 w 167"/>
              <a:gd name="T81" fmla="*/ 186491540 h 314"/>
              <a:gd name="T82" fmla="*/ 345259934 w 167"/>
              <a:gd name="T83" fmla="*/ 168851246 h 314"/>
              <a:gd name="T84" fmla="*/ 332659975 w 167"/>
              <a:gd name="T85" fmla="*/ 151209366 h 314"/>
              <a:gd name="T86" fmla="*/ 317539072 w 167"/>
              <a:gd name="T87" fmla="*/ 136088434 h 314"/>
              <a:gd name="T88" fmla="*/ 302418168 w 167"/>
              <a:gd name="T89" fmla="*/ 120967503 h 314"/>
              <a:gd name="T90" fmla="*/ 287297265 w 167"/>
              <a:gd name="T91" fmla="*/ 105846571 h 314"/>
              <a:gd name="T92" fmla="*/ 272176361 w 167"/>
              <a:gd name="T93" fmla="*/ 93246564 h 314"/>
              <a:gd name="T94" fmla="*/ 254534514 w 167"/>
              <a:gd name="T95" fmla="*/ 80644993 h 314"/>
              <a:gd name="T96" fmla="*/ 236894253 w 167"/>
              <a:gd name="T97" fmla="*/ 68043423 h 314"/>
              <a:gd name="T98" fmla="*/ 216733049 w 167"/>
              <a:gd name="T99" fmla="*/ 57962802 h 314"/>
              <a:gd name="T100" fmla="*/ 199091151 w 167"/>
              <a:gd name="T101" fmla="*/ 47883756 h 314"/>
              <a:gd name="T102" fmla="*/ 178929947 w 167"/>
              <a:gd name="T103" fmla="*/ 37801548 h 314"/>
              <a:gd name="T104" fmla="*/ 158768742 w 167"/>
              <a:gd name="T105" fmla="*/ 27720927 h 314"/>
              <a:gd name="T106" fmla="*/ 138607538 w 167"/>
              <a:gd name="T107" fmla="*/ 22682197 h 314"/>
              <a:gd name="T108" fmla="*/ 115926976 w 167"/>
              <a:gd name="T109" fmla="*/ 15120938 h 314"/>
              <a:gd name="T110" fmla="*/ 95765747 w 167"/>
              <a:gd name="T111" fmla="*/ 10080624 h 314"/>
              <a:gd name="T112" fmla="*/ 73083598 w 167"/>
              <a:gd name="T113" fmla="*/ 7559675 h 314"/>
              <a:gd name="T114" fmla="*/ 52922393 w 167"/>
              <a:gd name="T115" fmla="*/ 2520950 h 314"/>
              <a:gd name="T116" fmla="*/ 30241819 w 167"/>
              <a:gd name="T117" fmla="*/ 0 h 314"/>
              <a:gd name="T118" fmla="*/ 7559661 w 167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0" y="314"/>
                </a:moveTo>
                <a:lnTo>
                  <a:pt x="3" y="314"/>
                </a:lnTo>
                <a:lnTo>
                  <a:pt x="6" y="314"/>
                </a:lnTo>
                <a:lnTo>
                  <a:pt x="9" y="314"/>
                </a:lnTo>
                <a:lnTo>
                  <a:pt x="12" y="314"/>
                </a:lnTo>
                <a:lnTo>
                  <a:pt x="15" y="313"/>
                </a:lnTo>
                <a:lnTo>
                  <a:pt x="18" y="313"/>
                </a:lnTo>
                <a:lnTo>
                  <a:pt x="21" y="313"/>
                </a:lnTo>
                <a:lnTo>
                  <a:pt x="24" y="312"/>
                </a:lnTo>
                <a:lnTo>
                  <a:pt x="27" y="312"/>
                </a:lnTo>
                <a:lnTo>
                  <a:pt x="29" y="312"/>
                </a:lnTo>
                <a:lnTo>
                  <a:pt x="32" y="311"/>
                </a:lnTo>
                <a:lnTo>
                  <a:pt x="35" y="311"/>
                </a:lnTo>
                <a:lnTo>
                  <a:pt x="38" y="310"/>
                </a:lnTo>
                <a:lnTo>
                  <a:pt x="41" y="309"/>
                </a:lnTo>
                <a:lnTo>
                  <a:pt x="44" y="308"/>
                </a:lnTo>
                <a:lnTo>
                  <a:pt x="46" y="308"/>
                </a:lnTo>
                <a:lnTo>
                  <a:pt x="49" y="307"/>
                </a:lnTo>
                <a:lnTo>
                  <a:pt x="52" y="306"/>
                </a:lnTo>
                <a:lnTo>
                  <a:pt x="55" y="305"/>
                </a:lnTo>
                <a:lnTo>
                  <a:pt x="58" y="304"/>
                </a:lnTo>
                <a:lnTo>
                  <a:pt x="60" y="304"/>
                </a:lnTo>
                <a:lnTo>
                  <a:pt x="63" y="303"/>
                </a:lnTo>
                <a:lnTo>
                  <a:pt x="65" y="301"/>
                </a:lnTo>
                <a:lnTo>
                  <a:pt x="68" y="300"/>
                </a:lnTo>
                <a:lnTo>
                  <a:pt x="71" y="299"/>
                </a:lnTo>
                <a:lnTo>
                  <a:pt x="74" y="298"/>
                </a:lnTo>
                <a:lnTo>
                  <a:pt x="76" y="297"/>
                </a:lnTo>
                <a:lnTo>
                  <a:pt x="79" y="296"/>
                </a:lnTo>
                <a:lnTo>
                  <a:pt x="81" y="294"/>
                </a:lnTo>
                <a:lnTo>
                  <a:pt x="84" y="293"/>
                </a:lnTo>
                <a:lnTo>
                  <a:pt x="86" y="292"/>
                </a:lnTo>
                <a:lnTo>
                  <a:pt x="89" y="290"/>
                </a:lnTo>
                <a:lnTo>
                  <a:pt x="91" y="288"/>
                </a:lnTo>
                <a:lnTo>
                  <a:pt x="94" y="287"/>
                </a:lnTo>
                <a:lnTo>
                  <a:pt x="96" y="285"/>
                </a:lnTo>
                <a:lnTo>
                  <a:pt x="98" y="284"/>
                </a:lnTo>
                <a:lnTo>
                  <a:pt x="101" y="282"/>
                </a:lnTo>
                <a:lnTo>
                  <a:pt x="103" y="281"/>
                </a:lnTo>
                <a:lnTo>
                  <a:pt x="105" y="279"/>
                </a:lnTo>
                <a:lnTo>
                  <a:pt x="108" y="277"/>
                </a:lnTo>
                <a:lnTo>
                  <a:pt x="110" y="276"/>
                </a:lnTo>
                <a:lnTo>
                  <a:pt x="112" y="274"/>
                </a:lnTo>
                <a:lnTo>
                  <a:pt x="114" y="272"/>
                </a:lnTo>
                <a:lnTo>
                  <a:pt x="116" y="270"/>
                </a:lnTo>
                <a:lnTo>
                  <a:pt x="118" y="268"/>
                </a:lnTo>
                <a:lnTo>
                  <a:pt x="120" y="266"/>
                </a:lnTo>
                <a:lnTo>
                  <a:pt x="122" y="264"/>
                </a:lnTo>
                <a:lnTo>
                  <a:pt x="124" y="262"/>
                </a:lnTo>
                <a:lnTo>
                  <a:pt x="126" y="260"/>
                </a:lnTo>
                <a:lnTo>
                  <a:pt x="128" y="258"/>
                </a:lnTo>
                <a:lnTo>
                  <a:pt x="130" y="256"/>
                </a:lnTo>
                <a:lnTo>
                  <a:pt x="132" y="254"/>
                </a:lnTo>
                <a:lnTo>
                  <a:pt x="134" y="252"/>
                </a:lnTo>
                <a:lnTo>
                  <a:pt x="135" y="249"/>
                </a:lnTo>
                <a:lnTo>
                  <a:pt x="137" y="247"/>
                </a:lnTo>
                <a:lnTo>
                  <a:pt x="139" y="245"/>
                </a:lnTo>
                <a:lnTo>
                  <a:pt x="140" y="242"/>
                </a:lnTo>
                <a:lnTo>
                  <a:pt x="142" y="240"/>
                </a:lnTo>
                <a:lnTo>
                  <a:pt x="143" y="238"/>
                </a:lnTo>
                <a:lnTo>
                  <a:pt x="145" y="236"/>
                </a:lnTo>
                <a:lnTo>
                  <a:pt x="146" y="233"/>
                </a:lnTo>
                <a:lnTo>
                  <a:pt x="148" y="231"/>
                </a:lnTo>
                <a:lnTo>
                  <a:pt x="149" y="228"/>
                </a:lnTo>
                <a:lnTo>
                  <a:pt x="150" y="226"/>
                </a:lnTo>
                <a:lnTo>
                  <a:pt x="152" y="223"/>
                </a:lnTo>
                <a:lnTo>
                  <a:pt x="153" y="221"/>
                </a:lnTo>
                <a:lnTo>
                  <a:pt x="154" y="218"/>
                </a:lnTo>
                <a:lnTo>
                  <a:pt x="155" y="216"/>
                </a:lnTo>
                <a:lnTo>
                  <a:pt x="156" y="213"/>
                </a:lnTo>
                <a:lnTo>
                  <a:pt x="157" y="211"/>
                </a:lnTo>
                <a:lnTo>
                  <a:pt x="158" y="208"/>
                </a:lnTo>
                <a:lnTo>
                  <a:pt x="159" y="205"/>
                </a:lnTo>
                <a:lnTo>
                  <a:pt x="160" y="203"/>
                </a:lnTo>
                <a:lnTo>
                  <a:pt x="161" y="200"/>
                </a:lnTo>
                <a:lnTo>
                  <a:pt x="162" y="197"/>
                </a:lnTo>
                <a:lnTo>
                  <a:pt x="162" y="195"/>
                </a:lnTo>
                <a:lnTo>
                  <a:pt x="163" y="192"/>
                </a:lnTo>
                <a:lnTo>
                  <a:pt x="164" y="190"/>
                </a:lnTo>
                <a:lnTo>
                  <a:pt x="164" y="187"/>
                </a:lnTo>
                <a:lnTo>
                  <a:pt x="165" y="184"/>
                </a:lnTo>
                <a:lnTo>
                  <a:pt x="165" y="182"/>
                </a:lnTo>
                <a:lnTo>
                  <a:pt x="166" y="179"/>
                </a:lnTo>
                <a:lnTo>
                  <a:pt x="166" y="176"/>
                </a:lnTo>
                <a:lnTo>
                  <a:pt x="167" y="174"/>
                </a:lnTo>
                <a:lnTo>
                  <a:pt x="167" y="171"/>
                </a:lnTo>
                <a:lnTo>
                  <a:pt x="167" y="168"/>
                </a:lnTo>
                <a:lnTo>
                  <a:pt x="167" y="165"/>
                </a:lnTo>
                <a:lnTo>
                  <a:pt x="167" y="162"/>
                </a:lnTo>
                <a:lnTo>
                  <a:pt x="167" y="160"/>
                </a:lnTo>
                <a:lnTo>
                  <a:pt x="167" y="157"/>
                </a:lnTo>
                <a:lnTo>
                  <a:pt x="167" y="154"/>
                </a:lnTo>
                <a:lnTo>
                  <a:pt x="167" y="152"/>
                </a:lnTo>
                <a:lnTo>
                  <a:pt x="167" y="149"/>
                </a:lnTo>
                <a:lnTo>
                  <a:pt x="167" y="146"/>
                </a:lnTo>
                <a:lnTo>
                  <a:pt x="167" y="143"/>
                </a:lnTo>
                <a:lnTo>
                  <a:pt x="167" y="141"/>
                </a:lnTo>
                <a:lnTo>
                  <a:pt x="166" y="138"/>
                </a:lnTo>
                <a:lnTo>
                  <a:pt x="166" y="135"/>
                </a:lnTo>
                <a:lnTo>
                  <a:pt x="165" y="133"/>
                </a:lnTo>
                <a:lnTo>
                  <a:pt x="165" y="130"/>
                </a:lnTo>
                <a:lnTo>
                  <a:pt x="164" y="127"/>
                </a:lnTo>
                <a:lnTo>
                  <a:pt x="164" y="124"/>
                </a:lnTo>
                <a:lnTo>
                  <a:pt x="163" y="122"/>
                </a:lnTo>
                <a:lnTo>
                  <a:pt x="162" y="119"/>
                </a:lnTo>
                <a:lnTo>
                  <a:pt x="162" y="116"/>
                </a:lnTo>
                <a:lnTo>
                  <a:pt x="161" y="114"/>
                </a:lnTo>
                <a:lnTo>
                  <a:pt x="160" y="111"/>
                </a:lnTo>
                <a:lnTo>
                  <a:pt x="159" y="109"/>
                </a:lnTo>
                <a:lnTo>
                  <a:pt x="158" y="106"/>
                </a:lnTo>
                <a:lnTo>
                  <a:pt x="157" y="103"/>
                </a:lnTo>
                <a:lnTo>
                  <a:pt x="156" y="101"/>
                </a:lnTo>
                <a:lnTo>
                  <a:pt x="155" y="98"/>
                </a:lnTo>
                <a:lnTo>
                  <a:pt x="154" y="96"/>
                </a:lnTo>
                <a:lnTo>
                  <a:pt x="153" y="93"/>
                </a:lnTo>
                <a:lnTo>
                  <a:pt x="152" y="91"/>
                </a:lnTo>
                <a:lnTo>
                  <a:pt x="150" y="88"/>
                </a:lnTo>
                <a:lnTo>
                  <a:pt x="149" y="86"/>
                </a:lnTo>
                <a:lnTo>
                  <a:pt x="148" y="83"/>
                </a:lnTo>
                <a:lnTo>
                  <a:pt x="146" y="81"/>
                </a:lnTo>
                <a:lnTo>
                  <a:pt x="145" y="79"/>
                </a:lnTo>
                <a:lnTo>
                  <a:pt x="143" y="76"/>
                </a:lnTo>
                <a:lnTo>
                  <a:pt x="142" y="74"/>
                </a:lnTo>
                <a:lnTo>
                  <a:pt x="140" y="71"/>
                </a:lnTo>
                <a:lnTo>
                  <a:pt x="139" y="69"/>
                </a:lnTo>
                <a:lnTo>
                  <a:pt x="137" y="67"/>
                </a:lnTo>
                <a:lnTo>
                  <a:pt x="135" y="65"/>
                </a:lnTo>
                <a:lnTo>
                  <a:pt x="134" y="63"/>
                </a:lnTo>
                <a:lnTo>
                  <a:pt x="132" y="60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4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6" y="44"/>
                </a:lnTo>
                <a:lnTo>
                  <a:pt x="114" y="42"/>
                </a:lnTo>
                <a:lnTo>
                  <a:pt x="112" y="40"/>
                </a:lnTo>
                <a:lnTo>
                  <a:pt x="110" y="39"/>
                </a:lnTo>
                <a:lnTo>
                  <a:pt x="108" y="37"/>
                </a:lnTo>
                <a:lnTo>
                  <a:pt x="105" y="35"/>
                </a:lnTo>
                <a:lnTo>
                  <a:pt x="103" y="33"/>
                </a:lnTo>
                <a:lnTo>
                  <a:pt x="101" y="32"/>
                </a:lnTo>
                <a:lnTo>
                  <a:pt x="98" y="30"/>
                </a:lnTo>
                <a:lnTo>
                  <a:pt x="96" y="28"/>
                </a:lnTo>
                <a:lnTo>
                  <a:pt x="94" y="27"/>
                </a:lnTo>
                <a:lnTo>
                  <a:pt x="91" y="25"/>
                </a:lnTo>
                <a:lnTo>
                  <a:pt x="89" y="24"/>
                </a:lnTo>
                <a:lnTo>
                  <a:pt x="86" y="23"/>
                </a:lnTo>
                <a:lnTo>
                  <a:pt x="84" y="21"/>
                </a:lnTo>
                <a:lnTo>
                  <a:pt x="81" y="20"/>
                </a:lnTo>
                <a:lnTo>
                  <a:pt x="79" y="19"/>
                </a:lnTo>
                <a:lnTo>
                  <a:pt x="76" y="17"/>
                </a:lnTo>
                <a:lnTo>
                  <a:pt x="74" y="16"/>
                </a:lnTo>
                <a:lnTo>
                  <a:pt x="71" y="15"/>
                </a:lnTo>
                <a:lnTo>
                  <a:pt x="68" y="14"/>
                </a:ln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8" y="10"/>
                </a:lnTo>
                <a:lnTo>
                  <a:pt x="55" y="9"/>
                </a:lnTo>
                <a:lnTo>
                  <a:pt x="52" y="8"/>
                </a:lnTo>
                <a:lnTo>
                  <a:pt x="49" y="7"/>
                </a:lnTo>
                <a:lnTo>
                  <a:pt x="46" y="6"/>
                </a:lnTo>
                <a:lnTo>
                  <a:pt x="44" y="5"/>
                </a:lnTo>
                <a:lnTo>
                  <a:pt x="41" y="5"/>
                </a:lnTo>
                <a:lnTo>
                  <a:pt x="38" y="4"/>
                </a:lnTo>
                <a:lnTo>
                  <a:pt x="35" y="3"/>
                </a:lnTo>
                <a:lnTo>
                  <a:pt x="32" y="3"/>
                </a:lnTo>
                <a:lnTo>
                  <a:pt x="29" y="3"/>
                </a:lnTo>
                <a:lnTo>
                  <a:pt x="27" y="2"/>
                </a:lnTo>
                <a:lnTo>
                  <a:pt x="24" y="2"/>
                </a:lnTo>
                <a:lnTo>
                  <a:pt x="21" y="1"/>
                </a:lnTo>
                <a:lnTo>
                  <a:pt x="18" y="1"/>
                </a:lnTo>
                <a:lnTo>
                  <a:pt x="15" y="1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  <a:lnTo>
                  <a:pt x="0" y="314"/>
                </a:lnTo>
                <a:close/>
              </a:path>
            </a:pathLst>
          </a:custGeom>
          <a:solidFill>
            <a:srgbClr val="80808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14" name="Freeform 86"/>
          <p:cNvSpPr>
            <a:spLocks/>
          </p:cNvSpPr>
          <p:nvPr/>
        </p:nvSpPr>
        <p:spPr bwMode="auto">
          <a:xfrm>
            <a:off x="5646738" y="2705100"/>
            <a:ext cx="265112" cy="498475"/>
          </a:xfrm>
          <a:custGeom>
            <a:avLst/>
            <a:gdLst>
              <a:gd name="T0" fmla="*/ 15120910 w 167"/>
              <a:gd name="T1" fmla="*/ 791328953 h 314"/>
              <a:gd name="T2" fmla="*/ 37801477 w 167"/>
              <a:gd name="T3" fmla="*/ 788809592 h 314"/>
              <a:gd name="T4" fmla="*/ 60483639 w 167"/>
              <a:gd name="T5" fmla="*/ 786288643 h 314"/>
              <a:gd name="T6" fmla="*/ 80644843 w 167"/>
              <a:gd name="T7" fmla="*/ 783769281 h 314"/>
              <a:gd name="T8" fmla="*/ 103325405 w 167"/>
              <a:gd name="T9" fmla="*/ 778728971 h 314"/>
              <a:gd name="T10" fmla="*/ 123486634 w 167"/>
              <a:gd name="T11" fmla="*/ 773688660 h 314"/>
              <a:gd name="T12" fmla="*/ 146168783 w 167"/>
              <a:gd name="T13" fmla="*/ 766127401 h 314"/>
              <a:gd name="T14" fmla="*/ 163809043 w 167"/>
              <a:gd name="T15" fmla="*/ 758567729 h 314"/>
              <a:gd name="T16" fmla="*/ 186491192 w 167"/>
              <a:gd name="T17" fmla="*/ 751006469 h 314"/>
              <a:gd name="T18" fmla="*/ 204131453 w 167"/>
              <a:gd name="T19" fmla="*/ 740925848 h 314"/>
              <a:gd name="T20" fmla="*/ 224292707 w 167"/>
              <a:gd name="T21" fmla="*/ 730845227 h 314"/>
              <a:gd name="T22" fmla="*/ 241934555 w 167"/>
              <a:gd name="T23" fmla="*/ 718245244 h 314"/>
              <a:gd name="T24" fmla="*/ 259574815 w 167"/>
              <a:gd name="T25" fmla="*/ 708164623 h 314"/>
              <a:gd name="T26" fmla="*/ 277216663 w 167"/>
              <a:gd name="T27" fmla="*/ 695563053 h 314"/>
              <a:gd name="T28" fmla="*/ 292337566 w 167"/>
              <a:gd name="T29" fmla="*/ 680442121 h 314"/>
              <a:gd name="T30" fmla="*/ 307458469 w 167"/>
              <a:gd name="T31" fmla="*/ 665321190 h 314"/>
              <a:gd name="T32" fmla="*/ 322579373 w 167"/>
              <a:gd name="T33" fmla="*/ 650200258 h 314"/>
              <a:gd name="T34" fmla="*/ 337700276 w 167"/>
              <a:gd name="T35" fmla="*/ 635079327 h 314"/>
              <a:gd name="T36" fmla="*/ 350300236 w 167"/>
              <a:gd name="T37" fmla="*/ 617437446 h 314"/>
              <a:gd name="T38" fmla="*/ 360380838 w 167"/>
              <a:gd name="T39" fmla="*/ 599797153 h 314"/>
              <a:gd name="T40" fmla="*/ 372982384 w 167"/>
              <a:gd name="T41" fmla="*/ 582155272 h 314"/>
              <a:gd name="T42" fmla="*/ 383062987 w 167"/>
              <a:gd name="T43" fmla="*/ 561994030 h 314"/>
              <a:gd name="T44" fmla="*/ 390622645 w 167"/>
              <a:gd name="T45" fmla="*/ 544353737 h 314"/>
              <a:gd name="T46" fmla="*/ 398183890 w 167"/>
              <a:gd name="T47" fmla="*/ 524192495 h 314"/>
              <a:gd name="T48" fmla="*/ 405743548 w 167"/>
              <a:gd name="T49" fmla="*/ 504031252 h 314"/>
              <a:gd name="T50" fmla="*/ 410783849 w 167"/>
              <a:gd name="T51" fmla="*/ 483870010 h 314"/>
              <a:gd name="T52" fmla="*/ 415824151 w 167"/>
              <a:gd name="T53" fmla="*/ 463708768 h 314"/>
              <a:gd name="T54" fmla="*/ 418345194 w 167"/>
              <a:gd name="T55" fmla="*/ 443547526 h 314"/>
              <a:gd name="T56" fmla="*/ 420864551 w 167"/>
              <a:gd name="T57" fmla="*/ 423386284 h 314"/>
              <a:gd name="T58" fmla="*/ 420864551 w 167"/>
              <a:gd name="T59" fmla="*/ 403224942 h 314"/>
              <a:gd name="T60" fmla="*/ 420864551 w 167"/>
              <a:gd name="T61" fmla="*/ 383063700 h 314"/>
              <a:gd name="T62" fmla="*/ 420864551 w 167"/>
              <a:gd name="T63" fmla="*/ 360383097 h 314"/>
              <a:gd name="T64" fmla="*/ 418345194 w 167"/>
              <a:gd name="T65" fmla="*/ 340221854 h 314"/>
              <a:gd name="T66" fmla="*/ 413304794 w 167"/>
              <a:gd name="T67" fmla="*/ 320059025 h 314"/>
              <a:gd name="T68" fmla="*/ 408264493 w 167"/>
              <a:gd name="T69" fmla="*/ 299897783 h 314"/>
              <a:gd name="T70" fmla="*/ 403224191 w 167"/>
              <a:gd name="T71" fmla="*/ 279736540 h 314"/>
              <a:gd name="T72" fmla="*/ 395662946 w 167"/>
              <a:gd name="T73" fmla="*/ 259575298 h 314"/>
              <a:gd name="T74" fmla="*/ 388103288 w 167"/>
              <a:gd name="T75" fmla="*/ 241935005 h 314"/>
              <a:gd name="T76" fmla="*/ 378022686 w 167"/>
              <a:gd name="T77" fmla="*/ 221773763 h 314"/>
              <a:gd name="T78" fmla="*/ 367942083 w 167"/>
              <a:gd name="T79" fmla="*/ 204131833 h 314"/>
              <a:gd name="T80" fmla="*/ 357861481 w 167"/>
              <a:gd name="T81" fmla="*/ 186491540 h 314"/>
              <a:gd name="T82" fmla="*/ 345259934 w 167"/>
              <a:gd name="T83" fmla="*/ 168851246 h 314"/>
              <a:gd name="T84" fmla="*/ 332659975 w 167"/>
              <a:gd name="T85" fmla="*/ 151209366 h 314"/>
              <a:gd name="T86" fmla="*/ 317539072 w 167"/>
              <a:gd name="T87" fmla="*/ 136088434 h 314"/>
              <a:gd name="T88" fmla="*/ 302418168 w 167"/>
              <a:gd name="T89" fmla="*/ 120967503 h 314"/>
              <a:gd name="T90" fmla="*/ 287297265 w 167"/>
              <a:gd name="T91" fmla="*/ 105846571 h 314"/>
              <a:gd name="T92" fmla="*/ 272176361 w 167"/>
              <a:gd name="T93" fmla="*/ 93246564 h 314"/>
              <a:gd name="T94" fmla="*/ 254534514 w 167"/>
              <a:gd name="T95" fmla="*/ 80644993 h 314"/>
              <a:gd name="T96" fmla="*/ 236894253 w 167"/>
              <a:gd name="T97" fmla="*/ 68043423 h 314"/>
              <a:gd name="T98" fmla="*/ 216733049 w 167"/>
              <a:gd name="T99" fmla="*/ 57962802 h 314"/>
              <a:gd name="T100" fmla="*/ 199091151 w 167"/>
              <a:gd name="T101" fmla="*/ 47883756 h 314"/>
              <a:gd name="T102" fmla="*/ 178929947 w 167"/>
              <a:gd name="T103" fmla="*/ 37801548 h 314"/>
              <a:gd name="T104" fmla="*/ 158768742 w 167"/>
              <a:gd name="T105" fmla="*/ 27720927 h 314"/>
              <a:gd name="T106" fmla="*/ 138607538 w 167"/>
              <a:gd name="T107" fmla="*/ 22682197 h 314"/>
              <a:gd name="T108" fmla="*/ 115926976 w 167"/>
              <a:gd name="T109" fmla="*/ 15120938 h 314"/>
              <a:gd name="T110" fmla="*/ 95765747 w 167"/>
              <a:gd name="T111" fmla="*/ 10080624 h 314"/>
              <a:gd name="T112" fmla="*/ 73083598 w 167"/>
              <a:gd name="T113" fmla="*/ 7559675 h 314"/>
              <a:gd name="T114" fmla="*/ 52922393 w 167"/>
              <a:gd name="T115" fmla="*/ 2520950 h 314"/>
              <a:gd name="T116" fmla="*/ 30241819 w 167"/>
              <a:gd name="T117" fmla="*/ 0 h 314"/>
              <a:gd name="T118" fmla="*/ 7559661 w 167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0" y="314"/>
                </a:moveTo>
                <a:lnTo>
                  <a:pt x="3" y="314"/>
                </a:lnTo>
                <a:lnTo>
                  <a:pt x="6" y="314"/>
                </a:lnTo>
                <a:lnTo>
                  <a:pt x="9" y="314"/>
                </a:lnTo>
                <a:lnTo>
                  <a:pt x="12" y="314"/>
                </a:lnTo>
                <a:lnTo>
                  <a:pt x="15" y="313"/>
                </a:lnTo>
                <a:lnTo>
                  <a:pt x="18" y="313"/>
                </a:lnTo>
                <a:lnTo>
                  <a:pt x="21" y="313"/>
                </a:lnTo>
                <a:lnTo>
                  <a:pt x="24" y="312"/>
                </a:lnTo>
                <a:lnTo>
                  <a:pt x="27" y="312"/>
                </a:lnTo>
                <a:lnTo>
                  <a:pt x="29" y="312"/>
                </a:lnTo>
                <a:lnTo>
                  <a:pt x="32" y="311"/>
                </a:lnTo>
                <a:lnTo>
                  <a:pt x="35" y="311"/>
                </a:lnTo>
                <a:lnTo>
                  <a:pt x="38" y="310"/>
                </a:lnTo>
                <a:lnTo>
                  <a:pt x="41" y="309"/>
                </a:lnTo>
                <a:lnTo>
                  <a:pt x="44" y="308"/>
                </a:lnTo>
                <a:lnTo>
                  <a:pt x="46" y="308"/>
                </a:lnTo>
                <a:lnTo>
                  <a:pt x="49" y="307"/>
                </a:lnTo>
                <a:lnTo>
                  <a:pt x="52" y="306"/>
                </a:lnTo>
                <a:lnTo>
                  <a:pt x="55" y="305"/>
                </a:lnTo>
                <a:lnTo>
                  <a:pt x="58" y="304"/>
                </a:lnTo>
                <a:lnTo>
                  <a:pt x="60" y="304"/>
                </a:lnTo>
                <a:lnTo>
                  <a:pt x="63" y="303"/>
                </a:lnTo>
                <a:lnTo>
                  <a:pt x="65" y="301"/>
                </a:lnTo>
                <a:lnTo>
                  <a:pt x="68" y="300"/>
                </a:lnTo>
                <a:lnTo>
                  <a:pt x="71" y="299"/>
                </a:lnTo>
                <a:lnTo>
                  <a:pt x="74" y="298"/>
                </a:lnTo>
                <a:lnTo>
                  <a:pt x="76" y="297"/>
                </a:lnTo>
                <a:lnTo>
                  <a:pt x="79" y="296"/>
                </a:lnTo>
                <a:lnTo>
                  <a:pt x="81" y="294"/>
                </a:lnTo>
                <a:lnTo>
                  <a:pt x="84" y="293"/>
                </a:lnTo>
                <a:lnTo>
                  <a:pt x="86" y="292"/>
                </a:lnTo>
                <a:lnTo>
                  <a:pt x="89" y="290"/>
                </a:lnTo>
                <a:lnTo>
                  <a:pt x="91" y="288"/>
                </a:lnTo>
                <a:lnTo>
                  <a:pt x="94" y="287"/>
                </a:lnTo>
                <a:lnTo>
                  <a:pt x="96" y="285"/>
                </a:lnTo>
                <a:lnTo>
                  <a:pt x="98" y="284"/>
                </a:lnTo>
                <a:lnTo>
                  <a:pt x="101" y="282"/>
                </a:lnTo>
                <a:lnTo>
                  <a:pt x="103" y="281"/>
                </a:lnTo>
                <a:lnTo>
                  <a:pt x="105" y="279"/>
                </a:lnTo>
                <a:lnTo>
                  <a:pt x="108" y="277"/>
                </a:lnTo>
                <a:lnTo>
                  <a:pt x="110" y="276"/>
                </a:lnTo>
                <a:lnTo>
                  <a:pt x="112" y="274"/>
                </a:lnTo>
                <a:lnTo>
                  <a:pt x="114" y="272"/>
                </a:lnTo>
                <a:lnTo>
                  <a:pt x="116" y="270"/>
                </a:lnTo>
                <a:lnTo>
                  <a:pt x="118" y="268"/>
                </a:lnTo>
                <a:lnTo>
                  <a:pt x="120" y="266"/>
                </a:lnTo>
                <a:lnTo>
                  <a:pt x="122" y="264"/>
                </a:lnTo>
                <a:lnTo>
                  <a:pt x="124" y="262"/>
                </a:lnTo>
                <a:lnTo>
                  <a:pt x="126" y="260"/>
                </a:lnTo>
                <a:lnTo>
                  <a:pt x="128" y="258"/>
                </a:lnTo>
                <a:lnTo>
                  <a:pt x="130" y="256"/>
                </a:lnTo>
                <a:lnTo>
                  <a:pt x="132" y="254"/>
                </a:lnTo>
                <a:lnTo>
                  <a:pt x="134" y="252"/>
                </a:lnTo>
                <a:lnTo>
                  <a:pt x="135" y="249"/>
                </a:lnTo>
                <a:lnTo>
                  <a:pt x="137" y="247"/>
                </a:lnTo>
                <a:lnTo>
                  <a:pt x="139" y="245"/>
                </a:lnTo>
                <a:lnTo>
                  <a:pt x="140" y="242"/>
                </a:lnTo>
                <a:lnTo>
                  <a:pt x="142" y="240"/>
                </a:lnTo>
                <a:lnTo>
                  <a:pt x="143" y="238"/>
                </a:lnTo>
                <a:lnTo>
                  <a:pt x="145" y="236"/>
                </a:lnTo>
                <a:lnTo>
                  <a:pt x="146" y="233"/>
                </a:lnTo>
                <a:lnTo>
                  <a:pt x="148" y="231"/>
                </a:lnTo>
                <a:lnTo>
                  <a:pt x="149" y="228"/>
                </a:lnTo>
                <a:lnTo>
                  <a:pt x="150" y="226"/>
                </a:lnTo>
                <a:lnTo>
                  <a:pt x="152" y="223"/>
                </a:lnTo>
                <a:lnTo>
                  <a:pt x="153" y="221"/>
                </a:lnTo>
                <a:lnTo>
                  <a:pt x="154" y="218"/>
                </a:lnTo>
                <a:lnTo>
                  <a:pt x="155" y="216"/>
                </a:lnTo>
                <a:lnTo>
                  <a:pt x="156" y="213"/>
                </a:lnTo>
                <a:lnTo>
                  <a:pt x="157" y="211"/>
                </a:lnTo>
                <a:lnTo>
                  <a:pt x="158" y="208"/>
                </a:lnTo>
                <a:lnTo>
                  <a:pt x="159" y="205"/>
                </a:lnTo>
                <a:lnTo>
                  <a:pt x="160" y="203"/>
                </a:lnTo>
                <a:lnTo>
                  <a:pt x="161" y="200"/>
                </a:lnTo>
                <a:lnTo>
                  <a:pt x="162" y="197"/>
                </a:lnTo>
                <a:lnTo>
                  <a:pt x="162" y="195"/>
                </a:lnTo>
                <a:lnTo>
                  <a:pt x="163" y="192"/>
                </a:lnTo>
                <a:lnTo>
                  <a:pt x="164" y="190"/>
                </a:lnTo>
                <a:lnTo>
                  <a:pt x="164" y="187"/>
                </a:lnTo>
                <a:lnTo>
                  <a:pt x="165" y="184"/>
                </a:lnTo>
                <a:lnTo>
                  <a:pt x="165" y="182"/>
                </a:lnTo>
                <a:lnTo>
                  <a:pt x="166" y="179"/>
                </a:lnTo>
                <a:lnTo>
                  <a:pt x="166" y="176"/>
                </a:lnTo>
                <a:lnTo>
                  <a:pt x="167" y="174"/>
                </a:lnTo>
                <a:lnTo>
                  <a:pt x="167" y="171"/>
                </a:lnTo>
                <a:lnTo>
                  <a:pt x="167" y="168"/>
                </a:lnTo>
                <a:lnTo>
                  <a:pt x="167" y="165"/>
                </a:lnTo>
                <a:lnTo>
                  <a:pt x="167" y="162"/>
                </a:lnTo>
                <a:lnTo>
                  <a:pt x="167" y="160"/>
                </a:lnTo>
                <a:lnTo>
                  <a:pt x="167" y="157"/>
                </a:lnTo>
                <a:lnTo>
                  <a:pt x="167" y="154"/>
                </a:lnTo>
                <a:lnTo>
                  <a:pt x="167" y="152"/>
                </a:lnTo>
                <a:lnTo>
                  <a:pt x="167" y="149"/>
                </a:lnTo>
                <a:lnTo>
                  <a:pt x="167" y="146"/>
                </a:lnTo>
                <a:lnTo>
                  <a:pt x="167" y="143"/>
                </a:lnTo>
                <a:lnTo>
                  <a:pt x="167" y="141"/>
                </a:lnTo>
                <a:lnTo>
                  <a:pt x="166" y="138"/>
                </a:lnTo>
                <a:lnTo>
                  <a:pt x="166" y="135"/>
                </a:lnTo>
                <a:lnTo>
                  <a:pt x="165" y="133"/>
                </a:lnTo>
                <a:lnTo>
                  <a:pt x="165" y="130"/>
                </a:lnTo>
                <a:lnTo>
                  <a:pt x="164" y="127"/>
                </a:lnTo>
                <a:lnTo>
                  <a:pt x="164" y="124"/>
                </a:lnTo>
                <a:lnTo>
                  <a:pt x="163" y="122"/>
                </a:lnTo>
                <a:lnTo>
                  <a:pt x="162" y="119"/>
                </a:lnTo>
                <a:lnTo>
                  <a:pt x="162" y="116"/>
                </a:lnTo>
                <a:lnTo>
                  <a:pt x="161" y="114"/>
                </a:lnTo>
                <a:lnTo>
                  <a:pt x="160" y="111"/>
                </a:lnTo>
                <a:lnTo>
                  <a:pt x="159" y="109"/>
                </a:lnTo>
                <a:lnTo>
                  <a:pt x="158" y="106"/>
                </a:lnTo>
                <a:lnTo>
                  <a:pt x="157" y="103"/>
                </a:lnTo>
                <a:lnTo>
                  <a:pt x="156" y="101"/>
                </a:lnTo>
                <a:lnTo>
                  <a:pt x="155" y="98"/>
                </a:lnTo>
                <a:lnTo>
                  <a:pt x="154" y="96"/>
                </a:lnTo>
                <a:lnTo>
                  <a:pt x="153" y="93"/>
                </a:lnTo>
                <a:lnTo>
                  <a:pt x="152" y="91"/>
                </a:lnTo>
                <a:lnTo>
                  <a:pt x="150" y="88"/>
                </a:lnTo>
                <a:lnTo>
                  <a:pt x="149" y="86"/>
                </a:lnTo>
                <a:lnTo>
                  <a:pt x="148" y="83"/>
                </a:lnTo>
                <a:lnTo>
                  <a:pt x="146" y="81"/>
                </a:lnTo>
                <a:lnTo>
                  <a:pt x="145" y="79"/>
                </a:lnTo>
                <a:lnTo>
                  <a:pt x="143" y="76"/>
                </a:lnTo>
                <a:lnTo>
                  <a:pt x="142" y="74"/>
                </a:lnTo>
                <a:lnTo>
                  <a:pt x="140" y="71"/>
                </a:lnTo>
                <a:lnTo>
                  <a:pt x="139" y="69"/>
                </a:lnTo>
                <a:lnTo>
                  <a:pt x="137" y="67"/>
                </a:lnTo>
                <a:lnTo>
                  <a:pt x="135" y="65"/>
                </a:lnTo>
                <a:lnTo>
                  <a:pt x="134" y="63"/>
                </a:lnTo>
                <a:lnTo>
                  <a:pt x="132" y="60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4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6" y="44"/>
                </a:lnTo>
                <a:lnTo>
                  <a:pt x="114" y="42"/>
                </a:lnTo>
                <a:lnTo>
                  <a:pt x="112" y="40"/>
                </a:lnTo>
                <a:lnTo>
                  <a:pt x="110" y="39"/>
                </a:lnTo>
                <a:lnTo>
                  <a:pt x="108" y="37"/>
                </a:lnTo>
                <a:lnTo>
                  <a:pt x="105" y="35"/>
                </a:lnTo>
                <a:lnTo>
                  <a:pt x="103" y="33"/>
                </a:lnTo>
                <a:lnTo>
                  <a:pt x="101" y="32"/>
                </a:lnTo>
                <a:lnTo>
                  <a:pt x="98" y="30"/>
                </a:lnTo>
                <a:lnTo>
                  <a:pt x="96" y="28"/>
                </a:lnTo>
                <a:lnTo>
                  <a:pt x="94" y="27"/>
                </a:lnTo>
                <a:lnTo>
                  <a:pt x="91" y="25"/>
                </a:lnTo>
                <a:lnTo>
                  <a:pt x="89" y="24"/>
                </a:lnTo>
                <a:lnTo>
                  <a:pt x="86" y="23"/>
                </a:lnTo>
                <a:lnTo>
                  <a:pt x="84" y="21"/>
                </a:lnTo>
                <a:lnTo>
                  <a:pt x="81" y="20"/>
                </a:lnTo>
                <a:lnTo>
                  <a:pt x="79" y="19"/>
                </a:lnTo>
                <a:lnTo>
                  <a:pt x="76" y="17"/>
                </a:lnTo>
                <a:lnTo>
                  <a:pt x="74" y="16"/>
                </a:lnTo>
                <a:lnTo>
                  <a:pt x="71" y="15"/>
                </a:lnTo>
                <a:lnTo>
                  <a:pt x="68" y="14"/>
                </a:lnTo>
                <a:lnTo>
                  <a:pt x="65" y="13"/>
                </a:lnTo>
                <a:lnTo>
                  <a:pt x="63" y="11"/>
                </a:lnTo>
                <a:lnTo>
                  <a:pt x="60" y="11"/>
                </a:lnTo>
                <a:lnTo>
                  <a:pt x="58" y="10"/>
                </a:lnTo>
                <a:lnTo>
                  <a:pt x="55" y="9"/>
                </a:lnTo>
                <a:lnTo>
                  <a:pt x="52" y="8"/>
                </a:lnTo>
                <a:lnTo>
                  <a:pt x="49" y="7"/>
                </a:lnTo>
                <a:lnTo>
                  <a:pt x="46" y="6"/>
                </a:lnTo>
                <a:lnTo>
                  <a:pt x="44" y="5"/>
                </a:lnTo>
                <a:lnTo>
                  <a:pt x="41" y="5"/>
                </a:lnTo>
                <a:lnTo>
                  <a:pt x="38" y="4"/>
                </a:lnTo>
                <a:lnTo>
                  <a:pt x="35" y="3"/>
                </a:lnTo>
                <a:lnTo>
                  <a:pt x="32" y="3"/>
                </a:lnTo>
                <a:lnTo>
                  <a:pt x="29" y="3"/>
                </a:lnTo>
                <a:lnTo>
                  <a:pt x="27" y="2"/>
                </a:lnTo>
                <a:lnTo>
                  <a:pt x="24" y="2"/>
                </a:lnTo>
                <a:lnTo>
                  <a:pt x="21" y="1"/>
                </a:lnTo>
                <a:lnTo>
                  <a:pt x="18" y="1"/>
                </a:lnTo>
                <a:lnTo>
                  <a:pt x="15" y="1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6243638" y="2454275"/>
            <a:ext cx="109537" cy="104775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16" name="Oval 88"/>
          <p:cNvSpPr>
            <a:spLocks noChangeArrowheads="1"/>
          </p:cNvSpPr>
          <p:nvPr/>
        </p:nvSpPr>
        <p:spPr bwMode="auto">
          <a:xfrm>
            <a:off x="5381625" y="2767013"/>
            <a:ext cx="111125" cy="1031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 flipV="1">
            <a:off x="8296275" y="3702050"/>
            <a:ext cx="1588" cy="622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>
            <a:off x="6310313" y="3203575"/>
            <a:ext cx="2349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9" name="Line 91"/>
          <p:cNvSpPr>
            <a:spLocks noChangeShapeType="1"/>
          </p:cNvSpPr>
          <p:nvPr/>
        </p:nvSpPr>
        <p:spPr bwMode="auto">
          <a:xfrm flipV="1">
            <a:off x="6045200" y="2455863"/>
            <a:ext cx="1588" cy="4984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0" name="Line 92"/>
          <p:cNvSpPr>
            <a:spLocks noChangeShapeType="1"/>
          </p:cNvSpPr>
          <p:nvPr/>
        </p:nvSpPr>
        <p:spPr bwMode="auto">
          <a:xfrm flipV="1">
            <a:off x="6310313" y="2581275"/>
            <a:ext cx="1587" cy="6223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>
            <a:off x="6972300" y="3079750"/>
            <a:ext cx="1317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2" name="Rectangle 94"/>
          <p:cNvSpPr>
            <a:spLocks noChangeArrowheads="1"/>
          </p:cNvSpPr>
          <p:nvPr/>
        </p:nvSpPr>
        <p:spPr bwMode="auto">
          <a:xfrm>
            <a:off x="7104063" y="2830513"/>
            <a:ext cx="530225" cy="4968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23" name="Rectangle 95"/>
          <p:cNvSpPr>
            <a:spLocks noChangeArrowheads="1"/>
          </p:cNvSpPr>
          <p:nvPr/>
        </p:nvSpPr>
        <p:spPr bwMode="auto">
          <a:xfrm>
            <a:off x="7104063" y="3576638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24" name="Line 96"/>
          <p:cNvSpPr>
            <a:spLocks noChangeShapeType="1"/>
          </p:cNvSpPr>
          <p:nvPr/>
        </p:nvSpPr>
        <p:spPr bwMode="auto">
          <a:xfrm flipH="1">
            <a:off x="7634288" y="3825875"/>
            <a:ext cx="1333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5" name="Freeform 97"/>
          <p:cNvSpPr>
            <a:spLocks/>
          </p:cNvSpPr>
          <p:nvPr/>
        </p:nvSpPr>
        <p:spPr bwMode="auto">
          <a:xfrm>
            <a:off x="7634288" y="3079750"/>
            <a:ext cx="661987" cy="622300"/>
          </a:xfrm>
          <a:custGeom>
            <a:avLst/>
            <a:gdLst>
              <a:gd name="T0" fmla="*/ 0 w 417"/>
              <a:gd name="T1" fmla="*/ 0 h 392"/>
              <a:gd name="T2" fmla="*/ 1050903658 w 417"/>
              <a:gd name="T3" fmla="*/ 0 h 392"/>
              <a:gd name="T4" fmla="*/ 1050903658 w 417"/>
              <a:gd name="T5" fmla="*/ 987901339 h 392"/>
              <a:gd name="T6" fmla="*/ 841731702 w 417"/>
              <a:gd name="T7" fmla="*/ 987901339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392"/>
              <a:gd name="T14" fmla="*/ 417 w 417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392">
                <a:moveTo>
                  <a:pt x="0" y="0"/>
                </a:moveTo>
                <a:lnTo>
                  <a:pt x="417" y="0"/>
                </a:lnTo>
                <a:lnTo>
                  <a:pt x="417" y="392"/>
                </a:lnTo>
                <a:lnTo>
                  <a:pt x="334" y="392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26" name="Freeform 98"/>
          <p:cNvSpPr>
            <a:spLocks/>
          </p:cNvSpPr>
          <p:nvPr/>
        </p:nvSpPr>
        <p:spPr bwMode="auto">
          <a:xfrm>
            <a:off x="6310313" y="3203575"/>
            <a:ext cx="793750" cy="622300"/>
          </a:xfrm>
          <a:custGeom>
            <a:avLst/>
            <a:gdLst>
              <a:gd name="T0" fmla="*/ 1260078214 w 500"/>
              <a:gd name="T1" fmla="*/ 987901339 h 392"/>
              <a:gd name="T2" fmla="*/ 0 w 500"/>
              <a:gd name="T3" fmla="*/ 987901339 h 392"/>
              <a:gd name="T4" fmla="*/ 0 w 500"/>
              <a:gd name="T5" fmla="*/ 0 h 392"/>
              <a:gd name="T6" fmla="*/ 0 60000 65536"/>
              <a:gd name="T7" fmla="*/ 0 60000 65536"/>
              <a:gd name="T8" fmla="*/ 0 60000 65536"/>
              <a:gd name="T9" fmla="*/ 0 w 500"/>
              <a:gd name="T10" fmla="*/ 0 h 392"/>
              <a:gd name="T11" fmla="*/ 500 w 500"/>
              <a:gd name="T12" fmla="*/ 392 h 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392">
                <a:moveTo>
                  <a:pt x="500" y="392"/>
                </a:moveTo>
                <a:lnTo>
                  <a:pt x="0" y="39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 flipV="1">
            <a:off x="6176963" y="1833563"/>
            <a:ext cx="1587" cy="2492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 flipH="1">
            <a:off x="5118100" y="3825875"/>
            <a:ext cx="11922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9" name="Line 101"/>
          <p:cNvSpPr>
            <a:spLocks noChangeShapeType="1"/>
          </p:cNvSpPr>
          <p:nvPr/>
        </p:nvSpPr>
        <p:spPr bwMode="auto">
          <a:xfrm flipH="1">
            <a:off x="5118100" y="3079750"/>
            <a:ext cx="396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0" name="Freeform 102"/>
          <p:cNvSpPr>
            <a:spLocks/>
          </p:cNvSpPr>
          <p:nvPr/>
        </p:nvSpPr>
        <p:spPr bwMode="auto">
          <a:xfrm>
            <a:off x="5249863" y="2830513"/>
            <a:ext cx="133350" cy="1493837"/>
          </a:xfrm>
          <a:custGeom>
            <a:avLst/>
            <a:gdLst>
              <a:gd name="T0" fmla="*/ 211693147 w 84"/>
              <a:gd name="T1" fmla="*/ 0 h 941"/>
              <a:gd name="T2" fmla="*/ 0 w 84"/>
              <a:gd name="T3" fmla="*/ 0 h 941"/>
              <a:gd name="T4" fmla="*/ 0 w 84"/>
              <a:gd name="T5" fmla="*/ 2147483647 h 941"/>
              <a:gd name="T6" fmla="*/ 0 60000 65536"/>
              <a:gd name="T7" fmla="*/ 0 60000 65536"/>
              <a:gd name="T8" fmla="*/ 0 60000 65536"/>
              <a:gd name="T9" fmla="*/ 0 w 84"/>
              <a:gd name="T10" fmla="*/ 0 h 941"/>
              <a:gd name="T11" fmla="*/ 84 w 84"/>
              <a:gd name="T12" fmla="*/ 941 h 9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941">
                <a:moveTo>
                  <a:pt x="84" y="0"/>
                </a:moveTo>
                <a:lnTo>
                  <a:pt x="0" y="0"/>
                </a:lnTo>
                <a:lnTo>
                  <a:pt x="0" y="941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1" name="Line 103"/>
          <p:cNvSpPr>
            <a:spLocks noChangeShapeType="1"/>
          </p:cNvSpPr>
          <p:nvPr/>
        </p:nvSpPr>
        <p:spPr bwMode="auto">
          <a:xfrm>
            <a:off x="8296275" y="3079750"/>
            <a:ext cx="2651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" name="Freeform 104"/>
          <p:cNvSpPr>
            <a:spLocks/>
          </p:cNvSpPr>
          <p:nvPr/>
        </p:nvSpPr>
        <p:spPr bwMode="auto">
          <a:xfrm>
            <a:off x="8164513" y="3825875"/>
            <a:ext cx="396875" cy="125413"/>
          </a:xfrm>
          <a:custGeom>
            <a:avLst/>
            <a:gdLst>
              <a:gd name="T0" fmla="*/ 0 w 250"/>
              <a:gd name="T1" fmla="*/ 199093904 h 79"/>
              <a:gd name="T2" fmla="*/ 420866983 w 250"/>
              <a:gd name="T3" fmla="*/ 199093904 h 79"/>
              <a:gd name="T4" fmla="*/ 420866983 w 250"/>
              <a:gd name="T5" fmla="*/ 0 h 79"/>
              <a:gd name="T6" fmla="*/ 630039107 w 250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250"/>
              <a:gd name="T13" fmla="*/ 0 h 79"/>
              <a:gd name="T14" fmla="*/ 250 w 250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0" h="79">
                <a:moveTo>
                  <a:pt x="0" y="79"/>
                </a:moveTo>
                <a:lnTo>
                  <a:pt x="167" y="79"/>
                </a:lnTo>
                <a:lnTo>
                  <a:pt x="167" y="0"/>
                </a:lnTo>
                <a:lnTo>
                  <a:pt x="25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3" name="Rectangle 105"/>
          <p:cNvSpPr>
            <a:spLocks noChangeArrowheads="1"/>
          </p:cNvSpPr>
          <p:nvPr/>
        </p:nvSpPr>
        <p:spPr bwMode="auto">
          <a:xfrm>
            <a:off x="5514975" y="2705100"/>
            <a:ext cx="131763" cy="498475"/>
          </a:xfrm>
          <a:prstGeom prst="rect">
            <a:avLst/>
          </a:prstGeom>
          <a:solidFill>
            <a:srgbClr val="80808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4" name="Freeform 106"/>
          <p:cNvSpPr>
            <a:spLocks/>
          </p:cNvSpPr>
          <p:nvPr/>
        </p:nvSpPr>
        <p:spPr bwMode="auto">
          <a:xfrm>
            <a:off x="5514975" y="2705100"/>
            <a:ext cx="131763" cy="498475"/>
          </a:xfrm>
          <a:custGeom>
            <a:avLst/>
            <a:gdLst>
              <a:gd name="T0" fmla="*/ 209174579 w 83"/>
              <a:gd name="T1" fmla="*/ 0 h 314"/>
              <a:gd name="T2" fmla="*/ 0 w 83"/>
              <a:gd name="T3" fmla="*/ 0 h 314"/>
              <a:gd name="T4" fmla="*/ 0 w 83"/>
              <a:gd name="T5" fmla="*/ 791328953 h 314"/>
              <a:gd name="T6" fmla="*/ 209174579 w 83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314"/>
              <a:gd name="T14" fmla="*/ 83 w 83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314">
                <a:moveTo>
                  <a:pt x="83" y="0"/>
                </a:moveTo>
                <a:lnTo>
                  <a:pt x="0" y="0"/>
                </a:lnTo>
                <a:lnTo>
                  <a:pt x="0" y="314"/>
                </a:lnTo>
                <a:lnTo>
                  <a:pt x="83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5" name="Freeform 107"/>
          <p:cNvSpPr>
            <a:spLocks/>
          </p:cNvSpPr>
          <p:nvPr/>
        </p:nvSpPr>
        <p:spPr bwMode="auto">
          <a:xfrm>
            <a:off x="6840538" y="4822825"/>
            <a:ext cx="528637" cy="249238"/>
          </a:xfrm>
          <a:custGeom>
            <a:avLst/>
            <a:gdLst>
              <a:gd name="T0" fmla="*/ 0 w 333"/>
              <a:gd name="T1" fmla="*/ 0 h 157"/>
              <a:gd name="T2" fmla="*/ 12599974 w 333"/>
              <a:gd name="T3" fmla="*/ 15120968 h 157"/>
              <a:gd name="T4" fmla="*/ 27720901 w 333"/>
              <a:gd name="T5" fmla="*/ 27722570 h 157"/>
              <a:gd name="T6" fmla="*/ 40322459 w 333"/>
              <a:gd name="T7" fmla="*/ 42843532 h 157"/>
              <a:gd name="T8" fmla="*/ 55443390 w 333"/>
              <a:gd name="T9" fmla="*/ 57964506 h 157"/>
              <a:gd name="T10" fmla="*/ 70564307 w 333"/>
              <a:gd name="T11" fmla="*/ 70564514 h 157"/>
              <a:gd name="T12" fmla="*/ 85685225 w 333"/>
              <a:gd name="T13" fmla="*/ 85685476 h 157"/>
              <a:gd name="T14" fmla="*/ 100806143 w 333"/>
              <a:gd name="T15" fmla="*/ 98287071 h 157"/>
              <a:gd name="T16" fmla="*/ 115927085 w 333"/>
              <a:gd name="T17" fmla="*/ 110887104 h 157"/>
              <a:gd name="T18" fmla="*/ 133567362 w 333"/>
              <a:gd name="T19" fmla="*/ 126008066 h 157"/>
              <a:gd name="T20" fmla="*/ 148688279 w 333"/>
              <a:gd name="T21" fmla="*/ 138609661 h 157"/>
              <a:gd name="T22" fmla="*/ 163809197 w 333"/>
              <a:gd name="T23" fmla="*/ 148690303 h 157"/>
              <a:gd name="T24" fmla="*/ 181451061 w 333"/>
              <a:gd name="T25" fmla="*/ 161290310 h 157"/>
              <a:gd name="T26" fmla="*/ 199091338 w 333"/>
              <a:gd name="T27" fmla="*/ 173891906 h 157"/>
              <a:gd name="T28" fmla="*/ 214212306 w 333"/>
              <a:gd name="T29" fmla="*/ 186491914 h 157"/>
              <a:gd name="T30" fmla="*/ 231854170 w 333"/>
              <a:gd name="T31" fmla="*/ 196572555 h 157"/>
              <a:gd name="T32" fmla="*/ 249494447 w 333"/>
              <a:gd name="T33" fmla="*/ 209174200 h 157"/>
              <a:gd name="T34" fmla="*/ 267136311 w 333"/>
              <a:gd name="T35" fmla="*/ 219254841 h 157"/>
              <a:gd name="T36" fmla="*/ 284776588 w 333"/>
              <a:gd name="T37" fmla="*/ 229335483 h 157"/>
              <a:gd name="T38" fmla="*/ 302418452 w 333"/>
              <a:gd name="T39" fmla="*/ 239416124 h 157"/>
              <a:gd name="T40" fmla="*/ 320058729 w 333"/>
              <a:gd name="T41" fmla="*/ 249496765 h 157"/>
              <a:gd name="T42" fmla="*/ 340219953 w 333"/>
              <a:gd name="T43" fmla="*/ 259577407 h 157"/>
              <a:gd name="T44" fmla="*/ 357861817 w 333"/>
              <a:gd name="T45" fmla="*/ 267137094 h 157"/>
              <a:gd name="T46" fmla="*/ 378023041 w 333"/>
              <a:gd name="T47" fmla="*/ 277217735 h 157"/>
              <a:gd name="T48" fmla="*/ 395663317 w 333"/>
              <a:gd name="T49" fmla="*/ 287298376 h 157"/>
              <a:gd name="T50" fmla="*/ 413305182 w 333"/>
              <a:gd name="T51" fmla="*/ 294859651 h 157"/>
              <a:gd name="T52" fmla="*/ 433466505 w 333"/>
              <a:gd name="T53" fmla="*/ 302419338 h 157"/>
              <a:gd name="T54" fmla="*/ 453627728 w 333"/>
              <a:gd name="T55" fmla="*/ 309980613 h 157"/>
              <a:gd name="T56" fmla="*/ 473788952 w 333"/>
              <a:gd name="T57" fmla="*/ 317540300 h 157"/>
              <a:gd name="T58" fmla="*/ 491429228 w 333"/>
              <a:gd name="T59" fmla="*/ 325101575 h 157"/>
              <a:gd name="T60" fmla="*/ 511590452 w 333"/>
              <a:gd name="T61" fmla="*/ 330141896 h 157"/>
              <a:gd name="T62" fmla="*/ 531751676 w 333"/>
              <a:gd name="T63" fmla="*/ 337701583 h 157"/>
              <a:gd name="T64" fmla="*/ 551912899 w 333"/>
              <a:gd name="T65" fmla="*/ 345262858 h 157"/>
              <a:gd name="T66" fmla="*/ 572074123 w 333"/>
              <a:gd name="T67" fmla="*/ 350303178 h 157"/>
              <a:gd name="T68" fmla="*/ 592235346 w 333"/>
              <a:gd name="T69" fmla="*/ 355343499 h 157"/>
              <a:gd name="T70" fmla="*/ 612396570 w 333"/>
              <a:gd name="T71" fmla="*/ 360383820 h 157"/>
              <a:gd name="T72" fmla="*/ 632557793 w 333"/>
              <a:gd name="T73" fmla="*/ 365424140 h 157"/>
              <a:gd name="T74" fmla="*/ 652719017 w 333"/>
              <a:gd name="T75" fmla="*/ 370464461 h 157"/>
              <a:gd name="T76" fmla="*/ 672880240 w 333"/>
              <a:gd name="T77" fmla="*/ 372983827 h 157"/>
              <a:gd name="T78" fmla="*/ 695562411 w 333"/>
              <a:gd name="T79" fmla="*/ 378024148 h 157"/>
              <a:gd name="T80" fmla="*/ 715723634 w 333"/>
              <a:gd name="T81" fmla="*/ 380545102 h 157"/>
              <a:gd name="T82" fmla="*/ 735884858 w 333"/>
              <a:gd name="T83" fmla="*/ 385585423 h 157"/>
              <a:gd name="T84" fmla="*/ 756046081 w 333"/>
              <a:gd name="T85" fmla="*/ 388104789 h 157"/>
              <a:gd name="T86" fmla="*/ 776207305 w 333"/>
              <a:gd name="T87" fmla="*/ 390625743 h 157"/>
              <a:gd name="T88" fmla="*/ 798887887 w 333"/>
              <a:gd name="T89" fmla="*/ 390625743 h 157"/>
              <a:gd name="T90" fmla="*/ 819049111 w 333"/>
              <a:gd name="T91" fmla="*/ 393145110 h 157"/>
              <a:gd name="T92" fmla="*/ 839210533 w 333"/>
              <a:gd name="T93" fmla="*/ 395666064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3"/>
              <a:gd name="T142" fmla="*/ 0 h 157"/>
              <a:gd name="T143" fmla="*/ 333 w 333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3" h="157">
                <a:moveTo>
                  <a:pt x="0" y="0"/>
                </a:moveTo>
                <a:lnTo>
                  <a:pt x="5" y="6"/>
                </a:lnTo>
                <a:lnTo>
                  <a:pt x="11" y="11"/>
                </a:lnTo>
                <a:lnTo>
                  <a:pt x="16" y="17"/>
                </a:lnTo>
                <a:lnTo>
                  <a:pt x="22" y="23"/>
                </a:lnTo>
                <a:lnTo>
                  <a:pt x="28" y="28"/>
                </a:lnTo>
                <a:lnTo>
                  <a:pt x="34" y="34"/>
                </a:lnTo>
                <a:lnTo>
                  <a:pt x="40" y="39"/>
                </a:lnTo>
                <a:lnTo>
                  <a:pt x="46" y="44"/>
                </a:lnTo>
                <a:lnTo>
                  <a:pt x="53" y="50"/>
                </a:lnTo>
                <a:lnTo>
                  <a:pt x="59" y="55"/>
                </a:lnTo>
                <a:lnTo>
                  <a:pt x="65" y="59"/>
                </a:lnTo>
                <a:lnTo>
                  <a:pt x="72" y="64"/>
                </a:lnTo>
                <a:lnTo>
                  <a:pt x="79" y="69"/>
                </a:lnTo>
                <a:lnTo>
                  <a:pt x="85" y="74"/>
                </a:lnTo>
                <a:lnTo>
                  <a:pt x="92" y="78"/>
                </a:lnTo>
                <a:lnTo>
                  <a:pt x="99" y="83"/>
                </a:lnTo>
                <a:lnTo>
                  <a:pt x="106" y="87"/>
                </a:lnTo>
                <a:lnTo>
                  <a:pt x="113" y="91"/>
                </a:lnTo>
                <a:lnTo>
                  <a:pt x="120" y="95"/>
                </a:lnTo>
                <a:lnTo>
                  <a:pt x="127" y="99"/>
                </a:lnTo>
                <a:lnTo>
                  <a:pt x="135" y="103"/>
                </a:lnTo>
                <a:lnTo>
                  <a:pt x="142" y="106"/>
                </a:lnTo>
                <a:lnTo>
                  <a:pt x="150" y="110"/>
                </a:lnTo>
                <a:lnTo>
                  <a:pt x="157" y="114"/>
                </a:lnTo>
                <a:lnTo>
                  <a:pt x="164" y="117"/>
                </a:lnTo>
                <a:lnTo>
                  <a:pt x="172" y="120"/>
                </a:lnTo>
                <a:lnTo>
                  <a:pt x="180" y="123"/>
                </a:lnTo>
                <a:lnTo>
                  <a:pt x="188" y="126"/>
                </a:lnTo>
                <a:lnTo>
                  <a:pt x="195" y="129"/>
                </a:lnTo>
                <a:lnTo>
                  <a:pt x="203" y="131"/>
                </a:lnTo>
                <a:lnTo>
                  <a:pt x="211" y="134"/>
                </a:lnTo>
                <a:lnTo>
                  <a:pt x="219" y="137"/>
                </a:lnTo>
                <a:lnTo>
                  <a:pt x="227" y="139"/>
                </a:lnTo>
                <a:lnTo>
                  <a:pt x="235" y="141"/>
                </a:lnTo>
                <a:lnTo>
                  <a:pt x="243" y="143"/>
                </a:lnTo>
                <a:lnTo>
                  <a:pt x="251" y="145"/>
                </a:lnTo>
                <a:lnTo>
                  <a:pt x="259" y="147"/>
                </a:lnTo>
                <a:lnTo>
                  <a:pt x="267" y="148"/>
                </a:lnTo>
                <a:lnTo>
                  <a:pt x="276" y="150"/>
                </a:lnTo>
                <a:lnTo>
                  <a:pt x="284" y="151"/>
                </a:lnTo>
                <a:lnTo>
                  <a:pt x="292" y="153"/>
                </a:lnTo>
                <a:lnTo>
                  <a:pt x="300" y="154"/>
                </a:lnTo>
                <a:lnTo>
                  <a:pt x="308" y="155"/>
                </a:lnTo>
                <a:lnTo>
                  <a:pt x="317" y="155"/>
                </a:lnTo>
                <a:lnTo>
                  <a:pt x="325" y="156"/>
                </a:lnTo>
                <a:lnTo>
                  <a:pt x="333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6" name="Freeform 108"/>
          <p:cNvSpPr>
            <a:spLocks/>
          </p:cNvSpPr>
          <p:nvPr/>
        </p:nvSpPr>
        <p:spPr bwMode="auto">
          <a:xfrm>
            <a:off x="6840538" y="4573588"/>
            <a:ext cx="528637" cy="249237"/>
          </a:xfrm>
          <a:custGeom>
            <a:avLst/>
            <a:gdLst>
              <a:gd name="T0" fmla="*/ 839210533 w 333"/>
              <a:gd name="T1" fmla="*/ 0 h 157"/>
              <a:gd name="T2" fmla="*/ 819049111 w 333"/>
              <a:gd name="T3" fmla="*/ 2519357 h 157"/>
              <a:gd name="T4" fmla="*/ 798887887 w 333"/>
              <a:gd name="T5" fmla="*/ 2519357 h 157"/>
              <a:gd name="T6" fmla="*/ 776207305 w 333"/>
              <a:gd name="T7" fmla="*/ 5040302 h 157"/>
              <a:gd name="T8" fmla="*/ 756046081 w 333"/>
              <a:gd name="T9" fmla="*/ 7559660 h 157"/>
              <a:gd name="T10" fmla="*/ 735884858 w 333"/>
              <a:gd name="T11" fmla="*/ 10080604 h 157"/>
              <a:gd name="T12" fmla="*/ 715723634 w 333"/>
              <a:gd name="T13" fmla="*/ 15120907 h 157"/>
              <a:gd name="T14" fmla="*/ 695562411 w 333"/>
              <a:gd name="T15" fmla="*/ 17640264 h 157"/>
              <a:gd name="T16" fmla="*/ 672880240 w 333"/>
              <a:gd name="T17" fmla="*/ 20161208 h 157"/>
              <a:gd name="T18" fmla="*/ 652719017 w 333"/>
              <a:gd name="T19" fmla="*/ 25201508 h 157"/>
              <a:gd name="T20" fmla="*/ 632557793 w 333"/>
              <a:gd name="T21" fmla="*/ 30241815 h 157"/>
              <a:gd name="T22" fmla="*/ 612396570 w 333"/>
              <a:gd name="T23" fmla="*/ 35282115 h 157"/>
              <a:gd name="T24" fmla="*/ 592235346 w 333"/>
              <a:gd name="T25" fmla="*/ 40322416 h 157"/>
              <a:gd name="T26" fmla="*/ 572074123 w 333"/>
              <a:gd name="T27" fmla="*/ 45362716 h 157"/>
              <a:gd name="T28" fmla="*/ 551912899 w 333"/>
              <a:gd name="T29" fmla="*/ 50403017 h 157"/>
              <a:gd name="T30" fmla="*/ 531751676 w 333"/>
              <a:gd name="T31" fmla="*/ 57962686 h 157"/>
              <a:gd name="T32" fmla="*/ 511590452 w 333"/>
              <a:gd name="T33" fmla="*/ 63002986 h 157"/>
              <a:gd name="T34" fmla="*/ 491429228 w 333"/>
              <a:gd name="T35" fmla="*/ 70564231 h 157"/>
              <a:gd name="T36" fmla="*/ 473788952 w 333"/>
              <a:gd name="T37" fmla="*/ 78123888 h 157"/>
              <a:gd name="T38" fmla="*/ 453627728 w 333"/>
              <a:gd name="T39" fmla="*/ 85685132 h 157"/>
              <a:gd name="T40" fmla="*/ 433466505 w 333"/>
              <a:gd name="T41" fmla="*/ 93244789 h 157"/>
              <a:gd name="T42" fmla="*/ 413305182 w 333"/>
              <a:gd name="T43" fmla="*/ 100806033 h 157"/>
              <a:gd name="T44" fmla="*/ 395663317 w 333"/>
              <a:gd name="T45" fmla="*/ 108365715 h 157"/>
              <a:gd name="T46" fmla="*/ 378023041 w 333"/>
              <a:gd name="T47" fmla="*/ 118446316 h 157"/>
              <a:gd name="T48" fmla="*/ 357861817 w 333"/>
              <a:gd name="T49" fmla="*/ 126007560 h 157"/>
              <a:gd name="T50" fmla="*/ 340219953 w 333"/>
              <a:gd name="T51" fmla="*/ 136088161 h 157"/>
              <a:gd name="T52" fmla="*/ 320058729 w 333"/>
              <a:gd name="T53" fmla="*/ 146168762 h 157"/>
              <a:gd name="T54" fmla="*/ 302418452 w 333"/>
              <a:gd name="T55" fmla="*/ 156249363 h 157"/>
              <a:gd name="T56" fmla="*/ 284776588 w 333"/>
              <a:gd name="T57" fmla="*/ 166329964 h 157"/>
              <a:gd name="T58" fmla="*/ 267136311 w 333"/>
              <a:gd name="T59" fmla="*/ 176410565 h 157"/>
              <a:gd name="T60" fmla="*/ 249494447 w 333"/>
              <a:gd name="T61" fmla="*/ 186491165 h 157"/>
              <a:gd name="T62" fmla="*/ 231854170 w 333"/>
              <a:gd name="T63" fmla="*/ 196571766 h 157"/>
              <a:gd name="T64" fmla="*/ 214212306 w 333"/>
              <a:gd name="T65" fmla="*/ 209171773 h 157"/>
              <a:gd name="T66" fmla="*/ 199091338 w 333"/>
              <a:gd name="T67" fmla="*/ 221773318 h 157"/>
              <a:gd name="T68" fmla="*/ 181451061 w 333"/>
              <a:gd name="T69" fmla="*/ 231853919 h 157"/>
              <a:gd name="T70" fmla="*/ 163809197 w 333"/>
              <a:gd name="T71" fmla="*/ 244453876 h 157"/>
              <a:gd name="T72" fmla="*/ 148688279 w 333"/>
              <a:gd name="T73" fmla="*/ 257055421 h 157"/>
              <a:gd name="T74" fmla="*/ 133567362 w 333"/>
              <a:gd name="T75" fmla="*/ 269655378 h 157"/>
              <a:gd name="T76" fmla="*/ 115927085 w 333"/>
              <a:gd name="T77" fmla="*/ 282256923 h 157"/>
              <a:gd name="T78" fmla="*/ 100806143 w 333"/>
              <a:gd name="T79" fmla="*/ 294856881 h 157"/>
              <a:gd name="T80" fmla="*/ 85685225 w 333"/>
              <a:gd name="T81" fmla="*/ 309977782 h 157"/>
              <a:gd name="T82" fmla="*/ 70564307 w 333"/>
              <a:gd name="T83" fmla="*/ 322579327 h 157"/>
              <a:gd name="T84" fmla="*/ 55443390 w 333"/>
              <a:gd name="T85" fmla="*/ 337700228 h 157"/>
              <a:gd name="T86" fmla="*/ 40322459 w 333"/>
              <a:gd name="T87" fmla="*/ 350300185 h 157"/>
              <a:gd name="T88" fmla="*/ 27720901 w 333"/>
              <a:gd name="T89" fmla="*/ 365421087 h 157"/>
              <a:gd name="T90" fmla="*/ 12599974 w 333"/>
              <a:gd name="T91" fmla="*/ 380541988 h 157"/>
              <a:gd name="T92" fmla="*/ 0 w 333"/>
              <a:gd name="T93" fmla="*/ 395662889 h 1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3"/>
              <a:gd name="T142" fmla="*/ 0 h 157"/>
              <a:gd name="T143" fmla="*/ 333 w 333"/>
              <a:gd name="T144" fmla="*/ 157 h 15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3" h="157">
                <a:moveTo>
                  <a:pt x="333" y="0"/>
                </a:moveTo>
                <a:lnTo>
                  <a:pt x="325" y="1"/>
                </a:lnTo>
                <a:lnTo>
                  <a:pt x="317" y="1"/>
                </a:lnTo>
                <a:lnTo>
                  <a:pt x="308" y="2"/>
                </a:lnTo>
                <a:lnTo>
                  <a:pt x="300" y="3"/>
                </a:lnTo>
                <a:lnTo>
                  <a:pt x="292" y="4"/>
                </a:lnTo>
                <a:lnTo>
                  <a:pt x="284" y="6"/>
                </a:lnTo>
                <a:lnTo>
                  <a:pt x="276" y="7"/>
                </a:lnTo>
                <a:lnTo>
                  <a:pt x="267" y="8"/>
                </a:lnTo>
                <a:lnTo>
                  <a:pt x="259" y="10"/>
                </a:lnTo>
                <a:lnTo>
                  <a:pt x="251" y="12"/>
                </a:lnTo>
                <a:lnTo>
                  <a:pt x="243" y="14"/>
                </a:lnTo>
                <a:lnTo>
                  <a:pt x="235" y="16"/>
                </a:lnTo>
                <a:lnTo>
                  <a:pt x="227" y="18"/>
                </a:lnTo>
                <a:lnTo>
                  <a:pt x="219" y="20"/>
                </a:lnTo>
                <a:lnTo>
                  <a:pt x="211" y="23"/>
                </a:lnTo>
                <a:lnTo>
                  <a:pt x="203" y="25"/>
                </a:lnTo>
                <a:lnTo>
                  <a:pt x="195" y="28"/>
                </a:lnTo>
                <a:lnTo>
                  <a:pt x="188" y="31"/>
                </a:lnTo>
                <a:lnTo>
                  <a:pt x="180" y="34"/>
                </a:lnTo>
                <a:lnTo>
                  <a:pt x="172" y="37"/>
                </a:lnTo>
                <a:lnTo>
                  <a:pt x="164" y="40"/>
                </a:lnTo>
                <a:lnTo>
                  <a:pt x="157" y="43"/>
                </a:lnTo>
                <a:lnTo>
                  <a:pt x="150" y="47"/>
                </a:lnTo>
                <a:lnTo>
                  <a:pt x="142" y="50"/>
                </a:lnTo>
                <a:lnTo>
                  <a:pt x="135" y="54"/>
                </a:lnTo>
                <a:lnTo>
                  <a:pt x="127" y="58"/>
                </a:lnTo>
                <a:lnTo>
                  <a:pt x="120" y="62"/>
                </a:lnTo>
                <a:lnTo>
                  <a:pt x="113" y="66"/>
                </a:lnTo>
                <a:lnTo>
                  <a:pt x="106" y="70"/>
                </a:lnTo>
                <a:lnTo>
                  <a:pt x="99" y="74"/>
                </a:lnTo>
                <a:lnTo>
                  <a:pt x="92" y="78"/>
                </a:lnTo>
                <a:lnTo>
                  <a:pt x="85" y="83"/>
                </a:lnTo>
                <a:lnTo>
                  <a:pt x="79" y="88"/>
                </a:lnTo>
                <a:lnTo>
                  <a:pt x="72" y="92"/>
                </a:lnTo>
                <a:lnTo>
                  <a:pt x="65" y="97"/>
                </a:lnTo>
                <a:lnTo>
                  <a:pt x="59" y="102"/>
                </a:lnTo>
                <a:lnTo>
                  <a:pt x="53" y="107"/>
                </a:lnTo>
                <a:lnTo>
                  <a:pt x="46" y="112"/>
                </a:lnTo>
                <a:lnTo>
                  <a:pt x="40" y="117"/>
                </a:lnTo>
                <a:lnTo>
                  <a:pt x="34" y="123"/>
                </a:lnTo>
                <a:lnTo>
                  <a:pt x="28" y="128"/>
                </a:lnTo>
                <a:lnTo>
                  <a:pt x="22" y="134"/>
                </a:lnTo>
                <a:lnTo>
                  <a:pt x="16" y="139"/>
                </a:lnTo>
                <a:lnTo>
                  <a:pt x="11" y="145"/>
                </a:lnTo>
                <a:lnTo>
                  <a:pt x="5" y="151"/>
                </a:lnTo>
                <a:lnTo>
                  <a:pt x="0" y="157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7" name="Freeform 109"/>
          <p:cNvSpPr>
            <a:spLocks/>
          </p:cNvSpPr>
          <p:nvPr/>
        </p:nvSpPr>
        <p:spPr bwMode="auto">
          <a:xfrm>
            <a:off x="7237413" y="4573588"/>
            <a:ext cx="131762" cy="498475"/>
          </a:xfrm>
          <a:custGeom>
            <a:avLst/>
            <a:gdLst>
              <a:gd name="T0" fmla="*/ 201611710 w 83"/>
              <a:gd name="T1" fmla="*/ 5040312 h 314"/>
              <a:gd name="T2" fmla="*/ 189010188 w 83"/>
              <a:gd name="T3" fmla="*/ 15120938 h 314"/>
              <a:gd name="T4" fmla="*/ 173889313 w 83"/>
              <a:gd name="T5" fmla="*/ 27720927 h 314"/>
              <a:gd name="T6" fmla="*/ 161289378 w 83"/>
              <a:gd name="T7" fmla="*/ 37801548 h 314"/>
              <a:gd name="T8" fmla="*/ 148687856 w 83"/>
              <a:gd name="T9" fmla="*/ 50403118 h 314"/>
              <a:gd name="T10" fmla="*/ 136087921 w 83"/>
              <a:gd name="T11" fmla="*/ 63003113 h 314"/>
              <a:gd name="T12" fmla="*/ 123486398 w 83"/>
              <a:gd name="T13" fmla="*/ 75604683 h 314"/>
              <a:gd name="T14" fmla="*/ 110886463 w 83"/>
              <a:gd name="T15" fmla="*/ 90725615 h 314"/>
              <a:gd name="T16" fmla="*/ 100805855 w 83"/>
              <a:gd name="T17" fmla="*/ 103325597 h 314"/>
              <a:gd name="T18" fmla="*/ 90725272 w 83"/>
              <a:gd name="T19" fmla="*/ 118446554 h 314"/>
              <a:gd name="T20" fmla="*/ 80644689 w 83"/>
              <a:gd name="T21" fmla="*/ 133567485 h 314"/>
              <a:gd name="T22" fmla="*/ 70564106 w 83"/>
              <a:gd name="T23" fmla="*/ 146169055 h 314"/>
              <a:gd name="T24" fmla="*/ 60483523 w 83"/>
              <a:gd name="T25" fmla="*/ 163810936 h 314"/>
              <a:gd name="T26" fmla="*/ 52922292 w 83"/>
              <a:gd name="T27" fmla="*/ 178931868 h 314"/>
              <a:gd name="T28" fmla="*/ 45362636 w 83"/>
              <a:gd name="T29" fmla="*/ 194052799 h 314"/>
              <a:gd name="T30" fmla="*/ 37801405 w 83"/>
              <a:gd name="T31" fmla="*/ 209172193 h 314"/>
              <a:gd name="T32" fmla="*/ 30241762 w 83"/>
              <a:gd name="T33" fmla="*/ 224293125 h 314"/>
              <a:gd name="T34" fmla="*/ 25201464 w 83"/>
              <a:gd name="T35" fmla="*/ 241935005 h 314"/>
              <a:gd name="T36" fmla="*/ 20161172 w 83"/>
              <a:gd name="T37" fmla="*/ 259575298 h 314"/>
              <a:gd name="T38" fmla="*/ 15120881 w 83"/>
              <a:gd name="T39" fmla="*/ 274696230 h 314"/>
              <a:gd name="T40" fmla="*/ 10080586 w 83"/>
              <a:gd name="T41" fmla="*/ 292338111 h 314"/>
              <a:gd name="T42" fmla="*/ 7559647 w 83"/>
              <a:gd name="T43" fmla="*/ 309978404 h 314"/>
              <a:gd name="T44" fmla="*/ 5040293 w 83"/>
              <a:gd name="T45" fmla="*/ 325100923 h 314"/>
              <a:gd name="T46" fmla="*/ 2519353 w 83"/>
              <a:gd name="T47" fmla="*/ 342741216 h 314"/>
              <a:gd name="T48" fmla="*/ 0 w 83"/>
              <a:gd name="T49" fmla="*/ 360383097 h 314"/>
              <a:gd name="T50" fmla="*/ 0 w 83"/>
              <a:gd name="T51" fmla="*/ 378023390 h 314"/>
              <a:gd name="T52" fmla="*/ 0 w 83"/>
              <a:gd name="T53" fmla="*/ 395665270 h 314"/>
              <a:gd name="T54" fmla="*/ 0 w 83"/>
              <a:gd name="T55" fmla="*/ 413305564 h 314"/>
              <a:gd name="T56" fmla="*/ 0 w 83"/>
              <a:gd name="T57" fmla="*/ 430945956 h 314"/>
              <a:gd name="T58" fmla="*/ 2519353 w 83"/>
              <a:gd name="T59" fmla="*/ 446066888 h 314"/>
              <a:gd name="T60" fmla="*/ 5040293 w 83"/>
              <a:gd name="T61" fmla="*/ 463708768 h 314"/>
              <a:gd name="T62" fmla="*/ 7559647 w 83"/>
              <a:gd name="T63" fmla="*/ 481349061 h 314"/>
              <a:gd name="T64" fmla="*/ 10080586 w 83"/>
              <a:gd name="T65" fmla="*/ 498990942 h 314"/>
              <a:gd name="T66" fmla="*/ 15120881 w 83"/>
              <a:gd name="T67" fmla="*/ 514111874 h 314"/>
              <a:gd name="T68" fmla="*/ 20161172 w 83"/>
              <a:gd name="T69" fmla="*/ 531752167 h 314"/>
              <a:gd name="T70" fmla="*/ 25201464 w 83"/>
              <a:gd name="T71" fmla="*/ 549394047 h 314"/>
              <a:gd name="T72" fmla="*/ 30241762 w 83"/>
              <a:gd name="T73" fmla="*/ 564514979 h 314"/>
              <a:gd name="T74" fmla="*/ 37801405 w 83"/>
              <a:gd name="T75" fmla="*/ 582155272 h 314"/>
              <a:gd name="T76" fmla="*/ 45362636 w 83"/>
              <a:gd name="T77" fmla="*/ 597276204 h 314"/>
              <a:gd name="T78" fmla="*/ 52922292 w 83"/>
              <a:gd name="T79" fmla="*/ 612397135 h 314"/>
              <a:gd name="T80" fmla="*/ 60483523 w 83"/>
              <a:gd name="T81" fmla="*/ 627518067 h 314"/>
              <a:gd name="T82" fmla="*/ 70564106 w 83"/>
              <a:gd name="T83" fmla="*/ 642638999 h 314"/>
              <a:gd name="T84" fmla="*/ 80644689 w 83"/>
              <a:gd name="T85" fmla="*/ 657761518 h 314"/>
              <a:gd name="T86" fmla="*/ 90725272 w 83"/>
              <a:gd name="T87" fmla="*/ 672882449 h 314"/>
              <a:gd name="T88" fmla="*/ 100805855 w 83"/>
              <a:gd name="T89" fmla="*/ 685482432 h 314"/>
              <a:gd name="T90" fmla="*/ 110886463 w 83"/>
              <a:gd name="T91" fmla="*/ 700603364 h 314"/>
              <a:gd name="T92" fmla="*/ 123486398 w 83"/>
              <a:gd name="T93" fmla="*/ 713204934 h 314"/>
              <a:gd name="T94" fmla="*/ 136087921 w 83"/>
              <a:gd name="T95" fmla="*/ 725804916 h 314"/>
              <a:gd name="T96" fmla="*/ 148687856 w 83"/>
              <a:gd name="T97" fmla="*/ 738406486 h 314"/>
              <a:gd name="T98" fmla="*/ 161289378 w 83"/>
              <a:gd name="T99" fmla="*/ 751006469 h 314"/>
              <a:gd name="T100" fmla="*/ 173889313 w 83"/>
              <a:gd name="T101" fmla="*/ 763608039 h 314"/>
              <a:gd name="T102" fmla="*/ 189010188 w 83"/>
              <a:gd name="T103" fmla="*/ 773688660 h 314"/>
              <a:gd name="T104" fmla="*/ 201611710 w 83"/>
              <a:gd name="T105" fmla="*/ 786288643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3"/>
              <a:gd name="T160" fmla="*/ 0 h 314"/>
              <a:gd name="T161" fmla="*/ 83 w 83"/>
              <a:gd name="T162" fmla="*/ 314 h 31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3" h="314">
                <a:moveTo>
                  <a:pt x="83" y="0"/>
                </a:moveTo>
                <a:lnTo>
                  <a:pt x="80" y="2"/>
                </a:lnTo>
                <a:lnTo>
                  <a:pt x="78" y="4"/>
                </a:lnTo>
                <a:lnTo>
                  <a:pt x="75" y="6"/>
                </a:lnTo>
                <a:lnTo>
                  <a:pt x="72" y="9"/>
                </a:lnTo>
                <a:lnTo>
                  <a:pt x="69" y="11"/>
                </a:lnTo>
                <a:lnTo>
                  <a:pt x="66" y="13"/>
                </a:lnTo>
                <a:lnTo>
                  <a:pt x="64" y="15"/>
                </a:lnTo>
                <a:lnTo>
                  <a:pt x="61" y="18"/>
                </a:lnTo>
                <a:lnTo>
                  <a:pt x="59" y="20"/>
                </a:lnTo>
                <a:lnTo>
                  <a:pt x="56" y="23"/>
                </a:lnTo>
                <a:lnTo>
                  <a:pt x="54" y="25"/>
                </a:lnTo>
                <a:lnTo>
                  <a:pt x="51" y="28"/>
                </a:lnTo>
                <a:lnTo>
                  <a:pt x="49" y="30"/>
                </a:lnTo>
                <a:lnTo>
                  <a:pt x="46" y="33"/>
                </a:lnTo>
                <a:lnTo>
                  <a:pt x="44" y="36"/>
                </a:lnTo>
                <a:lnTo>
                  <a:pt x="42" y="38"/>
                </a:lnTo>
                <a:lnTo>
                  <a:pt x="40" y="41"/>
                </a:lnTo>
                <a:lnTo>
                  <a:pt x="38" y="44"/>
                </a:lnTo>
                <a:lnTo>
                  <a:pt x="36" y="47"/>
                </a:lnTo>
                <a:lnTo>
                  <a:pt x="34" y="50"/>
                </a:lnTo>
                <a:lnTo>
                  <a:pt x="32" y="53"/>
                </a:lnTo>
                <a:lnTo>
                  <a:pt x="30" y="56"/>
                </a:lnTo>
                <a:lnTo>
                  <a:pt x="28" y="58"/>
                </a:lnTo>
                <a:lnTo>
                  <a:pt x="26" y="61"/>
                </a:lnTo>
                <a:lnTo>
                  <a:pt x="24" y="65"/>
                </a:lnTo>
                <a:lnTo>
                  <a:pt x="23" y="68"/>
                </a:lnTo>
                <a:lnTo>
                  <a:pt x="21" y="71"/>
                </a:lnTo>
                <a:lnTo>
                  <a:pt x="19" y="74"/>
                </a:lnTo>
                <a:lnTo>
                  <a:pt x="18" y="77"/>
                </a:lnTo>
                <a:lnTo>
                  <a:pt x="16" y="80"/>
                </a:lnTo>
                <a:lnTo>
                  <a:pt x="15" y="83"/>
                </a:lnTo>
                <a:lnTo>
                  <a:pt x="14" y="86"/>
                </a:lnTo>
                <a:lnTo>
                  <a:pt x="12" y="89"/>
                </a:lnTo>
                <a:lnTo>
                  <a:pt x="11" y="93"/>
                </a:lnTo>
                <a:lnTo>
                  <a:pt x="10" y="96"/>
                </a:lnTo>
                <a:lnTo>
                  <a:pt x="9" y="99"/>
                </a:lnTo>
                <a:lnTo>
                  <a:pt x="8" y="103"/>
                </a:lnTo>
                <a:lnTo>
                  <a:pt x="7" y="106"/>
                </a:lnTo>
                <a:lnTo>
                  <a:pt x="6" y="109"/>
                </a:lnTo>
                <a:lnTo>
                  <a:pt x="5" y="113"/>
                </a:lnTo>
                <a:lnTo>
                  <a:pt x="4" y="116"/>
                </a:lnTo>
                <a:lnTo>
                  <a:pt x="4" y="119"/>
                </a:lnTo>
                <a:lnTo>
                  <a:pt x="3" y="123"/>
                </a:lnTo>
                <a:lnTo>
                  <a:pt x="2" y="126"/>
                </a:lnTo>
                <a:lnTo>
                  <a:pt x="2" y="129"/>
                </a:lnTo>
                <a:lnTo>
                  <a:pt x="1" y="133"/>
                </a:lnTo>
                <a:lnTo>
                  <a:pt x="1" y="136"/>
                </a:lnTo>
                <a:lnTo>
                  <a:pt x="1" y="140"/>
                </a:lnTo>
                <a:lnTo>
                  <a:pt x="0" y="143"/>
                </a:lnTo>
                <a:lnTo>
                  <a:pt x="0" y="147"/>
                </a:lnTo>
                <a:lnTo>
                  <a:pt x="0" y="150"/>
                </a:lnTo>
                <a:lnTo>
                  <a:pt x="0" y="153"/>
                </a:lnTo>
                <a:lnTo>
                  <a:pt x="0" y="157"/>
                </a:lnTo>
                <a:lnTo>
                  <a:pt x="0" y="160"/>
                </a:lnTo>
                <a:lnTo>
                  <a:pt x="0" y="164"/>
                </a:lnTo>
                <a:lnTo>
                  <a:pt x="0" y="167"/>
                </a:lnTo>
                <a:lnTo>
                  <a:pt x="0" y="171"/>
                </a:lnTo>
                <a:lnTo>
                  <a:pt x="1" y="174"/>
                </a:lnTo>
                <a:lnTo>
                  <a:pt x="1" y="177"/>
                </a:lnTo>
                <a:lnTo>
                  <a:pt x="1" y="181"/>
                </a:lnTo>
                <a:lnTo>
                  <a:pt x="2" y="184"/>
                </a:lnTo>
                <a:lnTo>
                  <a:pt x="2" y="188"/>
                </a:lnTo>
                <a:lnTo>
                  <a:pt x="3" y="191"/>
                </a:lnTo>
                <a:lnTo>
                  <a:pt x="4" y="194"/>
                </a:lnTo>
                <a:lnTo>
                  <a:pt x="4" y="198"/>
                </a:lnTo>
                <a:lnTo>
                  <a:pt x="5" y="201"/>
                </a:lnTo>
                <a:lnTo>
                  <a:pt x="6" y="204"/>
                </a:lnTo>
                <a:lnTo>
                  <a:pt x="7" y="208"/>
                </a:lnTo>
                <a:lnTo>
                  <a:pt x="8" y="211"/>
                </a:lnTo>
                <a:lnTo>
                  <a:pt x="9" y="214"/>
                </a:lnTo>
                <a:lnTo>
                  <a:pt x="10" y="218"/>
                </a:lnTo>
                <a:lnTo>
                  <a:pt x="11" y="221"/>
                </a:lnTo>
                <a:lnTo>
                  <a:pt x="12" y="224"/>
                </a:lnTo>
                <a:lnTo>
                  <a:pt x="14" y="227"/>
                </a:lnTo>
                <a:lnTo>
                  <a:pt x="15" y="231"/>
                </a:lnTo>
                <a:lnTo>
                  <a:pt x="16" y="234"/>
                </a:lnTo>
                <a:lnTo>
                  <a:pt x="18" y="237"/>
                </a:lnTo>
                <a:lnTo>
                  <a:pt x="19" y="240"/>
                </a:lnTo>
                <a:lnTo>
                  <a:pt x="21" y="243"/>
                </a:lnTo>
                <a:lnTo>
                  <a:pt x="23" y="246"/>
                </a:lnTo>
                <a:lnTo>
                  <a:pt x="24" y="249"/>
                </a:lnTo>
                <a:lnTo>
                  <a:pt x="26" y="252"/>
                </a:lnTo>
                <a:lnTo>
                  <a:pt x="28" y="255"/>
                </a:lnTo>
                <a:lnTo>
                  <a:pt x="30" y="258"/>
                </a:lnTo>
                <a:lnTo>
                  <a:pt x="32" y="261"/>
                </a:lnTo>
                <a:lnTo>
                  <a:pt x="34" y="264"/>
                </a:lnTo>
                <a:lnTo>
                  <a:pt x="36" y="267"/>
                </a:lnTo>
                <a:lnTo>
                  <a:pt x="38" y="270"/>
                </a:lnTo>
                <a:lnTo>
                  <a:pt x="40" y="272"/>
                </a:lnTo>
                <a:lnTo>
                  <a:pt x="42" y="275"/>
                </a:lnTo>
                <a:lnTo>
                  <a:pt x="44" y="278"/>
                </a:lnTo>
                <a:lnTo>
                  <a:pt x="46" y="281"/>
                </a:lnTo>
                <a:lnTo>
                  <a:pt x="49" y="283"/>
                </a:lnTo>
                <a:lnTo>
                  <a:pt x="51" y="286"/>
                </a:lnTo>
                <a:lnTo>
                  <a:pt x="54" y="288"/>
                </a:lnTo>
                <a:lnTo>
                  <a:pt x="56" y="291"/>
                </a:lnTo>
                <a:lnTo>
                  <a:pt x="59" y="293"/>
                </a:lnTo>
                <a:lnTo>
                  <a:pt x="61" y="296"/>
                </a:lnTo>
                <a:lnTo>
                  <a:pt x="64" y="298"/>
                </a:lnTo>
                <a:lnTo>
                  <a:pt x="66" y="301"/>
                </a:lnTo>
                <a:lnTo>
                  <a:pt x="69" y="303"/>
                </a:lnTo>
                <a:lnTo>
                  <a:pt x="72" y="305"/>
                </a:lnTo>
                <a:lnTo>
                  <a:pt x="75" y="307"/>
                </a:lnTo>
                <a:lnTo>
                  <a:pt x="78" y="310"/>
                </a:lnTo>
                <a:lnTo>
                  <a:pt x="80" y="312"/>
                </a:lnTo>
                <a:lnTo>
                  <a:pt x="83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8" name="Freeform 110"/>
          <p:cNvSpPr>
            <a:spLocks/>
          </p:cNvSpPr>
          <p:nvPr/>
        </p:nvSpPr>
        <p:spPr bwMode="auto">
          <a:xfrm>
            <a:off x="5780088" y="5321300"/>
            <a:ext cx="265112" cy="498475"/>
          </a:xfrm>
          <a:custGeom>
            <a:avLst/>
            <a:gdLst>
              <a:gd name="T0" fmla="*/ 15120910 w 167"/>
              <a:gd name="T1" fmla="*/ 788809592 h 314"/>
              <a:gd name="T2" fmla="*/ 35282120 w 167"/>
              <a:gd name="T3" fmla="*/ 788809592 h 314"/>
              <a:gd name="T4" fmla="*/ 57962694 w 167"/>
              <a:gd name="T5" fmla="*/ 786288643 h 314"/>
              <a:gd name="T6" fmla="*/ 80644843 w 167"/>
              <a:gd name="T7" fmla="*/ 783769281 h 314"/>
              <a:gd name="T8" fmla="*/ 100806048 w 167"/>
              <a:gd name="T9" fmla="*/ 778728971 h 314"/>
              <a:gd name="T10" fmla="*/ 123486634 w 167"/>
              <a:gd name="T11" fmla="*/ 773688660 h 314"/>
              <a:gd name="T12" fmla="*/ 143647839 w 167"/>
              <a:gd name="T13" fmla="*/ 766127401 h 314"/>
              <a:gd name="T14" fmla="*/ 163809043 w 167"/>
              <a:gd name="T15" fmla="*/ 758567729 h 314"/>
              <a:gd name="T16" fmla="*/ 183970248 w 167"/>
              <a:gd name="T17" fmla="*/ 751006469 h 314"/>
              <a:gd name="T18" fmla="*/ 204131453 w 167"/>
              <a:gd name="T19" fmla="*/ 740925848 h 314"/>
              <a:gd name="T20" fmla="*/ 221773350 w 167"/>
              <a:gd name="T21" fmla="*/ 730845227 h 314"/>
              <a:gd name="T22" fmla="*/ 241934555 w 167"/>
              <a:gd name="T23" fmla="*/ 718245244 h 314"/>
              <a:gd name="T24" fmla="*/ 257055458 w 167"/>
              <a:gd name="T25" fmla="*/ 705643674 h 314"/>
              <a:gd name="T26" fmla="*/ 274695718 w 167"/>
              <a:gd name="T27" fmla="*/ 693043692 h 314"/>
              <a:gd name="T28" fmla="*/ 292337566 w 167"/>
              <a:gd name="T29" fmla="*/ 677922760 h 314"/>
              <a:gd name="T30" fmla="*/ 307458469 w 167"/>
              <a:gd name="T31" fmla="*/ 662801828 h 314"/>
              <a:gd name="T32" fmla="*/ 322579373 w 167"/>
              <a:gd name="T33" fmla="*/ 647680897 h 314"/>
              <a:gd name="T34" fmla="*/ 335179332 w 167"/>
              <a:gd name="T35" fmla="*/ 632558378 h 314"/>
              <a:gd name="T36" fmla="*/ 347780879 w 167"/>
              <a:gd name="T37" fmla="*/ 614918084 h 314"/>
              <a:gd name="T38" fmla="*/ 360380838 w 167"/>
              <a:gd name="T39" fmla="*/ 597276204 h 314"/>
              <a:gd name="T40" fmla="*/ 370461440 w 167"/>
              <a:gd name="T41" fmla="*/ 579635911 h 314"/>
              <a:gd name="T42" fmla="*/ 380542042 w 167"/>
              <a:gd name="T43" fmla="*/ 561994030 h 314"/>
              <a:gd name="T44" fmla="*/ 388103288 w 167"/>
              <a:gd name="T45" fmla="*/ 544353737 h 314"/>
              <a:gd name="T46" fmla="*/ 398183890 w 167"/>
              <a:gd name="T47" fmla="*/ 524192495 h 314"/>
              <a:gd name="T48" fmla="*/ 403224191 w 167"/>
              <a:gd name="T49" fmla="*/ 504031252 h 314"/>
              <a:gd name="T50" fmla="*/ 408264493 w 167"/>
              <a:gd name="T51" fmla="*/ 483870010 h 314"/>
              <a:gd name="T52" fmla="*/ 413304794 w 167"/>
              <a:gd name="T53" fmla="*/ 463708768 h 314"/>
              <a:gd name="T54" fmla="*/ 418345194 w 167"/>
              <a:gd name="T55" fmla="*/ 443547526 h 314"/>
              <a:gd name="T56" fmla="*/ 418345194 w 167"/>
              <a:gd name="T57" fmla="*/ 423386284 h 314"/>
              <a:gd name="T58" fmla="*/ 420864551 w 167"/>
              <a:gd name="T59" fmla="*/ 400703993 h 314"/>
              <a:gd name="T60" fmla="*/ 420864551 w 167"/>
              <a:gd name="T61" fmla="*/ 380544339 h 314"/>
              <a:gd name="T62" fmla="*/ 418345194 w 167"/>
              <a:gd name="T63" fmla="*/ 360383097 h 314"/>
              <a:gd name="T64" fmla="*/ 415824151 w 167"/>
              <a:gd name="T65" fmla="*/ 340221854 h 314"/>
              <a:gd name="T66" fmla="*/ 413304794 w 167"/>
              <a:gd name="T67" fmla="*/ 320059025 h 314"/>
              <a:gd name="T68" fmla="*/ 408264493 w 167"/>
              <a:gd name="T69" fmla="*/ 299897783 h 314"/>
              <a:gd name="T70" fmla="*/ 400703247 w 167"/>
              <a:gd name="T71" fmla="*/ 279736540 h 314"/>
              <a:gd name="T72" fmla="*/ 395662946 w 167"/>
              <a:gd name="T73" fmla="*/ 259575298 h 314"/>
              <a:gd name="T74" fmla="*/ 385582344 w 167"/>
              <a:gd name="T75" fmla="*/ 239414056 h 314"/>
              <a:gd name="T76" fmla="*/ 378022686 w 167"/>
              <a:gd name="T77" fmla="*/ 221773763 h 314"/>
              <a:gd name="T78" fmla="*/ 367942083 w 167"/>
              <a:gd name="T79" fmla="*/ 204131833 h 314"/>
              <a:gd name="T80" fmla="*/ 355340537 w 167"/>
              <a:gd name="T81" fmla="*/ 183972178 h 314"/>
              <a:gd name="T82" fmla="*/ 342740578 w 167"/>
              <a:gd name="T83" fmla="*/ 168851246 h 314"/>
              <a:gd name="T84" fmla="*/ 330139031 w 167"/>
              <a:gd name="T85" fmla="*/ 151209366 h 314"/>
              <a:gd name="T86" fmla="*/ 317539072 w 167"/>
              <a:gd name="T87" fmla="*/ 136088434 h 314"/>
              <a:gd name="T88" fmla="*/ 302418168 w 167"/>
              <a:gd name="T89" fmla="*/ 120967503 h 314"/>
              <a:gd name="T90" fmla="*/ 287297265 w 167"/>
              <a:gd name="T91" fmla="*/ 105846571 h 314"/>
              <a:gd name="T92" fmla="*/ 269655417 w 167"/>
              <a:gd name="T93" fmla="*/ 90725615 h 314"/>
              <a:gd name="T94" fmla="*/ 252015157 w 167"/>
              <a:gd name="T95" fmla="*/ 78124044 h 314"/>
              <a:gd name="T96" fmla="*/ 234373309 w 167"/>
              <a:gd name="T97" fmla="*/ 65524062 h 314"/>
              <a:gd name="T98" fmla="*/ 216733049 w 167"/>
              <a:gd name="T99" fmla="*/ 55443441 h 314"/>
              <a:gd name="T100" fmla="*/ 196571795 w 167"/>
              <a:gd name="T101" fmla="*/ 45362807 h 314"/>
              <a:gd name="T102" fmla="*/ 176410590 w 167"/>
              <a:gd name="T103" fmla="*/ 35282186 h 314"/>
              <a:gd name="T104" fmla="*/ 156249385 w 167"/>
              <a:gd name="T105" fmla="*/ 27720927 h 314"/>
              <a:gd name="T106" fmla="*/ 136088181 w 167"/>
              <a:gd name="T107" fmla="*/ 20161248 h 314"/>
              <a:gd name="T108" fmla="*/ 115926976 w 167"/>
              <a:gd name="T109" fmla="*/ 15120938 h 314"/>
              <a:gd name="T110" fmla="*/ 93244802 w 167"/>
              <a:gd name="T111" fmla="*/ 10080624 h 314"/>
              <a:gd name="T112" fmla="*/ 73083598 w 167"/>
              <a:gd name="T113" fmla="*/ 5040312 h 314"/>
              <a:gd name="T114" fmla="*/ 50403024 w 167"/>
              <a:gd name="T115" fmla="*/ 2520950 h 314"/>
              <a:gd name="T116" fmla="*/ 30241819 w 167"/>
              <a:gd name="T117" fmla="*/ 0 h 314"/>
              <a:gd name="T118" fmla="*/ 7559661 w 167"/>
              <a:gd name="T119" fmla="*/ 0 h 31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4"/>
              <a:gd name="T182" fmla="*/ 167 w 167"/>
              <a:gd name="T183" fmla="*/ 314 h 31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4">
                <a:moveTo>
                  <a:pt x="0" y="314"/>
                </a:moveTo>
                <a:lnTo>
                  <a:pt x="3" y="314"/>
                </a:lnTo>
                <a:lnTo>
                  <a:pt x="6" y="313"/>
                </a:lnTo>
                <a:lnTo>
                  <a:pt x="9" y="313"/>
                </a:lnTo>
                <a:lnTo>
                  <a:pt x="12" y="313"/>
                </a:lnTo>
                <a:lnTo>
                  <a:pt x="14" y="313"/>
                </a:lnTo>
                <a:lnTo>
                  <a:pt x="17" y="313"/>
                </a:lnTo>
                <a:lnTo>
                  <a:pt x="20" y="312"/>
                </a:lnTo>
                <a:lnTo>
                  <a:pt x="23" y="312"/>
                </a:lnTo>
                <a:lnTo>
                  <a:pt x="26" y="311"/>
                </a:lnTo>
                <a:lnTo>
                  <a:pt x="29" y="311"/>
                </a:lnTo>
                <a:lnTo>
                  <a:pt x="32" y="311"/>
                </a:lnTo>
                <a:lnTo>
                  <a:pt x="34" y="310"/>
                </a:lnTo>
                <a:lnTo>
                  <a:pt x="37" y="310"/>
                </a:lnTo>
                <a:lnTo>
                  <a:pt x="40" y="309"/>
                </a:lnTo>
                <a:lnTo>
                  <a:pt x="43" y="308"/>
                </a:lnTo>
                <a:lnTo>
                  <a:pt x="46" y="307"/>
                </a:lnTo>
                <a:lnTo>
                  <a:pt x="49" y="307"/>
                </a:lnTo>
                <a:lnTo>
                  <a:pt x="51" y="306"/>
                </a:lnTo>
                <a:lnTo>
                  <a:pt x="54" y="305"/>
                </a:lnTo>
                <a:lnTo>
                  <a:pt x="57" y="304"/>
                </a:lnTo>
                <a:lnTo>
                  <a:pt x="60" y="303"/>
                </a:lnTo>
                <a:lnTo>
                  <a:pt x="62" y="302"/>
                </a:lnTo>
                <a:lnTo>
                  <a:pt x="65" y="301"/>
                </a:lnTo>
                <a:lnTo>
                  <a:pt x="68" y="300"/>
                </a:lnTo>
                <a:lnTo>
                  <a:pt x="70" y="299"/>
                </a:lnTo>
                <a:lnTo>
                  <a:pt x="73" y="298"/>
                </a:lnTo>
                <a:lnTo>
                  <a:pt x="76" y="296"/>
                </a:lnTo>
                <a:lnTo>
                  <a:pt x="78" y="295"/>
                </a:lnTo>
                <a:lnTo>
                  <a:pt x="81" y="294"/>
                </a:lnTo>
                <a:lnTo>
                  <a:pt x="83" y="292"/>
                </a:lnTo>
                <a:lnTo>
                  <a:pt x="86" y="291"/>
                </a:lnTo>
                <a:lnTo>
                  <a:pt x="88" y="290"/>
                </a:lnTo>
                <a:lnTo>
                  <a:pt x="91" y="288"/>
                </a:lnTo>
                <a:lnTo>
                  <a:pt x="93" y="287"/>
                </a:lnTo>
                <a:lnTo>
                  <a:pt x="96" y="285"/>
                </a:lnTo>
                <a:lnTo>
                  <a:pt x="98" y="283"/>
                </a:lnTo>
                <a:lnTo>
                  <a:pt x="100" y="282"/>
                </a:lnTo>
                <a:lnTo>
                  <a:pt x="102" y="280"/>
                </a:lnTo>
                <a:lnTo>
                  <a:pt x="105" y="279"/>
                </a:lnTo>
                <a:lnTo>
                  <a:pt x="107" y="277"/>
                </a:lnTo>
                <a:lnTo>
                  <a:pt x="109" y="275"/>
                </a:lnTo>
                <a:lnTo>
                  <a:pt x="112" y="273"/>
                </a:lnTo>
                <a:lnTo>
                  <a:pt x="114" y="271"/>
                </a:lnTo>
                <a:lnTo>
                  <a:pt x="116" y="269"/>
                </a:lnTo>
                <a:lnTo>
                  <a:pt x="118" y="267"/>
                </a:lnTo>
                <a:lnTo>
                  <a:pt x="120" y="266"/>
                </a:lnTo>
                <a:lnTo>
                  <a:pt x="122" y="263"/>
                </a:lnTo>
                <a:lnTo>
                  <a:pt x="124" y="262"/>
                </a:lnTo>
                <a:lnTo>
                  <a:pt x="126" y="259"/>
                </a:lnTo>
                <a:lnTo>
                  <a:pt x="128" y="257"/>
                </a:lnTo>
                <a:lnTo>
                  <a:pt x="130" y="256"/>
                </a:lnTo>
                <a:lnTo>
                  <a:pt x="131" y="253"/>
                </a:lnTo>
                <a:lnTo>
                  <a:pt x="133" y="251"/>
                </a:lnTo>
                <a:lnTo>
                  <a:pt x="135" y="249"/>
                </a:lnTo>
                <a:lnTo>
                  <a:pt x="136" y="247"/>
                </a:lnTo>
                <a:lnTo>
                  <a:pt x="138" y="244"/>
                </a:lnTo>
                <a:lnTo>
                  <a:pt x="140" y="242"/>
                </a:lnTo>
                <a:lnTo>
                  <a:pt x="141" y="240"/>
                </a:lnTo>
                <a:lnTo>
                  <a:pt x="143" y="237"/>
                </a:lnTo>
                <a:lnTo>
                  <a:pt x="144" y="235"/>
                </a:lnTo>
                <a:lnTo>
                  <a:pt x="146" y="233"/>
                </a:lnTo>
                <a:lnTo>
                  <a:pt x="147" y="230"/>
                </a:lnTo>
                <a:lnTo>
                  <a:pt x="149" y="228"/>
                </a:lnTo>
                <a:lnTo>
                  <a:pt x="150" y="225"/>
                </a:lnTo>
                <a:lnTo>
                  <a:pt x="151" y="223"/>
                </a:lnTo>
                <a:lnTo>
                  <a:pt x="152" y="220"/>
                </a:lnTo>
                <a:lnTo>
                  <a:pt x="153" y="218"/>
                </a:lnTo>
                <a:lnTo>
                  <a:pt x="154" y="216"/>
                </a:lnTo>
                <a:lnTo>
                  <a:pt x="156" y="213"/>
                </a:lnTo>
                <a:lnTo>
                  <a:pt x="157" y="210"/>
                </a:lnTo>
                <a:lnTo>
                  <a:pt x="158" y="208"/>
                </a:lnTo>
                <a:lnTo>
                  <a:pt x="159" y="205"/>
                </a:lnTo>
                <a:lnTo>
                  <a:pt x="159" y="203"/>
                </a:lnTo>
                <a:lnTo>
                  <a:pt x="160" y="200"/>
                </a:lnTo>
                <a:lnTo>
                  <a:pt x="161" y="197"/>
                </a:lnTo>
                <a:lnTo>
                  <a:pt x="162" y="195"/>
                </a:lnTo>
                <a:lnTo>
                  <a:pt x="162" y="192"/>
                </a:lnTo>
                <a:lnTo>
                  <a:pt x="163" y="189"/>
                </a:lnTo>
                <a:lnTo>
                  <a:pt x="164" y="187"/>
                </a:lnTo>
                <a:lnTo>
                  <a:pt x="164" y="184"/>
                </a:lnTo>
                <a:lnTo>
                  <a:pt x="165" y="181"/>
                </a:lnTo>
                <a:lnTo>
                  <a:pt x="165" y="178"/>
                </a:lnTo>
                <a:lnTo>
                  <a:pt x="166" y="176"/>
                </a:lnTo>
                <a:lnTo>
                  <a:pt x="166" y="173"/>
                </a:lnTo>
                <a:lnTo>
                  <a:pt x="166" y="170"/>
                </a:lnTo>
                <a:lnTo>
                  <a:pt x="166" y="168"/>
                </a:lnTo>
                <a:lnTo>
                  <a:pt x="167" y="165"/>
                </a:lnTo>
                <a:lnTo>
                  <a:pt x="167" y="162"/>
                </a:lnTo>
                <a:lnTo>
                  <a:pt x="167" y="159"/>
                </a:lnTo>
                <a:lnTo>
                  <a:pt x="167" y="157"/>
                </a:lnTo>
                <a:lnTo>
                  <a:pt x="167" y="154"/>
                </a:lnTo>
                <a:lnTo>
                  <a:pt x="167" y="151"/>
                </a:lnTo>
                <a:lnTo>
                  <a:pt x="167" y="149"/>
                </a:lnTo>
                <a:lnTo>
                  <a:pt x="166" y="146"/>
                </a:lnTo>
                <a:lnTo>
                  <a:pt x="166" y="143"/>
                </a:lnTo>
                <a:lnTo>
                  <a:pt x="166" y="140"/>
                </a:lnTo>
                <a:lnTo>
                  <a:pt x="166" y="137"/>
                </a:lnTo>
                <a:lnTo>
                  <a:pt x="165" y="135"/>
                </a:lnTo>
                <a:lnTo>
                  <a:pt x="165" y="132"/>
                </a:lnTo>
                <a:lnTo>
                  <a:pt x="164" y="129"/>
                </a:lnTo>
                <a:lnTo>
                  <a:pt x="164" y="127"/>
                </a:lnTo>
                <a:lnTo>
                  <a:pt x="163" y="124"/>
                </a:lnTo>
                <a:lnTo>
                  <a:pt x="162" y="121"/>
                </a:lnTo>
                <a:lnTo>
                  <a:pt x="162" y="119"/>
                </a:lnTo>
                <a:lnTo>
                  <a:pt x="161" y="116"/>
                </a:lnTo>
                <a:lnTo>
                  <a:pt x="160" y="113"/>
                </a:lnTo>
                <a:lnTo>
                  <a:pt x="159" y="111"/>
                </a:lnTo>
                <a:lnTo>
                  <a:pt x="159" y="108"/>
                </a:lnTo>
                <a:lnTo>
                  <a:pt x="158" y="105"/>
                </a:lnTo>
                <a:lnTo>
                  <a:pt x="157" y="103"/>
                </a:lnTo>
                <a:lnTo>
                  <a:pt x="156" y="100"/>
                </a:lnTo>
                <a:lnTo>
                  <a:pt x="154" y="98"/>
                </a:lnTo>
                <a:lnTo>
                  <a:pt x="153" y="95"/>
                </a:lnTo>
                <a:lnTo>
                  <a:pt x="152" y="93"/>
                </a:lnTo>
                <a:lnTo>
                  <a:pt x="151" y="90"/>
                </a:lnTo>
                <a:lnTo>
                  <a:pt x="150" y="88"/>
                </a:lnTo>
                <a:lnTo>
                  <a:pt x="149" y="85"/>
                </a:lnTo>
                <a:lnTo>
                  <a:pt x="147" y="83"/>
                </a:lnTo>
                <a:lnTo>
                  <a:pt x="146" y="81"/>
                </a:lnTo>
                <a:lnTo>
                  <a:pt x="144" y="78"/>
                </a:lnTo>
                <a:lnTo>
                  <a:pt x="143" y="76"/>
                </a:lnTo>
                <a:lnTo>
                  <a:pt x="141" y="73"/>
                </a:lnTo>
                <a:lnTo>
                  <a:pt x="140" y="71"/>
                </a:lnTo>
                <a:lnTo>
                  <a:pt x="138" y="69"/>
                </a:lnTo>
                <a:lnTo>
                  <a:pt x="136" y="67"/>
                </a:lnTo>
                <a:lnTo>
                  <a:pt x="135" y="64"/>
                </a:lnTo>
                <a:lnTo>
                  <a:pt x="133" y="62"/>
                </a:lnTo>
                <a:lnTo>
                  <a:pt x="131" y="60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4" y="52"/>
                </a:lnTo>
                <a:lnTo>
                  <a:pt x="122" y="50"/>
                </a:lnTo>
                <a:lnTo>
                  <a:pt x="120" y="48"/>
                </a:lnTo>
                <a:lnTo>
                  <a:pt x="118" y="46"/>
                </a:lnTo>
                <a:lnTo>
                  <a:pt x="116" y="44"/>
                </a:lnTo>
                <a:lnTo>
                  <a:pt x="114" y="42"/>
                </a:lnTo>
                <a:lnTo>
                  <a:pt x="112" y="40"/>
                </a:lnTo>
                <a:lnTo>
                  <a:pt x="109" y="38"/>
                </a:lnTo>
                <a:lnTo>
                  <a:pt x="107" y="36"/>
                </a:lnTo>
                <a:lnTo>
                  <a:pt x="105" y="35"/>
                </a:lnTo>
                <a:lnTo>
                  <a:pt x="102" y="33"/>
                </a:lnTo>
                <a:lnTo>
                  <a:pt x="100" y="31"/>
                </a:lnTo>
                <a:lnTo>
                  <a:pt x="98" y="30"/>
                </a:lnTo>
                <a:lnTo>
                  <a:pt x="96" y="28"/>
                </a:lnTo>
                <a:lnTo>
                  <a:pt x="93" y="26"/>
                </a:lnTo>
                <a:lnTo>
                  <a:pt x="91" y="25"/>
                </a:lnTo>
                <a:lnTo>
                  <a:pt x="88" y="23"/>
                </a:lnTo>
                <a:lnTo>
                  <a:pt x="86" y="22"/>
                </a:lnTo>
                <a:lnTo>
                  <a:pt x="83" y="21"/>
                </a:lnTo>
                <a:lnTo>
                  <a:pt x="81" y="19"/>
                </a:lnTo>
                <a:lnTo>
                  <a:pt x="78" y="18"/>
                </a:lnTo>
                <a:lnTo>
                  <a:pt x="76" y="17"/>
                </a:lnTo>
                <a:lnTo>
                  <a:pt x="73" y="16"/>
                </a:lnTo>
                <a:lnTo>
                  <a:pt x="70" y="14"/>
                </a:lnTo>
                <a:lnTo>
                  <a:pt x="68" y="13"/>
                </a:lnTo>
                <a:lnTo>
                  <a:pt x="65" y="12"/>
                </a:lnTo>
                <a:lnTo>
                  <a:pt x="62" y="11"/>
                </a:lnTo>
                <a:lnTo>
                  <a:pt x="60" y="10"/>
                </a:lnTo>
                <a:lnTo>
                  <a:pt x="57" y="9"/>
                </a:lnTo>
                <a:lnTo>
                  <a:pt x="54" y="8"/>
                </a:lnTo>
                <a:lnTo>
                  <a:pt x="51" y="7"/>
                </a:lnTo>
                <a:lnTo>
                  <a:pt x="49" y="6"/>
                </a:lnTo>
                <a:lnTo>
                  <a:pt x="46" y="6"/>
                </a:lnTo>
                <a:lnTo>
                  <a:pt x="43" y="5"/>
                </a:lnTo>
                <a:lnTo>
                  <a:pt x="40" y="4"/>
                </a:lnTo>
                <a:lnTo>
                  <a:pt x="37" y="4"/>
                </a:lnTo>
                <a:lnTo>
                  <a:pt x="34" y="3"/>
                </a:lnTo>
                <a:lnTo>
                  <a:pt x="32" y="2"/>
                </a:lnTo>
                <a:lnTo>
                  <a:pt x="29" y="2"/>
                </a:lnTo>
                <a:lnTo>
                  <a:pt x="26" y="2"/>
                </a:lnTo>
                <a:lnTo>
                  <a:pt x="23" y="1"/>
                </a:lnTo>
                <a:lnTo>
                  <a:pt x="20" y="1"/>
                </a:lnTo>
                <a:lnTo>
                  <a:pt x="17" y="1"/>
                </a:lnTo>
                <a:lnTo>
                  <a:pt x="14" y="0"/>
                </a:lnTo>
                <a:lnTo>
                  <a:pt x="12" y="0"/>
                </a:lnTo>
                <a:lnTo>
                  <a:pt x="9" y="0"/>
                </a:lnTo>
                <a:lnTo>
                  <a:pt x="6" y="0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39" name="Freeform 111"/>
          <p:cNvSpPr>
            <a:spLocks/>
          </p:cNvSpPr>
          <p:nvPr/>
        </p:nvSpPr>
        <p:spPr bwMode="auto">
          <a:xfrm>
            <a:off x="5646738" y="5321300"/>
            <a:ext cx="133350" cy="498475"/>
          </a:xfrm>
          <a:custGeom>
            <a:avLst/>
            <a:gdLst>
              <a:gd name="T0" fmla="*/ 211693147 w 84"/>
              <a:gd name="T1" fmla="*/ 0 h 314"/>
              <a:gd name="T2" fmla="*/ 0 w 84"/>
              <a:gd name="T3" fmla="*/ 0 h 314"/>
              <a:gd name="T4" fmla="*/ 0 w 84"/>
              <a:gd name="T5" fmla="*/ 791328953 h 314"/>
              <a:gd name="T6" fmla="*/ 211693147 w 84"/>
              <a:gd name="T7" fmla="*/ 791328953 h 31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14"/>
              <a:gd name="T14" fmla="*/ 84 w 84"/>
              <a:gd name="T15" fmla="*/ 314 h 3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14">
                <a:moveTo>
                  <a:pt x="84" y="0"/>
                </a:moveTo>
                <a:lnTo>
                  <a:pt x="0" y="0"/>
                </a:lnTo>
                <a:lnTo>
                  <a:pt x="0" y="314"/>
                </a:lnTo>
                <a:lnTo>
                  <a:pt x="84" y="31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40" name="Rectangle 112"/>
          <p:cNvSpPr>
            <a:spLocks noChangeArrowheads="1"/>
          </p:cNvSpPr>
          <p:nvPr/>
        </p:nvSpPr>
        <p:spPr bwMode="auto">
          <a:xfrm>
            <a:off x="6307138" y="4687888"/>
            <a:ext cx="303212" cy="373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/>
          </a:p>
        </p:txBody>
      </p:sp>
      <p:sp>
        <p:nvSpPr>
          <p:cNvPr id="22641" name="Rectangle 113"/>
          <p:cNvSpPr>
            <a:spLocks noChangeArrowheads="1"/>
          </p:cNvSpPr>
          <p:nvPr/>
        </p:nvSpPr>
        <p:spPr bwMode="auto">
          <a:xfrm>
            <a:off x="6523038" y="4632325"/>
            <a:ext cx="179387" cy="325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b="1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2642" name="Rectangle 114"/>
          <p:cNvSpPr>
            <a:spLocks noChangeArrowheads="1"/>
          </p:cNvSpPr>
          <p:nvPr/>
        </p:nvSpPr>
        <p:spPr bwMode="auto">
          <a:xfrm>
            <a:off x="6329363" y="5441950"/>
            <a:ext cx="257175" cy="3730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/>
          </a:p>
        </p:txBody>
      </p:sp>
      <p:sp>
        <p:nvSpPr>
          <p:cNvPr id="22643" name="Rectangle 115"/>
          <p:cNvSpPr>
            <a:spLocks noChangeArrowheads="1"/>
          </p:cNvSpPr>
          <p:nvPr/>
        </p:nvSpPr>
        <p:spPr bwMode="auto">
          <a:xfrm>
            <a:off x="6494463" y="5384800"/>
            <a:ext cx="179387" cy="325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900" b="1">
                <a:solidFill>
                  <a:srgbClr val="000000"/>
                </a:solidFill>
                <a:latin typeface="Times New Roman" pitchFamily="18" charset="0"/>
              </a:rPr>
              <a:t>-</a:t>
            </a:r>
            <a:endParaRPr lang="en-US"/>
          </a:p>
        </p:txBody>
      </p:sp>
      <p:sp>
        <p:nvSpPr>
          <p:cNvPr id="22644" name="Freeform 116"/>
          <p:cNvSpPr>
            <a:spLocks/>
          </p:cNvSpPr>
          <p:nvPr/>
        </p:nvSpPr>
        <p:spPr bwMode="auto">
          <a:xfrm>
            <a:off x="7634288" y="4449763"/>
            <a:ext cx="265112" cy="496887"/>
          </a:xfrm>
          <a:custGeom>
            <a:avLst/>
            <a:gdLst>
              <a:gd name="T0" fmla="*/ 405743548 w 167"/>
              <a:gd name="T1" fmla="*/ 0 h 313"/>
              <a:gd name="T2" fmla="*/ 385582344 w 167"/>
              <a:gd name="T3" fmla="*/ 0 h 313"/>
              <a:gd name="T4" fmla="*/ 362901782 w 167"/>
              <a:gd name="T5" fmla="*/ 2519360 h 313"/>
              <a:gd name="T6" fmla="*/ 340219633 w 167"/>
              <a:gd name="T7" fmla="*/ 5040307 h 313"/>
              <a:gd name="T8" fmla="*/ 320058429 w 167"/>
              <a:gd name="T9" fmla="*/ 10080614 h 313"/>
              <a:gd name="T10" fmla="*/ 297377867 w 167"/>
              <a:gd name="T11" fmla="*/ 15120923 h 313"/>
              <a:gd name="T12" fmla="*/ 277216663 w 167"/>
              <a:gd name="T13" fmla="*/ 22680587 h 313"/>
              <a:gd name="T14" fmla="*/ 257055458 w 167"/>
              <a:gd name="T15" fmla="*/ 30241845 h 313"/>
              <a:gd name="T16" fmla="*/ 236894253 w 167"/>
              <a:gd name="T17" fmla="*/ 37801510 h 313"/>
              <a:gd name="T18" fmla="*/ 216733049 w 167"/>
              <a:gd name="T19" fmla="*/ 47882121 h 313"/>
              <a:gd name="T20" fmla="*/ 199091151 w 167"/>
              <a:gd name="T21" fmla="*/ 57962744 h 313"/>
              <a:gd name="T22" fmla="*/ 178929947 w 167"/>
              <a:gd name="T23" fmla="*/ 70564301 h 313"/>
              <a:gd name="T24" fmla="*/ 161289686 w 167"/>
              <a:gd name="T25" fmla="*/ 83164271 h 313"/>
              <a:gd name="T26" fmla="*/ 143647839 w 167"/>
              <a:gd name="T27" fmla="*/ 95765829 h 313"/>
              <a:gd name="T28" fmla="*/ 128526935 w 167"/>
              <a:gd name="T29" fmla="*/ 110886770 h 313"/>
              <a:gd name="T30" fmla="*/ 113406032 w 167"/>
              <a:gd name="T31" fmla="*/ 123486740 h 313"/>
              <a:gd name="T32" fmla="*/ 98285104 w 167"/>
              <a:gd name="T33" fmla="*/ 141128603 h 313"/>
              <a:gd name="T34" fmla="*/ 85685144 w 167"/>
              <a:gd name="T35" fmla="*/ 156249519 h 313"/>
              <a:gd name="T36" fmla="*/ 73083598 w 167"/>
              <a:gd name="T37" fmla="*/ 173889794 h 313"/>
              <a:gd name="T38" fmla="*/ 60483639 w 167"/>
              <a:gd name="T39" fmla="*/ 191531657 h 313"/>
              <a:gd name="T40" fmla="*/ 50403024 w 167"/>
              <a:gd name="T41" fmla="*/ 209171982 h 313"/>
              <a:gd name="T42" fmla="*/ 40322422 w 167"/>
              <a:gd name="T43" fmla="*/ 226813845 h 313"/>
              <a:gd name="T44" fmla="*/ 30241819 w 167"/>
              <a:gd name="T45" fmla="*/ 246975067 h 313"/>
              <a:gd name="T46" fmla="*/ 22680568 w 167"/>
              <a:gd name="T47" fmla="*/ 264615342 h 313"/>
              <a:gd name="T48" fmla="*/ 17640266 w 167"/>
              <a:gd name="T49" fmla="*/ 284776564 h 313"/>
              <a:gd name="T50" fmla="*/ 10080605 w 167"/>
              <a:gd name="T51" fmla="*/ 304937786 h 313"/>
              <a:gd name="T52" fmla="*/ 7559661 w 167"/>
              <a:gd name="T53" fmla="*/ 325099008 h 313"/>
              <a:gd name="T54" fmla="*/ 5040303 w 167"/>
              <a:gd name="T55" fmla="*/ 345260230 h 313"/>
              <a:gd name="T56" fmla="*/ 2519358 w 167"/>
              <a:gd name="T57" fmla="*/ 365421451 h 313"/>
              <a:gd name="T58" fmla="*/ 0 w 167"/>
              <a:gd name="T59" fmla="*/ 388103620 h 313"/>
              <a:gd name="T60" fmla="*/ 0 w 167"/>
              <a:gd name="T61" fmla="*/ 408264842 h 313"/>
              <a:gd name="T62" fmla="*/ 2519358 w 167"/>
              <a:gd name="T63" fmla="*/ 428426163 h 313"/>
              <a:gd name="T64" fmla="*/ 5040303 w 167"/>
              <a:gd name="T65" fmla="*/ 448587385 h 313"/>
              <a:gd name="T66" fmla="*/ 7559661 w 167"/>
              <a:gd name="T67" fmla="*/ 468748606 h 313"/>
              <a:gd name="T68" fmla="*/ 12599962 w 167"/>
              <a:gd name="T69" fmla="*/ 488909828 h 313"/>
              <a:gd name="T70" fmla="*/ 17640266 w 167"/>
              <a:gd name="T71" fmla="*/ 509071050 h 313"/>
              <a:gd name="T72" fmla="*/ 25201512 w 167"/>
              <a:gd name="T73" fmla="*/ 529232272 h 313"/>
              <a:gd name="T74" fmla="*/ 32761176 w 167"/>
              <a:gd name="T75" fmla="*/ 549393494 h 313"/>
              <a:gd name="T76" fmla="*/ 42841778 w 167"/>
              <a:gd name="T77" fmla="*/ 567033769 h 313"/>
              <a:gd name="T78" fmla="*/ 52922393 w 167"/>
              <a:gd name="T79" fmla="*/ 584675632 h 313"/>
              <a:gd name="T80" fmla="*/ 63002995 w 167"/>
              <a:gd name="T81" fmla="*/ 602315907 h 313"/>
              <a:gd name="T82" fmla="*/ 75604542 w 167"/>
              <a:gd name="T83" fmla="*/ 619957770 h 313"/>
              <a:gd name="T84" fmla="*/ 90725446 w 167"/>
              <a:gd name="T85" fmla="*/ 637598046 h 313"/>
              <a:gd name="T86" fmla="*/ 103325405 w 167"/>
              <a:gd name="T87" fmla="*/ 652718962 h 313"/>
              <a:gd name="T88" fmla="*/ 118446333 w 167"/>
              <a:gd name="T89" fmla="*/ 670360825 h 313"/>
              <a:gd name="T90" fmla="*/ 133567236 w 167"/>
              <a:gd name="T91" fmla="*/ 682960795 h 313"/>
              <a:gd name="T92" fmla="*/ 151209084 w 167"/>
              <a:gd name="T93" fmla="*/ 698081711 h 313"/>
              <a:gd name="T94" fmla="*/ 168849344 w 167"/>
              <a:gd name="T95" fmla="*/ 710683269 h 313"/>
              <a:gd name="T96" fmla="*/ 186491192 w 167"/>
              <a:gd name="T97" fmla="*/ 720763880 h 313"/>
              <a:gd name="T98" fmla="*/ 204131453 w 167"/>
              <a:gd name="T99" fmla="*/ 733363849 h 313"/>
              <a:gd name="T100" fmla="*/ 224292707 w 167"/>
              <a:gd name="T101" fmla="*/ 743444460 h 313"/>
              <a:gd name="T102" fmla="*/ 241934555 w 167"/>
              <a:gd name="T103" fmla="*/ 753525071 h 313"/>
              <a:gd name="T104" fmla="*/ 264615116 w 167"/>
              <a:gd name="T105" fmla="*/ 761086323 h 313"/>
              <a:gd name="T106" fmla="*/ 284776321 w 167"/>
              <a:gd name="T107" fmla="*/ 768645988 h 313"/>
              <a:gd name="T108" fmla="*/ 304937525 w 167"/>
              <a:gd name="T109" fmla="*/ 773686293 h 313"/>
              <a:gd name="T110" fmla="*/ 325098730 w 167"/>
              <a:gd name="T111" fmla="*/ 778726599 h 313"/>
              <a:gd name="T112" fmla="*/ 347780879 w 167"/>
              <a:gd name="T113" fmla="*/ 783766904 h 313"/>
              <a:gd name="T114" fmla="*/ 370461440 w 167"/>
              <a:gd name="T115" fmla="*/ 786287851 h 313"/>
              <a:gd name="T116" fmla="*/ 393143589 w 167"/>
              <a:gd name="T117" fmla="*/ 788807210 h 313"/>
              <a:gd name="T118" fmla="*/ 413304794 w 167"/>
              <a:gd name="T119" fmla="*/ 788807210 h 3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3"/>
              <a:gd name="T182" fmla="*/ 167 w 167"/>
              <a:gd name="T183" fmla="*/ 313 h 3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3">
                <a:moveTo>
                  <a:pt x="167" y="0"/>
                </a:move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6" y="0"/>
                </a:lnTo>
                <a:lnTo>
                  <a:pt x="153" y="0"/>
                </a:lnTo>
                <a:lnTo>
                  <a:pt x="150" y="0"/>
                </a:lnTo>
                <a:lnTo>
                  <a:pt x="147" y="1"/>
                </a:lnTo>
                <a:lnTo>
                  <a:pt x="144" y="1"/>
                </a:lnTo>
                <a:lnTo>
                  <a:pt x="141" y="1"/>
                </a:lnTo>
                <a:lnTo>
                  <a:pt x="138" y="2"/>
                </a:lnTo>
                <a:lnTo>
                  <a:pt x="135" y="2"/>
                </a:lnTo>
                <a:lnTo>
                  <a:pt x="132" y="3"/>
                </a:lnTo>
                <a:lnTo>
                  <a:pt x="129" y="4"/>
                </a:lnTo>
                <a:lnTo>
                  <a:pt x="127" y="4"/>
                </a:lnTo>
                <a:lnTo>
                  <a:pt x="124" y="5"/>
                </a:lnTo>
                <a:lnTo>
                  <a:pt x="121" y="5"/>
                </a:lnTo>
                <a:lnTo>
                  <a:pt x="118" y="6"/>
                </a:lnTo>
                <a:lnTo>
                  <a:pt x="115" y="7"/>
                </a:lnTo>
                <a:lnTo>
                  <a:pt x="113" y="8"/>
                </a:lnTo>
                <a:lnTo>
                  <a:pt x="110" y="9"/>
                </a:lnTo>
                <a:lnTo>
                  <a:pt x="107" y="10"/>
                </a:lnTo>
                <a:lnTo>
                  <a:pt x="105" y="11"/>
                </a:lnTo>
                <a:lnTo>
                  <a:pt x="102" y="12"/>
                </a:lnTo>
                <a:lnTo>
                  <a:pt x="99" y="13"/>
                </a:lnTo>
                <a:lnTo>
                  <a:pt x="96" y="14"/>
                </a:lnTo>
                <a:lnTo>
                  <a:pt x="94" y="15"/>
                </a:lnTo>
                <a:lnTo>
                  <a:pt x="91" y="17"/>
                </a:lnTo>
                <a:lnTo>
                  <a:pt x="89" y="18"/>
                </a:lnTo>
                <a:lnTo>
                  <a:pt x="86" y="19"/>
                </a:lnTo>
                <a:lnTo>
                  <a:pt x="84" y="21"/>
                </a:lnTo>
                <a:lnTo>
                  <a:pt x="81" y="22"/>
                </a:lnTo>
                <a:lnTo>
                  <a:pt x="79" y="23"/>
                </a:lnTo>
                <a:lnTo>
                  <a:pt x="76" y="25"/>
                </a:lnTo>
                <a:lnTo>
                  <a:pt x="74" y="26"/>
                </a:lnTo>
                <a:lnTo>
                  <a:pt x="71" y="28"/>
                </a:lnTo>
                <a:lnTo>
                  <a:pt x="69" y="29"/>
                </a:lnTo>
                <a:lnTo>
                  <a:pt x="67" y="31"/>
                </a:lnTo>
                <a:lnTo>
                  <a:pt x="64" y="33"/>
                </a:lnTo>
                <a:lnTo>
                  <a:pt x="62" y="34"/>
                </a:lnTo>
                <a:lnTo>
                  <a:pt x="60" y="36"/>
                </a:lnTo>
                <a:lnTo>
                  <a:pt x="57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5"/>
                </a:lnTo>
                <a:lnTo>
                  <a:pt x="47" y="47"/>
                </a:lnTo>
                <a:lnTo>
                  <a:pt x="45" y="49"/>
                </a:lnTo>
                <a:lnTo>
                  <a:pt x="43" y="51"/>
                </a:lnTo>
                <a:lnTo>
                  <a:pt x="41" y="53"/>
                </a:lnTo>
                <a:lnTo>
                  <a:pt x="39" y="56"/>
                </a:lnTo>
                <a:lnTo>
                  <a:pt x="37" y="58"/>
                </a:lnTo>
                <a:lnTo>
                  <a:pt x="36" y="60"/>
                </a:lnTo>
                <a:lnTo>
                  <a:pt x="34" y="62"/>
                </a:lnTo>
                <a:lnTo>
                  <a:pt x="32" y="64"/>
                </a:lnTo>
                <a:lnTo>
                  <a:pt x="30" y="66"/>
                </a:lnTo>
                <a:lnTo>
                  <a:pt x="29" y="69"/>
                </a:lnTo>
                <a:lnTo>
                  <a:pt x="27" y="71"/>
                </a:lnTo>
                <a:lnTo>
                  <a:pt x="25" y="73"/>
                </a:lnTo>
                <a:lnTo>
                  <a:pt x="24" y="76"/>
                </a:lnTo>
                <a:lnTo>
                  <a:pt x="22" y="78"/>
                </a:lnTo>
                <a:lnTo>
                  <a:pt x="21" y="80"/>
                </a:lnTo>
                <a:lnTo>
                  <a:pt x="20" y="83"/>
                </a:lnTo>
                <a:lnTo>
                  <a:pt x="18" y="85"/>
                </a:lnTo>
                <a:lnTo>
                  <a:pt x="17" y="88"/>
                </a:lnTo>
                <a:lnTo>
                  <a:pt x="16" y="90"/>
                </a:lnTo>
                <a:lnTo>
                  <a:pt x="15" y="92"/>
                </a:lnTo>
                <a:lnTo>
                  <a:pt x="13" y="95"/>
                </a:lnTo>
                <a:lnTo>
                  <a:pt x="12" y="98"/>
                </a:lnTo>
                <a:lnTo>
                  <a:pt x="11" y="100"/>
                </a:lnTo>
                <a:lnTo>
                  <a:pt x="10" y="103"/>
                </a:lnTo>
                <a:lnTo>
                  <a:pt x="9" y="105"/>
                </a:lnTo>
                <a:lnTo>
                  <a:pt x="8" y="108"/>
                </a:lnTo>
                <a:lnTo>
                  <a:pt x="7" y="111"/>
                </a:lnTo>
                <a:lnTo>
                  <a:pt x="7" y="113"/>
                </a:lnTo>
                <a:lnTo>
                  <a:pt x="6" y="116"/>
                </a:lnTo>
                <a:lnTo>
                  <a:pt x="5" y="119"/>
                </a:lnTo>
                <a:lnTo>
                  <a:pt x="4" y="121"/>
                </a:lnTo>
                <a:lnTo>
                  <a:pt x="4" y="124"/>
                </a:lnTo>
                <a:lnTo>
                  <a:pt x="3" y="127"/>
                </a:lnTo>
                <a:lnTo>
                  <a:pt x="3" y="129"/>
                </a:lnTo>
                <a:lnTo>
                  <a:pt x="2" y="132"/>
                </a:lnTo>
                <a:lnTo>
                  <a:pt x="2" y="135"/>
                </a:lnTo>
                <a:lnTo>
                  <a:pt x="2" y="137"/>
                </a:lnTo>
                <a:lnTo>
                  <a:pt x="1" y="140"/>
                </a:lnTo>
                <a:lnTo>
                  <a:pt x="1" y="143"/>
                </a:lnTo>
                <a:lnTo>
                  <a:pt x="1" y="145"/>
                </a:lnTo>
                <a:lnTo>
                  <a:pt x="0" y="148"/>
                </a:lnTo>
                <a:lnTo>
                  <a:pt x="0" y="151"/>
                </a:lnTo>
                <a:lnTo>
                  <a:pt x="0" y="154"/>
                </a:lnTo>
                <a:lnTo>
                  <a:pt x="0" y="156"/>
                </a:lnTo>
                <a:lnTo>
                  <a:pt x="0" y="159"/>
                </a:lnTo>
                <a:lnTo>
                  <a:pt x="0" y="162"/>
                </a:lnTo>
                <a:lnTo>
                  <a:pt x="0" y="165"/>
                </a:lnTo>
                <a:lnTo>
                  <a:pt x="1" y="167"/>
                </a:lnTo>
                <a:lnTo>
                  <a:pt x="1" y="170"/>
                </a:lnTo>
                <a:lnTo>
                  <a:pt x="1" y="173"/>
                </a:lnTo>
                <a:lnTo>
                  <a:pt x="2" y="175"/>
                </a:lnTo>
                <a:lnTo>
                  <a:pt x="2" y="178"/>
                </a:lnTo>
                <a:lnTo>
                  <a:pt x="2" y="181"/>
                </a:lnTo>
                <a:lnTo>
                  <a:pt x="3" y="184"/>
                </a:lnTo>
                <a:lnTo>
                  <a:pt x="3" y="186"/>
                </a:lnTo>
                <a:lnTo>
                  <a:pt x="4" y="189"/>
                </a:lnTo>
                <a:lnTo>
                  <a:pt x="4" y="192"/>
                </a:lnTo>
                <a:lnTo>
                  <a:pt x="5" y="194"/>
                </a:lnTo>
                <a:lnTo>
                  <a:pt x="6" y="197"/>
                </a:lnTo>
                <a:lnTo>
                  <a:pt x="7" y="200"/>
                </a:lnTo>
                <a:lnTo>
                  <a:pt x="7" y="202"/>
                </a:lnTo>
                <a:lnTo>
                  <a:pt x="8" y="205"/>
                </a:lnTo>
                <a:lnTo>
                  <a:pt x="9" y="207"/>
                </a:lnTo>
                <a:lnTo>
                  <a:pt x="10" y="210"/>
                </a:lnTo>
                <a:lnTo>
                  <a:pt x="11" y="213"/>
                </a:lnTo>
                <a:lnTo>
                  <a:pt x="12" y="215"/>
                </a:lnTo>
                <a:lnTo>
                  <a:pt x="13" y="218"/>
                </a:lnTo>
                <a:lnTo>
                  <a:pt x="15" y="220"/>
                </a:lnTo>
                <a:lnTo>
                  <a:pt x="16" y="223"/>
                </a:lnTo>
                <a:lnTo>
                  <a:pt x="17" y="225"/>
                </a:lnTo>
                <a:lnTo>
                  <a:pt x="18" y="228"/>
                </a:lnTo>
                <a:lnTo>
                  <a:pt x="20" y="230"/>
                </a:lnTo>
                <a:lnTo>
                  <a:pt x="21" y="232"/>
                </a:lnTo>
                <a:lnTo>
                  <a:pt x="22" y="235"/>
                </a:lnTo>
                <a:lnTo>
                  <a:pt x="24" y="237"/>
                </a:lnTo>
                <a:lnTo>
                  <a:pt x="25" y="239"/>
                </a:lnTo>
                <a:lnTo>
                  <a:pt x="27" y="242"/>
                </a:lnTo>
                <a:lnTo>
                  <a:pt x="29" y="244"/>
                </a:lnTo>
                <a:lnTo>
                  <a:pt x="30" y="246"/>
                </a:lnTo>
                <a:lnTo>
                  <a:pt x="32" y="249"/>
                </a:lnTo>
                <a:lnTo>
                  <a:pt x="34" y="251"/>
                </a:lnTo>
                <a:lnTo>
                  <a:pt x="36" y="253"/>
                </a:lnTo>
                <a:lnTo>
                  <a:pt x="37" y="255"/>
                </a:lnTo>
                <a:lnTo>
                  <a:pt x="39" y="257"/>
                </a:lnTo>
                <a:lnTo>
                  <a:pt x="41" y="259"/>
                </a:lnTo>
                <a:lnTo>
                  <a:pt x="43" y="262"/>
                </a:lnTo>
                <a:lnTo>
                  <a:pt x="45" y="263"/>
                </a:lnTo>
                <a:lnTo>
                  <a:pt x="47" y="266"/>
                </a:lnTo>
                <a:lnTo>
                  <a:pt x="49" y="267"/>
                </a:lnTo>
                <a:lnTo>
                  <a:pt x="51" y="269"/>
                </a:lnTo>
                <a:lnTo>
                  <a:pt x="53" y="271"/>
                </a:lnTo>
                <a:lnTo>
                  <a:pt x="55" y="273"/>
                </a:lnTo>
                <a:lnTo>
                  <a:pt x="57" y="275"/>
                </a:lnTo>
                <a:lnTo>
                  <a:pt x="60" y="277"/>
                </a:lnTo>
                <a:lnTo>
                  <a:pt x="62" y="278"/>
                </a:lnTo>
                <a:lnTo>
                  <a:pt x="64" y="280"/>
                </a:lnTo>
                <a:lnTo>
                  <a:pt x="67" y="282"/>
                </a:lnTo>
                <a:lnTo>
                  <a:pt x="69" y="283"/>
                </a:lnTo>
                <a:lnTo>
                  <a:pt x="71" y="285"/>
                </a:lnTo>
                <a:lnTo>
                  <a:pt x="74" y="286"/>
                </a:lnTo>
                <a:lnTo>
                  <a:pt x="76" y="288"/>
                </a:lnTo>
                <a:lnTo>
                  <a:pt x="79" y="290"/>
                </a:lnTo>
                <a:lnTo>
                  <a:pt x="81" y="291"/>
                </a:lnTo>
                <a:lnTo>
                  <a:pt x="84" y="292"/>
                </a:lnTo>
                <a:lnTo>
                  <a:pt x="86" y="294"/>
                </a:lnTo>
                <a:lnTo>
                  <a:pt x="89" y="295"/>
                </a:lnTo>
                <a:lnTo>
                  <a:pt x="91" y="296"/>
                </a:lnTo>
                <a:lnTo>
                  <a:pt x="94" y="298"/>
                </a:lnTo>
                <a:lnTo>
                  <a:pt x="96" y="299"/>
                </a:lnTo>
                <a:lnTo>
                  <a:pt x="99" y="300"/>
                </a:lnTo>
                <a:lnTo>
                  <a:pt x="102" y="301"/>
                </a:lnTo>
                <a:lnTo>
                  <a:pt x="105" y="302"/>
                </a:lnTo>
                <a:lnTo>
                  <a:pt x="107" y="303"/>
                </a:lnTo>
                <a:lnTo>
                  <a:pt x="110" y="304"/>
                </a:lnTo>
                <a:lnTo>
                  <a:pt x="113" y="305"/>
                </a:lnTo>
                <a:lnTo>
                  <a:pt x="115" y="306"/>
                </a:lnTo>
                <a:lnTo>
                  <a:pt x="118" y="306"/>
                </a:lnTo>
                <a:lnTo>
                  <a:pt x="121" y="307"/>
                </a:lnTo>
                <a:lnTo>
                  <a:pt x="124" y="308"/>
                </a:lnTo>
                <a:lnTo>
                  <a:pt x="127" y="309"/>
                </a:lnTo>
                <a:lnTo>
                  <a:pt x="129" y="309"/>
                </a:lnTo>
                <a:lnTo>
                  <a:pt x="132" y="310"/>
                </a:lnTo>
                <a:lnTo>
                  <a:pt x="135" y="310"/>
                </a:lnTo>
                <a:lnTo>
                  <a:pt x="138" y="311"/>
                </a:lnTo>
                <a:lnTo>
                  <a:pt x="141" y="311"/>
                </a:lnTo>
                <a:lnTo>
                  <a:pt x="144" y="312"/>
                </a:lnTo>
                <a:lnTo>
                  <a:pt x="147" y="312"/>
                </a:lnTo>
                <a:lnTo>
                  <a:pt x="150" y="313"/>
                </a:lnTo>
                <a:lnTo>
                  <a:pt x="153" y="313"/>
                </a:lnTo>
                <a:lnTo>
                  <a:pt x="156" y="313"/>
                </a:lnTo>
                <a:lnTo>
                  <a:pt x="158" y="313"/>
                </a:lnTo>
                <a:lnTo>
                  <a:pt x="161" y="313"/>
                </a:lnTo>
                <a:lnTo>
                  <a:pt x="164" y="313"/>
                </a:lnTo>
                <a:lnTo>
                  <a:pt x="167" y="313"/>
                </a:lnTo>
                <a:lnTo>
                  <a:pt x="167" y="0"/>
                </a:lnTo>
                <a:close/>
              </a:path>
            </a:pathLst>
          </a:custGeom>
          <a:solidFill>
            <a:srgbClr val="808080"/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45" name="Freeform 117"/>
          <p:cNvSpPr>
            <a:spLocks/>
          </p:cNvSpPr>
          <p:nvPr/>
        </p:nvSpPr>
        <p:spPr bwMode="auto">
          <a:xfrm>
            <a:off x="7634288" y="4449763"/>
            <a:ext cx="265112" cy="496887"/>
          </a:xfrm>
          <a:custGeom>
            <a:avLst/>
            <a:gdLst>
              <a:gd name="T0" fmla="*/ 405743548 w 167"/>
              <a:gd name="T1" fmla="*/ 0 h 313"/>
              <a:gd name="T2" fmla="*/ 385582344 w 167"/>
              <a:gd name="T3" fmla="*/ 0 h 313"/>
              <a:gd name="T4" fmla="*/ 362901782 w 167"/>
              <a:gd name="T5" fmla="*/ 2519360 h 313"/>
              <a:gd name="T6" fmla="*/ 340219633 w 167"/>
              <a:gd name="T7" fmla="*/ 5040307 h 313"/>
              <a:gd name="T8" fmla="*/ 320058429 w 167"/>
              <a:gd name="T9" fmla="*/ 10080614 h 313"/>
              <a:gd name="T10" fmla="*/ 297377867 w 167"/>
              <a:gd name="T11" fmla="*/ 15120923 h 313"/>
              <a:gd name="T12" fmla="*/ 277216663 w 167"/>
              <a:gd name="T13" fmla="*/ 22680587 h 313"/>
              <a:gd name="T14" fmla="*/ 257055458 w 167"/>
              <a:gd name="T15" fmla="*/ 30241845 h 313"/>
              <a:gd name="T16" fmla="*/ 236894253 w 167"/>
              <a:gd name="T17" fmla="*/ 37801510 h 313"/>
              <a:gd name="T18" fmla="*/ 216733049 w 167"/>
              <a:gd name="T19" fmla="*/ 47882121 h 313"/>
              <a:gd name="T20" fmla="*/ 199091151 w 167"/>
              <a:gd name="T21" fmla="*/ 57962744 h 313"/>
              <a:gd name="T22" fmla="*/ 178929947 w 167"/>
              <a:gd name="T23" fmla="*/ 70564301 h 313"/>
              <a:gd name="T24" fmla="*/ 161289686 w 167"/>
              <a:gd name="T25" fmla="*/ 83164271 h 313"/>
              <a:gd name="T26" fmla="*/ 143647839 w 167"/>
              <a:gd name="T27" fmla="*/ 95765829 h 313"/>
              <a:gd name="T28" fmla="*/ 128526935 w 167"/>
              <a:gd name="T29" fmla="*/ 110886770 h 313"/>
              <a:gd name="T30" fmla="*/ 113406032 w 167"/>
              <a:gd name="T31" fmla="*/ 123486740 h 313"/>
              <a:gd name="T32" fmla="*/ 98285104 w 167"/>
              <a:gd name="T33" fmla="*/ 141128603 h 313"/>
              <a:gd name="T34" fmla="*/ 85685144 w 167"/>
              <a:gd name="T35" fmla="*/ 156249519 h 313"/>
              <a:gd name="T36" fmla="*/ 73083598 w 167"/>
              <a:gd name="T37" fmla="*/ 173889794 h 313"/>
              <a:gd name="T38" fmla="*/ 60483639 w 167"/>
              <a:gd name="T39" fmla="*/ 191531657 h 313"/>
              <a:gd name="T40" fmla="*/ 50403024 w 167"/>
              <a:gd name="T41" fmla="*/ 209171982 h 313"/>
              <a:gd name="T42" fmla="*/ 40322422 w 167"/>
              <a:gd name="T43" fmla="*/ 226813845 h 313"/>
              <a:gd name="T44" fmla="*/ 30241819 w 167"/>
              <a:gd name="T45" fmla="*/ 246975067 h 313"/>
              <a:gd name="T46" fmla="*/ 22680568 w 167"/>
              <a:gd name="T47" fmla="*/ 264615342 h 313"/>
              <a:gd name="T48" fmla="*/ 17640266 w 167"/>
              <a:gd name="T49" fmla="*/ 284776564 h 313"/>
              <a:gd name="T50" fmla="*/ 10080605 w 167"/>
              <a:gd name="T51" fmla="*/ 304937786 h 313"/>
              <a:gd name="T52" fmla="*/ 7559661 w 167"/>
              <a:gd name="T53" fmla="*/ 325099008 h 313"/>
              <a:gd name="T54" fmla="*/ 5040303 w 167"/>
              <a:gd name="T55" fmla="*/ 345260230 h 313"/>
              <a:gd name="T56" fmla="*/ 2519358 w 167"/>
              <a:gd name="T57" fmla="*/ 365421451 h 313"/>
              <a:gd name="T58" fmla="*/ 0 w 167"/>
              <a:gd name="T59" fmla="*/ 388103620 h 313"/>
              <a:gd name="T60" fmla="*/ 0 w 167"/>
              <a:gd name="T61" fmla="*/ 408264842 h 313"/>
              <a:gd name="T62" fmla="*/ 2519358 w 167"/>
              <a:gd name="T63" fmla="*/ 428426163 h 313"/>
              <a:gd name="T64" fmla="*/ 5040303 w 167"/>
              <a:gd name="T65" fmla="*/ 448587385 h 313"/>
              <a:gd name="T66" fmla="*/ 7559661 w 167"/>
              <a:gd name="T67" fmla="*/ 468748606 h 313"/>
              <a:gd name="T68" fmla="*/ 12599962 w 167"/>
              <a:gd name="T69" fmla="*/ 488909828 h 313"/>
              <a:gd name="T70" fmla="*/ 17640266 w 167"/>
              <a:gd name="T71" fmla="*/ 509071050 h 313"/>
              <a:gd name="T72" fmla="*/ 25201512 w 167"/>
              <a:gd name="T73" fmla="*/ 529232272 h 313"/>
              <a:gd name="T74" fmla="*/ 32761176 w 167"/>
              <a:gd name="T75" fmla="*/ 549393494 h 313"/>
              <a:gd name="T76" fmla="*/ 42841778 w 167"/>
              <a:gd name="T77" fmla="*/ 567033769 h 313"/>
              <a:gd name="T78" fmla="*/ 52922393 w 167"/>
              <a:gd name="T79" fmla="*/ 584675632 h 313"/>
              <a:gd name="T80" fmla="*/ 63002995 w 167"/>
              <a:gd name="T81" fmla="*/ 602315907 h 313"/>
              <a:gd name="T82" fmla="*/ 75604542 w 167"/>
              <a:gd name="T83" fmla="*/ 619957770 h 313"/>
              <a:gd name="T84" fmla="*/ 90725446 w 167"/>
              <a:gd name="T85" fmla="*/ 637598046 h 313"/>
              <a:gd name="T86" fmla="*/ 103325405 w 167"/>
              <a:gd name="T87" fmla="*/ 652718962 h 313"/>
              <a:gd name="T88" fmla="*/ 118446333 w 167"/>
              <a:gd name="T89" fmla="*/ 670360825 h 313"/>
              <a:gd name="T90" fmla="*/ 133567236 w 167"/>
              <a:gd name="T91" fmla="*/ 682960795 h 313"/>
              <a:gd name="T92" fmla="*/ 151209084 w 167"/>
              <a:gd name="T93" fmla="*/ 698081711 h 313"/>
              <a:gd name="T94" fmla="*/ 168849344 w 167"/>
              <a:gd name="T95" fmla="*/ 710683269 h 313"/>
              <a:gd name="T96" fmla="*/ 186491192 w 167"/>
              <a:gd name="T97" fmla="*/ 720763880 h 313"/>
              <a:gd name="T98" fmla="*/ 204131453 w 167"/>
              <a:gd name="T99" fmla="*/ 733363849 h 313"/>
              <a:gd name="T100" fmla="*/ 224292707 w 167"/>
              <a:gd name="T101" fmla="*/ 743444460 h 313"/>
              <a:gd name="T102" fmla="*/ 241934555 w 167"/>
              <a:gd name="T103" fmla="*/ 753525071 h 313"/>
              <a:gd name="T104" fmla="*/ 264615116 w 167"/>
              <a:gd name="T105" fmla="*/ 761086323 h 313"/>
              <a:gd name="T106" fmla="*/ 284776321 w 167"/>
              <a:gd name="T107" fmla="*/ 768645988 h 313"/>
              <a:gd name="T108" fmla="*/ 304937525 w 167"/>
              <a:gd name="T109" fmla="*/ 773686293 h 313"/>
              <a:gd name="T110" fmla="*/ 325098730 w 167"/>
              <a:gd name="T111" fmla="*/ 778726599 h 313"/>
              <a:gd name="T112" fmla="*/ 347780879 w 167"/>
              <a:gd name="T113" fmla="*/ 783766904 h 313"/>
              <a:gd name="T114" fmla="*/ 370461440 w 167"/>
              <a:gd name="T115" fmla="*/ 786287851 h 313"/>
              <a:gd name="T116" fmla="*/ 393143589 w 167"/>
              <a:gd name="T117" fmla="*/ 788807210 h 313"/>
              <a:gd name="T118" fmla="*/ 413304794 w 167"/>
              <a:gd name="T119" fmla="*/ 788807210 h 3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7"/>
              <a:gd name="T181" fmla="*/ 0 h 313"/>
              <a:gd name="T182" fmla="*/ 167 w 167"/>
              <a:gd name="T183" fmla="*/ 313 h 3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7" h="313">
                <a:moveTo>
                  <a:pt x="167" y="0"/>
                </a:moveTo>
                <a:lnTo>
                  <a:pt x="164" y="0"/>
                </a:lnTo>
                <a:lnTo>
                  <a:pt x="161" y="0"/>
                </a:lnTo>
                <a:lnTo>
                  <a:pt x="158" y="0"/>
                </a:lnTo>
                <a:lnTo>
                  <a:pt x="156" y="0"/>
                </a:lnTo>
                <a:lnTo>
                  <a:pt x="153" y="0"/>
                </a:lnTo>
                <a:lnTo>
                  <a:pt x="150" y="0"/>
                </a:lnTo>
                <a:lnTo>
                  <a:pt x="147" y="1"/>
                </a:lnTo>
                <a:lnTo>
                  <a:pt x="144" y="1"/>
                </a:lnTo>
                <a:lnTo>
                  <a:pt x="141" y="1"/>
                </a:lnTo>
                <a:lnTo>
                  <a:pt x="138" y="2"/>
                </a:lnTo>
                <a:lnTo>
                  <a:pt x="135" y="2"/>
                </a:lnTo>
                <a:lnTo>
                  <a:pt x="132" y="3"/>
                </a:lnTo>
                <a:lnTo>
                  <a:pt x="129" y="4"/>
                </a:lnTo>
                <a:lnTo>
                  <a:pt x="127" y="4"/>
                </a:lnTo>
                <a:lnTo>
                  <a:pt x="124" y="5"/>
                </a:lnTo>
                <a:lnTo>
                  <a:pt x="121" y="5"/>
                </a:lnTo>
                <a:lnTo>
                  <a:pt x="118" y="6"/>
                </a:lnTo>
                <a:lnTo>
                  <a:pt x="115" y="7"/>
                </a:lnTo>
                <a:lnTo>
                  <a:pt x="113" y="8"/>
                </a:lnTo>
                <a:lnTo>
                  <a:pt x="110" y="9"/>
                </a:lnTo>
                <a:lnTo>
                  <a:pt x="107" y="10"/>
                </a:lnTo>
                <a:lnTo>
                  <a:pt x="105" y="11"/>
                </a:lnTo>
                <a:lnTo>
                  <a:pt x="102" y="12"/>
                </a:lnTo>
                <a:lnTo>
                  <a:pt x="99" y="13"/>
                </a:lnTo>
                <a:lnTo>
                  <a:pt x="96" y="14"/>
                </a:lnTo>
                <a:lnTo>
                  <a:pt x="94" y="15"/>
                </a:lnTo>
                <a:lnTo>
                  <a:pt x="91" y="17"/>
                </a:lnTo>
                <a:lnTo>
                  <a:pt x="89" y="18"/>
                </a:lnTo>
                <a:lnTo>
                  <a:pt x="86" y="19"/>
                </a:lnTo>
                <a:lnTo>
                  <a:pt x="84" y="21"/>
                </a:lnTo>
                <a:lnTo>
                  <a:pt x="81" y="22"/>
                </a:lnTo>
                <a:lnTo>
                  <a:pt x="79" y="23"/>
                </a:lnTo>
                <a:lnTo>
                  <a:pt x="76" y="25"/>
                </a:lnTo>
                <a:lnTo>
                  <a:pt x="74" y="26"/>
                </a:lnTo>
                <a:lnTo>
                  <a:pt x="71" y="28"/>
                </a:lnTo>
                <a:lnTo>
                  <a:pt x="69" y="29"/>
                </a:lnTo>
                <a:lnTo>
                  <a:pt x="67" y="31"/>
                </a:lnTo>
                <a:lnTo>
                  <a:pt x="64" y="33"/>
                </a:lnTo>
                <a:lnTo>
                  <a:pt x="62" y="34"/>
                </a:lnTo>
                <a:lnTo>
                  <a:pt x="60" y="36"/>
                </a:lnTo>
                <a:lnTo>
                  <a:pt x="57" y="38"/>
                </a:lnTo>
                <a:lnTo>
                  <a:pt x="55" y="40"/>
                </a:lnTo>
                <a:lnTo>
                  <a:pt x="53" y="42"/>
                </a:lnTo>
                <a:lnTo>
                  <a:pt x="51" y="44"/>
                </a:lnTo>
                <a:lnTo>
                  <a:pt x="49" y="45"/>
                </a:lnTo>
                <a:lnTo>
                  <a:pt x="47" y="47"/>
                </a:lnTo>
                <a:lnTo>
                  <a:pt x="45" y="49"/>
                </a:lnTo>
                <a:lnTo>
                  <a:pt x="43" y="51"/>
                </a:lnTo>
                <a:lnTo>
                  <a:pt x="41" y="53"/>
                </a:lnTo>
                <a:lnTo>
                  <a:pt x="39" y="56"/>
                </a:lnTo>
                <a:lnTo>
                  <a:pt x="37" y="58"/>
                </a:lnTo>
                <a:lnTo>
                  <a:pt x="36" y="60"/>
                </a:lnTo>
                <a:lnTo>
                  <a:pt x="34" y="62"/>
                </a:lnTo>
                <a:lnTo>
                  <a:pt x="32" y="64"/>
                </a:lnTo>
                <a:lnTo>
                  <a:pt x="30" y="66"/>
                </a:lnTo>
                <a:lnTo>
                  <a:pt x="29" y="69"/>
                </a:lnTo>
                <a:lnTo>
                  <a:pt x="27" y="71"/>
                </a:lnTo>
                <a:lnTo>
                  <a:pt x="25" y="73"/>
                </a:lnTo>
                <a:lnTo>
                  <a:pt x="24" y="76"/>
                </a:lnTo>
                <a:lnTo>
                  <a:pt x="22" y="78"/>
                </a:lnTo>
                <a:lnTo>
                  <a:pt x="21" y="80"/>
                </a:lnTo>
                <a:lnTo>
                  <a:pt x="20" y="83"/>
                </a:lnTo>
                <a:lnTo>
                  <a:pt x="18" y="85"/>
                </a:lnTo>
                <a:lnTo>
                  <a:pt x="17" y="88"/>
                </a:lnTo>
                <a:lnTo>
                  <a:pt x="16" y="90"/>
                </a:lnTo>
                <a:lnTo>
                  <a:pt x="15" y="92"/>
                </a:lnTo>
                <a:lnTo>
                  <a:pt x="13" y="95"/>
                </a:lnTo>
                <a:lnTo>
                  <a:pt x="12" y="98"/>
                </a:lnTo>
                <a:lnTo>
                  <a:pt x="11" y="100"/>
                </a:lnTo>
                <a:lnTo>
                  <a:pt x="10" y="103"/>
                </a:lnTo>
                <a:lnTo>
                  <a:pt x="9" y="105"/>
                </a:lnTo>
                <a:lnTo>
                  <a:pt x="8" y="108"/>
                </a:lnTo>
                <a:lnTo>
                  <a:pt x="7" y="111"/>
                </a:lnTo>
                <a:lnTo>
                  <a:pt x="7" y="113"/>
                </a:lnTo>
                <a:lnTo>
                  <a:pt x="6" y="116"/>
                </a:lnTo>
                <a:lnTo>
                  <a:pt x="5" y="119"/>
                </a:lnTo>
                <a:lnTo>
                  <a:pt x="4" y="121"/>
                </a:lnTo>
                <a:lnTo>
                  <a:pt x="4" y="124"/>
                </a:lnTo>
                <a:lnTo>
                  <a:pt x="3" y="127"/>
                </a:lnTo>
                <a:lnTo>
                  <a:pt x="3" y="129"/>
                </a:lnTo>
                <a:lnTo>
                  <a:pt x="2" y="132"/>
                </a:lnTo>
                <a:lnTo>
                  <a:pt x="2" y="135"/>
                </a:lnTo>
                <a:lnTo>
                  <a:pt x="2" y="137"/>
                </a:lnTo>
                <a:lnTo>
                  <a:pt x="1" y="140"/>
                </a:lnTo>
                <a:lnTo>
                  <a:pt x="1" y="143"/>
                </a:lnTo>
                <a:lnTo>
                  <a:pt x="1" y="145"/>
                </a:lnTo>
                <a:lnTo>
                  <a:pt x="0" y="148"/>
                </a:lnTo>
                <a:lnTo>
                  <a:pt x="0" y="151"/>
                </a:lnTo>
                <a:lnTo>
                  <a:pt x="0" y="154"/>
                </a:lnTo>
                <a:lnTo>
                  <a:pt x="0" y="156"/>
                </a:lnTo>
                <a:lnTo>
                  <a:pt x="0" y="159"/>
                </a:lnTo>
                <a:lnTo>
                  <a:pt x="0" y="162"/>
                </a:lnTo>
                <a:lnTo>
                  <a:pt x="0" y="165"/>
                </a:lnTo>
                <a:lnTo>
                  <a:pt x="1" y="167"/>
                </a:lnTo>
                <a:lnTo>
                  <a:pt x="1" y="170"/>
                </a:lnTo>
                <a:lnTo>
                  <a:pt x="1" y="173"/>
                </a:lnTo>
                <a:lnTo>
                  <a:pt x="2" y="175"/>
                </a:lnTo>
                <a:lnTo>
                  <a:pt x="2" y="178"/>
                </a:lnTo>
                <a:lnTo>
                  <a:pt x="2" y="181"/>
                </a:lnTo>
                <a:lnTo>
                  <a:pt x="3" y="184"/>
                </a:lnTo>
                <a:lnTo>
                  <a:pt x="3" y="186"/>
                </a:lnTo>
                <a:lnTo>
                  <a:pt x="4" y="189"/>
                </a:lnTo>
                <a:lnTo>
                  <a:pt x="4" y="192"/>
                </a:lnTo>
                <a:lnTo>
                  <a:pt x="5" y="194"/>
                </a:lnTo>
                <a:lnTo>
                  <a:pt x="6" y="197"/>
                </a:lnTo>
                <a:lnTo>
                  <a:pt x="7" y="200"/>
                </a:lnTo>
                <a:lnTo>
                  <a:pt x="7" y="202"/>
                </a:lnTo>
                <a:lnTo>
                  <a:pt x="8" y="205"/>
                </a:lnTo>
                <a:lnTo>
                  <a:pt x="9" y="207"/>
                </a:lnTo>
                <a:lnTo>
                  <a:pt x="10" y="210"/>
                </a:lnTo>
                <a:lnTo>
                  <a:pt x="11" y="213"/>
                </a:lnTo>
                <a:lnTo>
                  <a:pt x="12" y="215"/>
                </a:lnTo>
                <a:lnTo>
                  <a:pt x="13" y="218"/>
                </a:lnTo>
                <a:lnTo>
                  <a:pt x="15" y="220"/>
                </a:lnTo>
                <a:lnTo>
                  <a:pt x="16" y="223"/>
                </a:lnTo>
                <a:lnTo>
                  <a:pt x="17" y="225"/>
                </a:lnTo>
                <a:lnTo>
                  <a:pt x="18" y="228"/>
                </a:lnTo>
                <a:lnTo>
                  <a:pt x="20" y="230"/>
                </a:lnTo>
                <a:lnTo>
                  <a:pt x="21" y="232"/>
                </a:lnTo>
                <a:lnTo>
                  <a:pt x="22" y="235"/>
                </a:lnTo>
                <a:lnTo>
                  <a:pt x="24" y="237"/>
                </a:lnTo>
                <a:lnTo>
                  <a:pt x="25" y="239"/>
                </a:lnTo>
                <a:lnTo>
                  <a:pt x="27" y="242"/>
                </a:lnTo>
                <a:lnTo>
                  <a:pt x="29" y="244"/>
                </a:lnTo>
                <a:lnTo>
                  <a:pt x="30" y="246"/>
                </a:lnTo>
                <a:lnTo>
                  <a:pt x="32" y="249"/>
                </a:lnTo>
                <a:lnTo>
                  <a:pt x="34" y="251"/>
                </a:lnTo>
                <a:lnTo>
                  <a:pt x="36" y="253"/>
                </a:lnTo>
                <a:lnTo>
                  <a:pt x="37" y="255"/>
                </a:lnTo>
                <a:lnTo>
                  <a:pt x="39" y="257"/>
                </a:lnTo>
                <a:lnTo>
                  <a:pt x="41" y="259"/>
                </a:lnTo>
                <a:lnTo>
                  <a:pt x="43" y="262"/>
                </a:lnTo>
                <a:lnTo>
                  <a:pt x="45" y="263"/>
                </a:lnTo>
                <a:lnTo>
                  <a:pt x="47" y="266"/>
                </a:lnTo>
                <a:lnTo>
                  <a:pt x="49" y="267"/>
                </a:lnTo>
                <a:lnTo>
                  <a:pt x="51" y="269"/>
                </a:lnTo>
                <a:lnTo>
                  <a:pt x="53" y="271"/>
                </a:lnTo>
                <a:lnTo>
                  <a:pt x="55" y="273"/>
                </a:lnTo>
                <a:lnTo>
                  <a:pt x="57" y="275"/>
                </a:lnTo>
                <a:lnTo>
                  <a:pt x="60" y="277"/>
                </a:lnTo>
                <a:lnTo>
                  <a:pt x="62" y="278"/>
                </a:lnTo>
                <a:lnTo>
                  <a:pt x="64" y="280"/>
                </a:lnTo>
                <a:lnTo>
                  <a:pt x="67" y="282"/>
                </a:lnTo>
                <a:lnTo>
                  <a:pt x="69" y="283"/>
                </a:lnTo>
                <a:lnTo>
                  <a:pt x="71" y="285"/>
                </a:lnTo>
                <a:lnTo>
                  <a:pt x="74" y="286"/>
                </a:lnTo>
                <a:lnTo>
                  <a:pt x="76" y="288"/>
                </a:lnTo>
                <a:lnTo>
                  <a:pt x="79" y="290"/>
                </a:lnTo>
                <a:lnTo>
                  <a:pt x="81" y="291"/>
                </a:lnTo>
                <a:lnTo>
                  <a:pt x="84" y="292"/>
                </a:lnTo>
                <a:lnTo>
                  <a:pt x="86" y="294"/>
                </a:lnTo>
                <a:lnTo>
                  <a:pt x="89" y="295"/>
                </a:lnTo>
                <a:lnTo>
                  <a:pt x="91" y="296"/>
                </a:lnTo>
                <a:lnTo>
                  <a:pt x="94" y="298"/>
                </a:lnTo>
                <a:lnTo>
                  <a:pt x="96" y="299"/>
                </a:lnTo>
                <a:lnTo>
                  <a:pt x="99" y="300"/>
                </a:lnTo>
                <a:lnTo>
                  <a:pt x="102" y="301"/>
                </a:lnTo>
                <a:lnTo>
                  <a:pt x="105" y="302"/>
                </a:lnTo>
                <a:lnTo>
                  <a:pt x="107" y="303"/>
                </a:lnTo>
                <a:lnTo>
                  <a:pt x="110" y="304"/>
                </a:lnTo>
                <a:lnTo>
                  <a:pt x="113" y="305"/>
                </a:lnTo>
                <a:lnTo>
                  <a:pt x="115" y="306"/>
                </a:lnTo>
                <a:lnTo>
                  <a:pt x="118" y="306"/>
                </a:lnTo>
                <a:lnTo>
                  <a:pt x="121" y="307"/>
                </a:lnTo>
                <a:lnTo>
                  <a:pt x="124" y="308"/>
                </a:lnTo>
                <a:lnTo>
                  <a:pt x="127" y="309"/>
                </a:lnTo>
                <a:lnTo>
                  <a:pt x="129" y="309"/>
                </a:lnTo>
                <a:lnTo>
                  <a:pt x="132" y="310"/>
                </a:lnTo>
                <a:lnTo>
                  <a:pt x="135" y="310"/>
                </a:lnTo>
                <a:lnTo>
                  <a:pt x="138" y="311"/>
                </a:lnTo>
                <a:lnTo>
                  <a:pt x="141" y="311"/>
                </a:lnTo>
                <a:lnTo>
                  <a:pt x="144" y="312"/>
                </a:lnTo>
                <a:lnTo>
                  <a:pt x="147" y="312"/>
                </a:lnTo>
                <a:lnTo>
                  <a:pt x="150" y="313"/>
                </a:lnTo>
                <a:lnTo>
                  <a:pt x="153" y="313"/>
                </a:lnTo>
                <a:lnTo>
                  <a:pt x="156" y="313"/>
                </a:lnTo>
                <a:lnTo>
                  <a:pt x="158" y="313"/>
                </a:lnTo>
                <a:lnTo>
                  <a:pt x="161" y="313"/>
                </a:lnTo>
                <a:lnTo>
                  <a:pt x="164" y="313"/>
                </a:lnTo>
                <a:lnTo>
                  <a:pt x="167" y="313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46" name="Oval 118"/>
          <p:cNvSpPr>
            <a:spLocks noChangeArrowheads="1"/>
          </p:cNvSpPr>
          <p:nvPr/>
        </p:nvSpPr>
        <p:spPr bwMode="auto">
          <a:xfrm>
            <a:off x="8031163" y="4510088"/>
            <a:ext cx="111125" cy="1031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47" name="Line 119"/>
          <p:cNvSpPr>
            <a:spLocks noChangeShapeType="1"/>
          </p:cNvSpPr>
          <p:nvPr/>
        </p:nvSpPr>
        <p:spPr bwMode="auto">
          <a:xfrm flipV="1">
            <a:off x="5249863" y="4075113"/>
            <a:ext cx="1587" cy="7477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8" name="Line 120"/>
          <p:cNvSpPr>
            <a:spLocks noChangeShapeType="1"/>
          </p:cNvSpPr>
          <p:nvPr/>
        </p:nvSpPr>
        <p:spPr bwMode="auto">
          <a:xfrm flipH="1">
            <a:off x="7265988" y="4946650"/>
            <a:ext cx="236537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9" name="Line 121"/>
          <p:cNvSpPr>
            <a:spLocks noChangeShapeType="1"/>
          </p:cNvSpPr>
          <p:nvPr/>
        </p:nvSpPr>
        <p:spPr bwMode="auto">
          <a:xfrm>
            <a:off x="7502525" y="4946650"/>
            <a:ext cx="158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0" name="Line 122"/>
          <p:cNvSpPr>
            <a:spLocks noChangeShapeType="1"/>
          </p:cNvSpPr>
          <p:nvPr/>
        </p:nvSpPr>
        <p:spPr bwMode="auto">
          <a:xfrm flipH="1">
            <a:off x="6707188" y="4822825"/>
            <a:ext cx="133350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1" name="Rectangle 123"/>
          <p:cNvSpPr>
            <a:spLocks noChangeArrowheads="1"/>
          </p:cNvSpPr>
          <p:nvPr/>
        </p:nvSpPr>
        <p:spPr bwMode="auto">
          <a:xfrm>
            <a:off x="6176963" y="4573588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52" name="Rectangle 124"/>
          <p:cNvSpPr>
            <a:spLocks noChangeArrowheads="1"/>
          </p:cNvSpPr>
          <p:nvPr/>
        </p:nvSpPr>
        <p:spPr bwMode="auto">
          <a:xfrm>
            <a:off x="6176963" y="5321300"/>
            <a:ext cx="530225" cy="498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53" name="Line 125"/>
          <p:cNvSpPr>
            <a:spLocks noChangeShapeType="1"/>
          </p:cNvSpPr>
          <p:nvPr/>
        </p:nvSpPr>
        <p:spPr bwMode="auto">
          <a:xfrm>
            <a:off x="6045200" y="5570538"/>
            <a:ext cx="1317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4" name="Freeform 126"/>
          <p:cNvSpPr>
            <a:spLocks/>
          </p:cNvSpPr>
          <p:nvPr/>
        </p:nvSpPr>
        <p:spPr bwMode="auto">
          <a:xfrm>
            <a:off x="5514975" y="4822825"/>
            <a:ext cx="661988" cy="622300"/>
          </a:xfrm>
          <a:custGeom>
            <a:avLst/>
            <a:gdLst>
              <a:gd name="T0" fmla="*/ 1050906833 w 417"/>
              <a:gd name="T1" fmla="*/ 0 h 392"/>
              <a:gd name="T2" fmla="*/ 0 w 417"/>
              <a:gd name="T3" fmla="*/ 0 h 392"/>
              <a:gd name="T4" fmla="*/ 0 w 417"/>
              <a:gd name="T5" fmla="*/ 987901339 h 392"/>
              <a:gd name="T6" fmla="*/ 209173958 w 417"/>
              <a:gd name="T7" fmla="*/ 987901339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417"/>
              <a:gd name="T13" fmla="*/ 0 h 392"/>
              <a:gd name="T14" fmla="*/ 417 w 417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7" h="392">
                <a:moveTo>
                  <a:pt x="417" y="0"/>
                </a:moveTo>
                <a:lnTo>
                  <a:pt x="0" y="0"/>
                </a:lnTo>
                <a:lnTo>
                  <a:pt x="0" y="392"/>
                </a:lnTo>
                <a:lnTo>
                  <a:pt x="83" y="392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55" name="Freeform 127"/>
          <p:cNvSpPr>
            <a:spLocks/>
          </p:cNvSpPr>
          <p:nvPr/>
        </p:nvSpPr>
        <p:spPr bwMode="auto">
          <a:xfrm>
            <a:off x="6707188" y="4946650"/>
            <a:ext cx="795337" cy="623888"/>
          </a:xfrm>
          <a:custGeom>
            <a:avLst/>
            <a:gdLst>
              <a:gd name="T0" fmla="*/ 0 w 501"/>
              <a:gd name="T1" fmla="*/ 990423083 h 393"/>
              <a:gd name="T2" fmla="*/ 1262596783 w 501"/>
              <a:gd name="T3" fmla="*/ 990423083 h 393"/>
              <a:gd name="T4" fmla="*/ 1262596783 w 501"/>
              <a:gd name="T5" fmla="*/ 0 h 393"/>
              <a:gd name="T6" fmla="*/ 0 60000 65536"/>
              <a:gd name="T7" fmla="*/ 0 60000 65536"/>
              <a:gd name="T8" fmla="*/ 0 60000 65536"/>
              <a:gd name="T9" fmla="*/ 0 w 501"/>
              <a:gd name="T10" fmla="*/ 0 h 393"/>
              <a:gd name="T11" fmla="*/ 501 w 501"/>
              <a:gd name="T12" fmla="*/ 393 h 3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1" h="393">
                <a:moveTo>
                  <a:pt x="0" y="393"/>
                </a:moveTo>
                <a:lnTo>
                  <a:pt x="501" y="393"/>
                </a:lnTo>
                <a:lnTo>
                  <a:pt x="501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56" name="Line 128"/>
          <p:cNvSpPr>
            <a:spLocks noChangeShapeType="1"/>
          </p:cNvSpPr>
          <p:nvPr/>
        </p:nvSpPr>
        <p:spPr bwMode="auto">
          <a:xfrm>
            <a:off x="7502525" y="5570538"/>
            <a:ext cx="10588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7" name="Line 129"/>
          <p:cNvSpPr>
            <a:spLocks noChangeShapeType="1"/>
          </p:cNvSpPr>
          <p:nvPr/>
        </p:nvSpPr>
        <p:spPr bwMode="auto">
          <a:xfrm flipH="1">
            <a:off x="5118100" y="4822825"/>
            <a:ext cx="39687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8" name="Freeform 130"/>
          <p:cNvSpPr>
            <a:spLocks/>
          </p:cNvSpPr>
          <p:nvPr/>
        </p:nvSpPr>
        <p:spPr bwMode="auto">
          <a:xfrm>
            <a:off x="5118100" y="5570538"/>
            <a:ext cx="528638" cy="123825"/>
          </a:xfrm>
          <a:custGeom>
            <a:avLst/>
            <a:gdLst>
              <a:gd name="T0" fmla="*/ 839213708 w 333"/>
              <a:gd name="T1" fmla="*/ 196572160 h 78"/>
              <a:gd name="T2" fmla="*/ 420867330 w 333"/>
              <a:gd name="T3" fmla="*/ 196572160 h 78"/>
              <a:gd name="T4" fmla="*/ 420867330 w 333"/>
              <a:gd name="T5" fmla="*/ 0 h 78"/>
              <a:gd name="T6" fmla="*/ 0 w 333"/>
              <a:gd name="T7" fmla="*/ 0 h 78"/>
              <a:gd name="T8" fmla="*/ 0 60000 65536"/>
              <a:gd name="T9" fmla="*/ 0 60000 65536"/>
              <a:gd name="T10" fmla="*/ 0 60000 65536"/>
              <a:gd name="T11" fmla="*/ 0 60000 65536"/>
              <a:gd name="T12" fmla="*/ 0 w 333"/>
              <a:gd name="T13" fmla="*/ 0 h 78"/>
              <a:gd name="T14" fmla="*/ 333 w 333"/>
              <a:gd name="T15" fmla="*/ 78 h 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3" h="78">
                <a:moveTo>
                  <a:pt x="333" y="78"/>
                </a:moveTo>
                <a:lnTo>
                  <a:pt x="167" y="78"/>
                </a:lnTo>
                <a:lnTo>
                  <a:pt x="167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59" name="Line 131"/>
          <p:cNvSpPr>
            <a:spLocks noChangeShapeType="1"/>
          </p:cNvSpPr>
          <p:nvPr/>
        </p:nvSpPr>
        <p:spPr bwMode="auto">
          <a:xfrm>
            <a:off x="8031163" y="4822825"/>
            <a:ext cx="53022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0" name="Freeform 132"/>
          <p:cNvSpPr>
            <a:spLocks/>
          </p:cNvSpPr>
          <p:nvPr/>
        </p:nvSpPr>
        <p:spPr bwMode="auto">
          <a:xfrm>
            <a:off x="8164513" y="4075113"/>
            <a:ext cx="131762" cy="498475"/>
          </a:xfrm>
          <a:custGeom>
            <a:avLst/>
            <a:gdLst>
              <a:gd name="T0" fmla="*/ 0 w 83"/>
              <a:gd name="T1" fmla="*/ 791328953 h 314"/>
              <a:gd name="T2" fmla="*/ 209171404 w 83"/>
              <a:gd name="T3" fmla="*/ 791328953 h 314"/>
              <a:gd name="T4" fmla="*/ 209171404 w 83"/>
              <a:gd name="T5" fmla="*/ 0 h 314"/>
              <a:gd name="T6" fmla="*/ 0 60000 65536"/>
              <a:gd name="T7" fmla="*/ 0 60000 65536"/>
              <a:gd name="T8" fmla="*/ 0 60000 65536"/>
              <a:gd name="T9" fmla="*/ 0 w 83"/>
              <a:gd name="T10" fmla="*/ 0 h 314"/>
              <a:gd name="T11" fmla="*/ 83 w 83"/>
              <a:gd name="T12" fmla="*/ 314 h 3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" h="314">
                <a:moveTo>
                  <a:pt x="0" y="314"/>
                </a:moveTo>
                <a:lnTo>
                  <a:pt x="83" y="314"/>
                </a:lnTo>
                <a:lnTo>
                  <a:pt x="83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61" name="Rectangle 133"/>
          <p:cNvSpPr>
            <a:spLocks noChangeArrowheads="1"/>
          </p:cNvSpPr>
          <p:nvPr/>
        </p:nvSpPr>
        <p:spPr bwMode="auto">
          <a:xfrm>
            <a:off x="7899400" y="4449763"/>
            <a:ext cx="131763" cy="496887"/>
          </a:xfrm>
          <a:prstGeom prst="rect">
            <a:avLst/>
          </a:prstGeom>
          <a:solidFill>
            <a:srgbClr val="808080"/>
          </a:solidFill>
          <a:ln w="2857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62" name="Freeform 134"/>
          <p:cNvSpPr>
            <a:spLocks/>
          </p:cNvSpPr>
          <p:nvPr/>
        </p:nvSpPr>
        <p:spPr bwMode="auto">
          <a:xfrm>
            <a:off x="7899400" y="4449763"/>
            <a:ext cx="131763" cy="496887"/>
          </a:xfrm>
          <a:custGeom>
            <a:avLst/>
            <a:gdLst>
              <a:gd name="T0" fmla="*/ 0 w 83"/>
              <a:gd name="T1" fmla="*/ 0 h 313"/>
              <a:gd name="T2" fmla="*/ 209174579 w 83"/>
              <a:gd name="T3" fmla="*/ 0 h 313"/>
              <a:gd name="T4" fmla="*/ 209174579 w 83"/>
              <a:gd name="T5" fmla="*/ 788807210 h 313"/>
              <a:gd name="T6" fmla="*/ 0 w 83"/>
              <a:gd name="T7" fmla="*/ 78880721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313"/>
              <a:gd name="T14" fmla="*/ 83 w 83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313">
                <a:moveTo>
                  <a:pt x="0" y="0"/>
                </a:moveTo>
                <a:lnTo>
                  <a:pt x="83" y="0"/>
                </a:lnTo>
                <a:lnTo>
                  <a:pt x="83" y="313"/>
                </a:lnTo>
                <a:lnTo>
                  <a:pt x="0" y="313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63" name="Line 135"/>
          <p:cNvSpPr>
            <a:spLocks noChangeShapeType="1"/>
          </p:cNvSpPr>
          <p:nvPr/>
        </p:nvSpPr>
        <p:spPr bwMode="auto">
          <a:xfrm>
            <a:off x="4057650" y="3079750"/>
            <a:ext cx="2651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4" name="Line 136"/>
          <p:cNvSpPr>
            <a:spLocks noChangeShapeType="1"/>
          </p:cNvSpPr>
          <p:nvPr/>
        </p:nvSpPr>
        <p:spPr bwMode="auto">
          <a:xfrm>
            <a:off x="4057650" y="3825875"/>
            <a:ext cx="2651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5" name="Line 137"/>
          <p:cNvSpPr>
            <a:spLocks noChangeShapeType="1"/>
          </p:cNvSpPr>
          <p:nvPr/>
        </p:nvSpPr>
        <p:spPr bwMode="auto">
          <a:xfrm>
            <a:off x="4057650" y="4822825"/>
            <a:ext cx="26511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6" name="Line 138"/>
          <p:cNvSpPr>
            <a:spLocks noChangeShapeType="1"/>
          </p:cNvSpPr>
          <p:nvPr/>
        </p:nvSpPr>
        <p:spPr bwMode="auto">
          <a:xfrm>
            <a:off x="4057650" y="5570538"/>
            <a:ext cx="26511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7" name="Line 139"/>
          <p:cNvSpPr>
            <a:spLocks noChangeShapeType="1"/>
          </p:cNvSpPr>
          <p:nvPr/>
        </p:nvSpPr>
        <p:spPr bwMode="auto">
          <a:xfrm>
            <a:off x="349250" y="3079750"/>
            <a:ext cx="26352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8" name="Line 140"/>
          <p:cNvSpPr>
            <a:spLocks noChangeShapeType="1"/>
          </p:cNvSpPr>
          <p:nvPr/>
        </p:nvSpPr>
        <p:spPr bwMode="auto">
          <a:xfrm>
            <a:off x="349250" y="3825875"/>
            <a:ext cx="26352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9" name="Line 141"/>
          <p:cNvSpPr>
            <a:spLocks noChangeShapeType="1"/>
          </p:cNvSpPr>
          <p:nvPr/>
        </p:nvSpPr>
        <p:spPr bwMode="auto">
          <a:xfrm>
            <a:off x="349250" y="4822825"/>
            <a:ext cx="263525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0" name="Line 142"/>
          <p:cNvSpPr>
            <a:spLocks noChangeShapeType="1"/>
          </p:cNvSpPr>
          <p:nvPr/>
        </p:nvSpPr>
        <p:spPr bwMode="auto">
          <a:xfrm>
            <a:off x="349250" y="5570538"/>
            <a:ext cx="263525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1" name="Line 143"/>
          <p:cNvSpPr>
            <a:spLocks noChangeShapeType="1"/>
          </p:cNvSpPr>
          <p:nvPr/>
        </p:nvSpPr>
        <p:spPr bwMode="auto">
          <a:xfrm>
            <a:off x="8561388" y="3079750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2" name="Line 144"/>
          <p:cNvSpPr>
            <a:spLocks noChangeShapeType="1"/>
          </p:cNvSpPr>
          <p:nvPr/>
        </p:nvSpPr>
        <p:spPr bwMode="auto">
          <a:xfrm>
            <a:off x="8561388" y="3825875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3" name="Line 145"/>
          <p:cNvSpPr>
            <a:spLocks noChangeShapeType="1"/>
          </p:cNvSpPr>
          <p:nvPr/>
        </p:nvSpPr>
        <p:spPr bwMode="auto">
          <a:xfrm>
            <a:off x="8561388" y="4822825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4" name="Line 146"/>
          <p:cNvSpPr>
            <a:spLocks noChangeShapeType="1"/>
          </p:cNvSpPr>
          <p:nvPr/>
        </p:nvSpPr>
        <p:spPr bwMode="auto">
          <a:xfrm>
            <a:off x="8561388" y="5570538"/>
            <a:ext cx="265112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5" name="Oval 147"/>
          <p:cNvSpPr>
            <a:spLocks noChangeArrowheads="1"/>
          </p:cNvSpPr>
          <p:nvPr/>
        </p:nvSpPr>
        <p:spPr bwMode="auto">
          <a:xfrm>
            <a:off x="4454525" y="3325813"/>
            <a:ext cx="242888" cy="2301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76" name="Line 148"/>
          <p:cNvSpPr>
            <a:spLocks noChangeShapeType="1"/>
          </p:cNvSpPr>
          <p:nvPr/>
        </p:nvSpPr>
        <p:spPr bwMode="auto">
          <a:xfrm>
            <a:off x="4587875" y="3390900"/>
            <a:ext cx="1588" cy="123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7" name="Line 149"/>
          <p:cNvSpPr>
            <a:spLocks noChangeShapeType="1"/>
          </p:cNvSpPr>
          <p:nvPr/>
        </p:nvSpPr>
        <p:spPr bwMode="auto">
          <a:xfrm>
            <a:off x="4521200" y="3452813"/>
            <a:ext cx="1317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8" name="Oval 150"/>
          <p:cNvSpPr>
            <a:spLocks noChangeArrowheads="1"/>
          </p:cNvSpPr>
          <p:nvPr/>
        </p:nvSpPr>
        <p:spPr bwMode="auto">
          <a:xfrm>
            <a:off x="4454525" y="5070475"/>
            <a:ext cx="24288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22679" name="Line 151"/>
          <p:cNvSpPr>
            <a:spLocks noChangeShapeType="1"/>
          </p:cNvSpPr>
          <p:nvPr/>
        </p:nvSpPr>
        <p:spPr bwMode="auto">
          <a:xfrm>
            <a:off x="4521200" y="5195888"/>
            <a:ext cx="1317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0" name="Line 152"/>
          <p:cNvSpPr>
            <a:spLocks noChangeShapeType="1"/>
          </p:cNvSpPr>
          <p:nvPr/>
        </p:nvSpPr>
        <p:spPr bwMode="auto">
          <a:xfrm>
            <a:off x="4852988" y="3079750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1" name="Line 153"/>
          <p:cNvSpPr>
            <a:spLocks noChangeShapeType="1"/>
          </p:cNvSpPr>
          <p:nvPr/>
        </p:nvSpPr>
        <p:spPr bwMode="auto">
          <a:xfrm>
            <a:off x="4852988" y="3825875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2" name="Line 154"/>
          <p:cNvSpPr>
            <a:spLocks noChangeShapeType="1"/>
          </p:cNvSpPr>
          <p:nvPr/>
        </p:nvSpPr>
        <p:spPr bwMode="auto">
          <a:xfrm>
            <a:off x="4852988" y="4822825"/>
            <a:ext cx="26511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3" name="Line 155"/>
          <p:cNvSpPr>
            <a:spLocks noChangeShapeType="1"/>
          </p:cNvSpPr>
          <p:nvPr/>
        </p:nvSpPr>
        <p:spPr bwMode="auto">
          <a:xfrm>
            <a:off x="4852988" y="5570538"/>
            <a:ext cx="265112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4" name="Line 156"/>
          <p:cNvSpPr>
            <a:spLocks noChangeShapeType="1"/>
          </p:cNvSpPr>
          <p:nvPr/>
        </p:nvSpPr>
        <p:spPr bwMode="auto">
          <a:xfrm>
            <a:off x="4322763" y="3079750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5" name="Line 157"/>
          <p:cNvSpPr>
            <a:spLocks noChangeShapeType="1"/>
          </p:cNvSpPr>
          <p:nvPr/>
        </p:nvSpPr>
        <p:spPr bwMode="auto">
          <a:xfrm>
            <a:off x="4492625" y="3079750"/>
            <a:ext cx="428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6" name="Line 158"/>
          <p:cNvSpPr>
            <a:spLocks noChangeShapeType="1"/>
          </p:cNvSpPr>
          <p:nvPr/>
        </p:nvSpPr>
        <p:spPr bwMode="auto">
          <a:xfrm>
            <a:off x="4662488" y="3079750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7" name="Line 159"/>
          <p:cNvSpPr>
            <a:spLocks noChangeShapeType="1"/>
          </p:cNvSpPr>
          <p:nvPr/>
        </p:nvSpPr>
        <p:spPr bwMode="auto">
          <a:xfrm>
            <a:off x="4832350" y="3079750"/>
            <a:ext cx="2063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8" name="Line 160"/>
          <p:cNvSpPr>
            <a:spLocks noChangeShapeType="1"/>
          </p:cNvSpPr>
          <p:nvPr/>
        </p:nvSpPr>
        <p:spPr bwMode="auto">
          <a:xfrm>
            <a:off x="4322763" y="3825875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9" name="Line 161"/>
          <p:cNvSpPr>
            <a:spLocks noChangeShapeType="1"/>
          </p:cNvSpPr>
          <p:nvPr/>
        </p:nvSpPr>
        <p:spPr bwMode="auto">
          <a:xfrm>
            <a:off x="4492625" y="3825875"/>
            <a:ext cx="428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0" name="Line 162"/>
          <p:cNvSpPr>
            <a:spLocks noChangeShapeType="1"/>
          </p:cNvSpPr>
          <p:nvPr/>
        </p:nvSpPr>
        <p:spPr bwMode="auto">
          <a:xfrm>
            <a:off x="4662488" y="3825875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1" name="Line 163"/>
          <p:cNvSpPr>
            <a:spLocks noChangeShapeType="1"/>
          </p:cNvSpPr>
          <p:nvPr/>
        </p:nvSpPr>
        <p:spPr bwMode="auto">
          <a:xfrm>
            <a:off x="4832350" y="3825875"/>
            <a:ext cx="2063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2" name="Line 164"/>
          <p:cNvSpPr>
            <a:spLocks noChangeShapeType="1"/>
          </p:cNvSpPr>
          <p:nvPr/>
        </p:nvSpPr>
        <p:spPr bwMode="auto">
          <a:xfrm>
            <a:off x="4322763" y="4822825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3" name="Line 165"/>
          <p:cNvSpPr>
            <a:spLocks noChangeShapeType="1"/>
          </p:cNvSpPr>
          <p:nvPr/>
        </p:nvSpPr>
        <p:spPr bwMode="auto">
          <a:xfrm>
            <a:off x="4492625" y="4822825"/>
            <a:ext cx="42863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4" name="Line 166"/>
          <p:cNvSpPr>
            <a:spLocks noChangeShapeType="1"/>
          </p:cNvSpPr>
          <p:nvPr/>
        </p:nvSpPr>
        <p:spPr bwMode="auto">
          <a:xfrm>
            <a:off x="4662488" y="4822825"/>
            <a:ext cx="42862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5" name="Line 167"/>
          <p:cNvSpPr>
            <a:spLocks noChangeShapeType="1"/>
          </p:cNvSpPr>
          <p:nvPr/>
        </p:nvSpPr>
        <p:spPr bwMode="auto">
          <a:xfrm>
            <a:off x="4832350" y="4822825"/>
            <a:ext cx="2063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6" name="Line 168"/>
          <p:cNvSpPr>
            <a:spLocks noChangeShapeType="1"/>
          </p:cNvSpPr>
          <p:nvPr/>
        </p:nvSpPr>
        <p:spPr bwMode="auto">
          <a:xfrm>
            <a:off x="4322763" y="5570538"/>
            <a:ext cx="42862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7" name="Line 169"/>
          <p:cNvSpPr>
            <a:spLocks noChangeShapeType="1"/>
          </p:cNvSpPr>
          <p:nvPr/>
        </p:nvSpPr>
        <p:spPr bwMode="auto">
          <a:xfrm>
            <a:off x="4492625" y="5570538"/>
            <a:ext cx="42863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8" name="Line 170"/>
          <p:cNvSpPr>
            <a:spLocks noChangeShapeType="1"/>
          </p:cNvSpPr>
          <p:nvPr/>
        </p:nvSpPr>
        <p:spPr bwMode="auto">
          <a:xfrm>
            <a:off x="4662488" y="5570538"/>
            <a:ext cx="42862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9" name="Line 171"/>
          <p:cNvSpPr>
            <a:spLocks noChangeShapeType="1"/>
          </p:cNvSpPr>
          <p:nvPr/>
        </p:nvSpPr>
        <p:spPr bwMode="auto">
          <a:xfrm>
            <a:off x="4832350" y="5570538"/>
            <a:ext cx="20638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0" name="Rectangle 172"/>
          <p:cNvSpPr>
            <a:spLocks noChangeArrowheads="1"/>
          </p:cNvSpPr>
          <p:nvPr/>
        </p:nvSpPr>
        <p:spPr bwMode="auto">
          <a:xfrm>
            <a:off x="1543050" y="1524000"/>
            <a:ext cx="300038" cy="323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latin typeface="Times New Roman" pitchFamily="18" charset="0"/>
              </a:rPr>
              <a:t>En</a:t>
            </a:r>
            <a:endParaRPr lang="en-US"/>
          </a:p>
        </p:txBody>
      </p:sp>
      <p:sp>
        <p:nvSpPr>
          <p:cNvPr id="22701" name="Rectangle 173"/>
          <p:cNvSpPr>
            <a:spLocks noChangeArrowheads="1"/>
          </p:cNvSpPr>
          <p:nvPr/>
        </p:nvSpPr>
        <p:spPr bwMode="auto">
          <a:xfrm>
            <a:off x="6029325" y="1504950"/>
            <a:ext cx="300038" cy="323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100">
                <a:latin typeface="Times New Roman" pitchFamily="18" charset="0"/>
              </a:rPr>
              <a:t>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Fork/join</a:t>
            </a:r>
            <a:endParaRPr lang="en-US" dirty="0" smtClean="0"/>
          </a:p>
        </p:txBody>
      </p:sp>
      <p:pic>
        <p:nvPicPr>
          <p:cNvPr id="23556" name="Picture 5" descr="dual_joi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828800"/>
            <a:ext cx="9074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143000" y="5029200"/>
            <a:ext cx="1982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/>
              <a:t>Dual fork/join</a:t>
            </a:r>
            <a:endParaRPr lang="en-US" sz="2400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830763" y="5029200"/>
            <a:ext cx="362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/>
              <a:t>Join with early evaluation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65855"/>
            <a:ext cx="8229600" cy="1143000"/>
          </a:xfrm>
        </p:spPr>
        <p:txBody>
          <a:bodyPr/>
          <a:lstStyle/>
          <a:p>
            <a:r>
              <a:rPr lang="en-US" sz="3600" dirty="0" smtClean="0"/>
              <a:t>Re-designing for average performance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5455315" y="1805357"/>
            <a:ext cx="768100" cy="422455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922055" y="1815990"/>
            <a:ext cx="768100" cy="422455"/>
          </a:xfrm>
          <a:prstGeom prst="rightArrow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90156" y="1201510"/>
            <a:ext cx="2765160" cy="1613010"/>
          </a:xfrm>
          <a:prstGeom prst="rect">
            <a:avLst/>
          </a:prstGeom>
          <a:solidFill>
            <a:srgbClr val="00FFFF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241398" y="3659430"/>
            <a:ext cx="5750117" cy="3141851"/>
            <a:chOff x="1241398" y="3659430"/>
            <a:chExt cx="5750117" cy="3141851"/>
          </a:xfrm>
        </p:grpSpPr>
        <p:sp>
          <p:nvSpPr>
            <p:cNvPr id="18" name="Left-Right-Up Arrow 17"/>
            <p:cNvSpPr/>
            <p:nvPr/>
          </p:nvSpPr>
          <p:spPr bwMode="auto">
            <a:xfrm rot="16200000">
              <a:off x="991766" y="4485138"/>
              <a:ext cx="1382580" cy="883315"/>
            </a:xfrm>
            <a:prstGeom prst="leftRightUpArrow">
              <a:avLst>
                <a:gd name="adj1" fmla="val 25000"/>
                <a:gd name="adj2" fmla="val 11886"/>
                <a:gd name="adj3" fmla="val 0"/>
              </a:avLst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ight Arrow 6"/>
            <p:cNvSpPr/>
            <p:nvPr/>
          </p:nvSpPr>
          <p:spPr bwMode="auto">
            <a:xfrm>
              <a:off x="5455315" y="4081885"/>
              <a:ext cx="384050" cy="422455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455315" y="5502870"/>
              <a:ext cx="384050" cy="422455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rapezoid 12"/>
            <p:cNvSpPr/>
            <p:nvPr/>
          </p:nvSpPr>
          <p:spPr bwMode="auto">
            <a:xfrm rot="5400000">
              <a:off x="4746390" y="4747044"/>
              <a:ext cx="2573135" cy="397907"/>
            </a:xfrm>
            <a:prstGeom prst="trapezoid">
              <a:avLst>
                <a:gd name="adj" fmla="val 46533"/>
              </a:avLst>
            </a:prstGeom>
            <a:solidFill>
              <a:srgbClr val="FF0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Early  evaluation</a:t>
              </a:r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223415" y="4734770"/>
              <a:ext cx="768100" cy="422455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1922055" y="3966670"/>
              <a:ext cx="768100" cy="422455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1922055" y="5464465"/>
              <a:ext cx="2150680" cy="422455"/>
            </a:xfrm>
            <a:prstGeom prst="rightArrow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Elbow Connector 19"/>
            <p:cNvCxnSpPr>
              <a:stCxn id="13" idx="3"/>
            </p:cNvCxnSpPr>
            <p:nvPr/>
          </p:nvCxnSpPr>
          <p:spPr bwMode="auto">
            <a:xfrm rot="5400000">
              <a:off x="5505824" y="6089481"/>
              <a:ext cx="476629" cy="577638"/>
            </a:xfrm>
            <a:prstGeom prst="bentConnector2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244729" y="6431949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slow / fast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690156" y="3659430"/>
              <a:ext cx="2765160" cy="1152150"/>
            </a:xfrm>
            <a:prstGeom prst="rect">
              <a:avLst/>
            </a:prstGeom>
            <a:solidFill>
              <a:srgbClr val="00FFFF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normalizeH="0" baseline="0" dirty="0" err="1" smtClean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kumimoji="0" lang="en-US" sz="4800" b="0" i="0" u="none" strike="noStrike" cap="none" normalizeH="0" baseline="-25000" dirty="0" err="1" smtClean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slow</a:t>
              </a:r>
              <a:endParaRPr kumimoji="0" lang="en-US" sz="4800" b="0" i="0" u="none" strike="noStrike" cap="none" normalizeH="0" baseline="-2500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072735" y="5080415"/>
              <a:ext cx="1382580" cy="1152150"/>
            </a:xfrm>
            <a:prstGeom prst="rect">
              <a:avLst/>
            </a:prstGeom>
            <a:solidFill>
              <a:srgbClr val="00FFFF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800" b="0" i="0" u="none" strike="noStrike" cap="none" normalizeH="0" baseline="0" dirty="0" err="1" smtClean="0">
                  <a:ln>
                    <a:noFill/>
                  </a:ln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</a:t>
              </a:r>
              <a:r>
                <a:rPr lang="en-US" sz="4800" baseline="-25000" dirty="0" err="1" smtClean="0">
                  <a:solidFill>
                    <a:schemeClr val="bg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fast</a:t>
              </a:r>
              <a:endParaRPr kumimoji="0" lang="en-US" sz="4800" b="0" i="0" u="none" strike="noStrike" cap="none" normalizeH="0" baseline="-2500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57428"/>
            <a:ext cx="8410774" cy="10824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How can elasticity be used for design optimization?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75" y="1854395"/>
            <a:ext cx="8466336" cy="4114605"/>
          </a:xfrm>
        </p:spPr>
        <p:txBody>
          <a:bodyPr/>
          <a:lstStyle/>
          <a:p>
            <a:pPr marL="224418" indent="-224418" eaLnBrk="1" hangingPunct="1">
              <a:defRPr/>
            </a:pPr>
            <a:r>
              <a:rPr lang="en-US" sz="2400" dirty="0" smtClean="0"/>
              <a:t>In “regular” designs: </a:t>
            </a:r>
          </a:p>
          <a:p>
            <a:pPr marL="568819" lvl="1" indent="-224418" eaLnBrk="1" hangingPunct="1">
              <a:defRPr/>
            </a:pPr>
            <a:r>
              <a:rPr lang="en-US" sz="2000" dirty="0" smtClean="0"/>
              <a:t>Take advantage of </a:t>
            </a:r>
            <a:r>
              <a:rPr lang="en-US" sz="2000" dirty="0" smtClean="0">
                <a:solidFill>
                  <a:srgbClr val="FFFF00"/>
                </a:solidFill>
              </a:rPr>
              <a:t>Don’t Cares</a:t>
            </a:r>
            <a:r>
              <a:rPr lang="en-US" sz="2000" dirty="0" smtClean="0"/>
              <a:t> = behaviors that </a:t>
            </a:r>
            <a:r>
              <a:rPr lang="en-US" sz="2000" u="sng" dirty="0" smtClean="0"/>
              <a:t>never</a:t>
            </a:r>
            <a:r>
              <a:rPr lang="en-US" sz="2000" dirty="0" smtClean="0"/>
              <a:t> occur</a:t>
            </a:r>
          </a:p>
          <a:p>
            <a:pPr marL="568819" lvl="1" indent="-224418" eaLnBrk="1" hangingPunct="1">
              <a:buNone/>
              <a:defRPr/>
            </a:pPr>
            <a:endParaRPr lang="en-US" sz="2000" dirty="0" smtClean="0"/>
          </a:p>
          <a:p>
            <a:pPr marL="224418" indent="-224418" eaLnBrk="1" hangingPunct="1">
              <a:defRPr/>
            </a:pPr>
            <a:r>
              <a:rPr lang="en-US" sz="2400" dirty="0" smtClean="0"/>
              <a:t>In elastic designs: </a:t>
            </a:r>
          </a:p>
          <a:p>
            <a:pPr marL="568819" lvl="1" indent="-224418" eaLnBrk="1" hangingPunct="1">
              <a:defRPr/>
            </a:pPr>
            <a:r>
              <a:rPr lang="en-US" sz="2000" dirty="0" smtClean="0"/>
              <a:t>Take advantage of “</a:t>
            </a:r>
            <a:r>
              <a:rPr lang="en-US" sz="2000" dirty="0" smtClean="0">
                <a:solidFill>
                  <a:srgbClr val="FFFF00"/>
                </a:solidFill>
              </a:rPr>
              <a:t>Little Cares</a:t>
            </a:r>
            <a:r>
              <a:rPr lang="en-US" sz="2000" dirty="0" smtClean="0"/>
              <a:t>” (LCs) = behaviors that </a:t>
            </a:r>
            <a:r>
              <a:rPr lang="en-US" sz="2000" u="sng" dirty="0" smtClean="0"/>
              <a:t>rarely</a:t>
            </a:r>
            <a:r>
              <a:rPr lang="en-US" sz="2000" dirty="0" smtClean="0"/>
              <a:t> occur</a:t>
            </a:r>
          </a:p>
          <a:p>
            <a:pPr marL="568819" lvl="1" indent="-224418" eaLnBrk="1" hangingPunct="1">
              <a:buNone/>
              <a:defRPr/>
            </a:pPr>
            <a:r>
              <a:rPr lang="en-US" sz="2000" dirty="0" smtClean="0"/>
              <a:t>   and “</a:t>
            </a:r>
            <a:r>
              <a:rPr lang="en-US" sz="2000" dirty="0" smtClean="0">
                <a:solidFill>
                  <a:srgbClr val="FFFF00"/>
                </a:solidFill>
              </a:rPr>
              <a:t>Critical Cores</a:t>
            </a:r>
            <a:r>
              <a:rPr lang="en-US" sz="2000" dirty="0" smtClean="0"/>
              <a:t>” (CC) = behaviors that occur </a:t>
            </a:r>
            <a:r>
              <a:rPr lang="en-US" sz="2000" u="sng" dirty="0" smtClean="0"/>
              <a:t>often</a:t>
            </a:r>
          </a:p>
          <a:p>
            <a:pPr marL="568819" lvl="1" indent="-224418" eaLnBrk="1" hangingPunct="1">
              <a:buNone/>
              <a:defRPr/>
            </a:pPr>
            <a:endParaRPr lang="en-US" sz="2000" u="sng" dirty="0" smtClean="0"/>
          </a:p>
          <a:p>
            <a:pPr marL="568819" lvl="1" indent="-224418" eaLnBrk="1" hangingPunct="1">
              <a:defRPr/>
            </a:pPr>
            <a:r>
              <a:rPr lang="en-US" sz="2000" dirty="0" smtClean="0"/>
              <a:t>Can use variable latency: LCs can be made slower</a:t>
            </a:r>
          </a:p>
          <a:p>
            <a:pPr marL="568819" lvl="1" indent="-224418" eaLnBrk="1" hangingPunct="1">
              <a:buNone/>
              <a:defRPr/>
            </a:pPr>
            <a:endParaRPr lang="en-US" sz="2000" dirty="0" smtClean="0"/>
          </a:p>
          <a:p>
            <a:pPr marL="568819" lvl="1" indent="-224418" eaLnBrk="1" hangingPunct="1">
              <a:defRPr/>
            </a:pPr>
            <a:endParaRPr lang="en-US" sz="2000" dirty="0" smtClean="0"/>
          </a:p>
          <a:p>
            <a:pPr marL="568819" lvl="1" indent="-224418" eaLnBrk="1" hangingPunct="1">
              <a:defRPr/>
            </a:pPr>
            <a:endParaRPr lang="en-US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1143000"/>
          </a:xfrm>
        </p:spPr>
        <p:txBody>
          <a:bodyPr/>
          <a:lstStyle/>
          <a:p>
            <a:r>
              <a:rPr lang="en-US" dirty="0" smtClean="0"/>
              <a:t>Exploiting “Little cares”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1334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7429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040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7135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361187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 bwMode="auto">
          <a:xfrm>
            <a:off x="426476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560893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4" idx="1"/>
          </p:cNvCxnSpPr>
          <p:nvPr/>
        </p:nvCxnSpPr>
        <p:spPr bwMode="auto">
          <a:xfrm flipV="1">
            <a:off x="226770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7" idx="3"/>
          </p:cNvCxnSpPr>
          <p:nvPr/>
        </p:nvCxnSpPr>
        <p:spPr bwMode="auto">
          <a:xfrm flipH="1" flipV="1">
            <a:off x="3974296" y="1422790"/>
            <a:ext cx="2287524" cy="777250"/>
          </a:xfrm>
          <a:prstGeom prst="bentConnector3">
            <a:avLst>
              <a:gd name="adj1" fmla="val -999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2267700" y="1422790"/>
            <a:ext cx="1706596" cy="777250"/>
          </a:xfrm>
          <a:prstGeom prst="bentConnector3">
            <a:avLst>
              <a:gd name="adj1" fmla="val -42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1115550" y="3619500"/>
            <a:ext cx="7719405" cy="237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993" tIns="31996" rIns="63993" bIns="31996">
            <a:spAutoFit/>
          </a:bodyPr>
          <a:lstStyle/>
          <a:p>
            <a:r>
              <a:rPr lang="en-US" sz="2500" dirty="0"/>
              <a:t>Goal: minimize </a:t>
            </a:r>
            <a:r>
              <a:rPr lang="en-US" sz="2500" dirty="0" smtClean="0"/>
              <a:t>time per token (operation) execution</a:t>
            </a:r>
            <a:br>
              <a:rPr lang="en-US" sz="2500" dirty="0" smtClean="0"/>
            </a:br>
            <a:r>
              <a:rPr lang="en-US" sz="2500" dirty="0" smtClean="0"/>
              <a:t>Measured by Effective </a:t>
            </a:r>
            <a:r>
              <a:rPr lang="en-US" sz="2500" dirty="0"/>
              <a:t>C</a:t>
            </a:r>
            <a:r>
              <a:rPr lang="en-US" sz="2500" dirty="0" smtClean="0"/>
              <a:t>ycle Time, ECT</a:t>
            </a:r>
          </a:p>
          <a:p>
            <a:endParaRPr lang="en-US" sz="2500" dirty="0" smtClean="0"/>
          </a:p>
          <a:p>
            <a:r>
              <a:rPr lang="en-US" sz="2500" i="1" dirty="0" smtClean="0">
                <a:solidFill>
                  <a:srgbClr val="FFFF00"/>
                </a:solidFill>
              </a:rPr>
              <a:t>ECT = Clock Period / Throughput = 100 / 1 = 100</a:t>
            </a:r>
          </a:p>
          <a:p>
            <a:endParaRPr lang="en-US" sz="2500" dirty="0" smtClean="0"/>
          </a:p>
          <a:p>
            <a:r>
              <a:rPr lang="en-US" sz="2500" dirty="0" smtClean="0"/>
              <a:t>Design executes one token per 100 time units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1143000"/>
          </a:xfrm>
        </p:spPr>
        <p:txBody>
          <a:bodyPr/>
          <a:lstStyle/>
          <a:p>
            <a:r>
              <a:rPr lang="en-US" dirty="0" smtClean="0"/>
              <a:t>Exploiting “Little cares”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1334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7429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040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7135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361187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 bwMode="auto">
          <a:xfrm>
            <a:off x="426476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560893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4" idx="1"/>
          </p:cNvCxnSpPr>
          <p:nvPr/>
        </p:nvCxnSpPr>
        <p:spPr bwMode="auto">
          <a:xfrm flipV="1">
            <a:off x="226770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7" idx="3"/>
          </p:cNvCxnSpPr>
          <p:nvPr/>
        </p:nvCxnSpPr>
        <p:spPr bwMode="auto">
          <a:xfrm flipH="1" flipV="1">
            <a:off x="3974296" y="1422790"/>
            <a:ext cx="2287524" cy="777250"/>
          </a:xfrm>
          <a:prstGeom prst="bentConnector3">
            <a:avLst>
              <a:gd name="adj1" fmla="val -999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2267700" y="1422790"/>
            <a:ext cx="1706596" cy="777250"/>
          </a:xfrm>
          <a:prstGeom prst="bentConnector3">
            <a:avLst>
              <a:gd name="adj1" fmla="val -42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613345" y="4081884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CC1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974296" y="4081886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10405" y="4081885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CC2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 bwMode="auto">
          <a:xfrm>
            <a:off x="3611875" y="4504340"/>
            <a:ext cx="36242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 bwMode="auto">
          <a:xfrm>
            <a:off x="4264760" y="4504341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3" idx="3"/>
          </p:cNvCxnSpPr>
          <p:nvPr/>
        </p:nvCxnSpPr>
        <p:spPr bwMode="auto">
          <a:xfrm flipV="1">
            <a:off x="5608935" y="4504340"/>
            <a:ext cx="523812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endCxn id="21" idx="1"/>
          </p:cNvCxnSpPr>
          <p:nvPr/>
        </p:nvCxnSpPr>
        <p:spPr bwMode="auto">
          <a:xfrm>
            <a:off x="2267700" y="45043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613345" y="5157225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LC1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974296" y="5157227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610405" y="5157226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cxnSp>
        <p:nvCxnSpPr>
          <p:cNvPr id="35" name="Straight Arrow Connector 34"/>
          <p:cNvCxnSpPr>
            <a:stCxn id="32" idx="3"/>
            <a:endCxn id="33" idx="1"/>
          </p:cNvCxnSpPr>
          <p:nvPr/>
        </p:nvCxnSpPr>
        <p:spPr bwMode="auto">
          <a:xfrm>
            <a:off x="3611875" y="5579681"/>
            <a:ext cx="36242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3" idx="3"/>
            <a:endCxn id="34" idx="1"/>
          </p:cNvCxnSpPr>
          <p:nvPr/>
        </p:nvCxnSpPr>
        <p:spPr bwMode="auto">
          <a:xfrm>
            <a:off x="4264760" y="5579682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4" idx="3"/>
          </p:cNvCxnSpPr>
          <p:nvPr/>
        </p:nvCxnSpPr>
        <p:spPr bwMode="auto">
          <a:xfrm flipV="1">
            <a:off x="5608935" y="5579681"/>
            <a:ext cx="523812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endCxn id="32" idx="1"/>
          </p:cNvCxnSpPr>
          <p:nvPr/>
        </p:nvCxnSpPr>
        <p:spPr bwMode="auto">
          <a:xfrm>
            <a:off x="2267700" y="5579681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5400000">
            <a:off x="5371575" y="4843058"/>
            <a:ext cx="1920252" cy="397907"/>
          </a:xfrm>
          <a:prstGeom prst="trapezoid">
            <a:avLst>
              <a:gd name="adj" fmla="val 4653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8484" y="40966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0530" y="521034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54671" y="4619555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6" name="Straight Arrow Connector 45"/>
          <p:cNvCxnSpPr>
            <a:stCxn id="39" idx="0"/>
            <a:endCxn id="44" idx="1"/>
          </p:cNvCxnSpPr>
          <p:nvPr/>
        </p:nvCxnSpPr>
        <p:spPr bwMode="auto">
          <a:xfrm flipV="1">
            <a:off x="6530655" y="5042010"/>
            <a:ext cx="324016" cy="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5400000">
            <a:off x="1730030" y="5042010"/>
            <a:ext cx="107534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1" name="Elbow Connector 50"/>
          <p:cNvCxnSpPr/>
          <p:nvPr/>
        </p:nvCxnSpPr>
        <p:spPr bwMode="auto">
          <a:xfrm rot="10800000" flipV="1">
            <a:off x="1845245" y="5042009"/>
            <a:ext cx="5299890" cy="1344175"/>
          </a:xfrm>
          <a:prstGeom prst="bentConnector3">
            <a:avLst>
              <a:gd name="adj1" fmla="val -597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55" name="Elbow Connector 54"/>
          <p:cNvCxnSpPr/>
          <p:nvPr/>
        </p:nvCxnSpPr>
        <p:spPr bwMode="auto">
          <a:xfrm rot="5400000">
            <a:off x="1384386" y="5502870"/>
            <a:ext cx="1344173" cy="422456"/>
          </a:xfrm>
          <a:prstGeom prst="bentConnector3">
            <a:avLst>
              <a:gd name="adj1" fmla="val -62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8" name="Group 58"/>
          <p:cNvGrpSpPr/>
          <p:nvPr/>
        </p:nvGrpSpPr>
        <p:grpSpPr>
          <a:xfrm>
            <a:off x="2613345" y="4081885"/>
            <a:ext cx="2995590" cy="844911"/>
            <a:chOff x="2613345" y="3774645"/>
            <a:chExt cx="2995590" cy="844911"/>
          </a:xfrm>
        </p:grpSpPr>
        <p:sp>
          <p:nvSpPr>
            <p:cNvPr id="57" name="Rectangle 56"/>
            <p:cNvSpPr/>
            <p:nvPr/>
          </p:nvSpPr>
          <p:spPr bwMode="auto">
            <a:xfrm>
              <a:off x="2613345" y="3774645"/>
              <a:ext cx="998530" cy="844911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CC1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50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0405" y="3774645"/>
              <a:ext cx="998530" cy="844911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CC2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235" y="1892800"/>
            <a:ext cx="904125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specification of a complex system is usually</a:t>
            </a:r>
            <a:br>
              <a:rPr lang="en-US" sz="2800" dirty="0" smtClean="0"/>
            </a:br>
            <a:r>
              <a:rPr lang="en-US" sz="2800" dirty="0" smtClean="0"/>
              <a:t>asynchronous (functional units, messages, queues, …),</a:t>
            </a:r>
          </a:p>
          <a:p>
            <a:endParaRPr lang="en-US" sz="2800" dirty="0" smtClean="0"/>
          </a:p>
          <a:p>
            <a:r>
              <a:rPr lang="en-US" sz="2800" dirty="0" smtClean="0"/>
              <a:t>… however the clock appears when we move down</a:t>
            </a:r>
            <a:br>
              <a:rPr lang="en-US" sz="2800" dirty="0" smtClean="0"/>
            </a:br>
            <a:r>
              <a:rPr lang="en-US" sz="2800" dirty="0" smtClean="0"/>
              <a:t>to the implementation levels</a:t>
            </a:r>
          </a:p>
          <a:p>
            <a:endParaRPr lang="en-US" sz="2800" dirty="0" smtClean="0"/>
          </a:p>
          <a:p>
            <a:r>
              <a:rPr lang="en-US" sz="2800" dirty="0" smtClean="0"/>
              <a:t>(Bill </a:t>
            </a:r>
            <a:r>
              <a:rPr lang="en-US" sz="2800" dirty="0" err="1" smtClean="0"/>
              <a:t>Grundmann</a:t>
            </a:r>
            <a:r>
              <a:rPr lang="en-US" sz="2800" dirty="0" smtClean="0"/>
              <a:t>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/>
          <p:cNvCxnSpPr>
            <a:stCxn id="53" idx="3"/>
            <a:endCxn id="32" idx="1"/>
          </p:cNvCxnSpPr>
          <p:nvPr/>
        </p:nvCxnSpPr>
        <p:spPr bwMode="auto">
          <a:xfrm>
            <a:off x="2037270" y="5579681"/>
            <a:ext cx="576075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1143000"/>
          </a:xfrm>
        </p:spPr>
        <p:txBody>
          <a:bodyPr/>
          <a:lstStyle/>
          <a:p>
            <a:r>
              <a:rPr lang="en-US" dirty="0" smtClean="0"/>
              <a:t>Exploiting “Little cares”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61334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7429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0405" y="1700775"/>
            <a:ext cx="998530" cy="9985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971356" y="1700775"/>
            <a:ext cx="290464" cy="998529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 bwMode="auto">
          <a:xfrm>
            <a:off x="361187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 bwMode="auto">
          <a:xfrm>
            <a:off x="426476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5608935" y="2200040"/>
            <a:ext cx="362421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endCxn id="4" idx="1"/>
          </p:cNvCxnSpPr>
          <p:nvPr/>
        </p:nvCxnSpPr>
        <p:spPr bwMode="auto">
          <a:xfrm flipV="1">
            <a:off x="2267700" y="22000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Elbow Connector 16"/>
          <p:cNvCxnSpPr>
            <a:stCxn id="7" idx="3"/>
          </p:cNvCxnSpPr>
          <p:nvPr/>
        </p:nvCxnSpPr>
        <p:spPr bwMode="auto">
          <a:xfrm flipH="1" flipV="1">
            <a:off x="3974296" y="1422790"/>
            <a:ext cx="2287524" cy="777250"/>
          </a:xfrm>
          <a:prstGeom prst="bentConnector3">
            <a:avLst>
              <a:gd name="adj1" fmla="val -999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Elbow Connector 18"/>
          <p:cNvCxnSpPr/>
          <p:nvPr/>
        </p:nvCxnSpPr>
        <p:spPr bwMode="auto">
          <a:xfrm flipV="1">
            <a:off x="2267700" y="1422790"/>
            <a:ext cx="1706596" cy="777250"/>
          </a:xfrm>
          <a:prstGeom prst="bentConnector3">
            <a:avLst>
              <a:gd name="adj1" fmla="val -42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974296" y="4081886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 bwMode="auto">
          <a:xfrm>
            <a:off x="3611875" y="4504340"/>
            <a:ext cx="36242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3"/>
          </p:cNvCxnSpPr>
          <p:nvPr/>
        </p:nvCxnSpPr>
        <p:spPr bwMode="auto">
          <a:xfrm>
            <a:off x="4264760" y="4504341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5608935" y="4504340"/>
            <a:ext cx="1944797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2267700" y="4504340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613345" y="5157225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LC1’’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974296" y="5157227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610405" y="5157226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LC2’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cxnSp>
        <p:nvCxnSpPr>
          <p:cNvPr id="35" name="Straight Arrow Connector 34"/>
          <p:cNvCxnSpPr>
            <a:stCxn id="32" idx="3"/>
            <a:endCxn id="33" idx="1"/>
          </p:cNvCxnSpPr>
          <p:nvPr/>
        </p:nvCxnSpPr>
        <p:spPr bwMode="auto">
          <a:xfrm>
            <a:off x="3611875" y="5579681"/>
            <a:ext cx="362421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3" idx="3"/>
            <a:endCxn id="34" idx="1"/>
          </p:cNvCxnSpPr>
          <p:nvPr/>
        </p:nvCxnSpPr>
        <p:spPr bwMode="auto">
          <a:xfrm>
            <a:off x="4264760" y="5579682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4" idx="3"/>
          </p:cNvCxnSpPr>
          <p:nvPr/>
        </p:nvCxnSpPr>
        <p:spPr bwMode="auto">
          <a:xfrm>
            <a:off x="5608935" y="5579682"/>
            <a:ext cx="1944797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93095" y="5579681"/>
            <a:ext cx="34564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5400000">
            <a:off x="6792560" y="4843058"/>
            <a:ext cx="1920252" cy="397907"/>
          </a:xfrm>
          <a:prstGeom prst="trapezoid">
            <a:avLst>
              <a:gd name="adj" fmla="val 46533"/>
            </a:avLst>
          </a:prstGeom>
          <a:solidFill>
            <a:srgbClr val="00B0F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39469" y="40966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87904" y="517194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1-p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37251" y="4619555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Symbol"/>
              </a:rPr>
              <a:t>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6" name="Straight Arrow Connector 45"/>
          <p:cNvCxnSpPr>
            <a:stCxn id="39" idx="0"/>
            <a:endCxn id="44" idx="1"/>
          </p:cNvCxnSpPr>
          <p:nvPr/>
        </p:nvCxnSpPr>
        <p:spPr bwMode="auto">
          <a:xfrm flipV="1">
            <a:off x="7951640" y="5042010"/>
            <a:ext cx="285611" cy="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Elbow Connector 50"/>
          <p:cNvCxnSpPr>
            <a:stCxn id="44" idx="3"/>
          </p:cNvCxnSpPr>
          <p:nvPr/>
        </p:nvCxnSpPr>
        <p:spPr bwMode="auto">
          <a:xfrm flipH="1">
            <a:off x="1845245" y="5042010"/>
            <a:ext cx="6682470" cy="1344174"/>
          </a:xfrm>
          <a:prstGeom prst="bentConnector3">
            <a:avLst>
              <a:gd name="adj1" fmla="val -342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8" name="Group 58"/>
          <p:cNvGrpSpPr/>
          <p:nvPr/>
        </p:nvGrpSpPr>
        <p:grpSpPr>
          <a:xfrm>
            <a:off x="2613345" y="4081884"/>
            <a:ext cx="2995590" cy="844911"/>
            <a:chOff x="2613345" y="3774645"/>
            <a:chExt cx="2995590" cy="844911"/>
          </a:xfrm>
        </p:grpSpPr>
        <p:sp>
          <p:nvSpPr>
            <p:cNvPr id="57" name="Rectangle 56"/>
            <p:cNvSpPr/>
            <p:nvPr/>
          </p:nvSpPr>
          <p:spPr bwMode="auto">
            <a:xfrm>
              <a:off x="2613345" y="3774645"/>
              <a:ext cx="998530" cy="844911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CC1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50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0405" y="3774645"/>
              <a:ext cx="998530" cy="844911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CC2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/>
              </a:r>
              <a:b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50</a:t>
              </a:r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6185010" y="5157225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LC2’’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765683" y="5157225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038740" y="5157225"/>
            <a:ext cx="998530" cy="844911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LC1’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190890" y="5157225"/>
            <a:ext cx="290464" cy="84491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triangle" w="lg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0" tIns="0" rIns="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64" name="Elbow Connector 63"/>
          <p:cNvCxnSpPr/>
          <p:nvPr/>
        </p:nvCxnSpPr>
        <p:spPr bwMode="auto">
          <a:xfrm rot="10800000">
            <a:off x="693095" y="5581270"/>
            <a:ext cx="1152150" cy="804914"/>
          </a:xfrm>
          <a:prstGeom prst="bentConnector3">
            <a:avLst>
              <a:gd name="adj1" fmla="val 10448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69" name="Elbow Connector 68"/>
          <p:cNvCxnSpPr/>
          <p:nvPr/>
        </p:nvCxnSpPr>
        <p:spPr bwMode="auto">
          <a:xfrm rot="10800000" flipV="1">
            <a:off x="693096" y="4504339"/>
            <a:ext cx="1574605" cy="1075341"/>
          </a:xfrm>
          <a:prstGeom prst="bentConnector3">
            <a:avLst>
              <a:gd name="adj1" fmla="val 10351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922938" y="3619500"/>
          <a:ext cx="5334000" cy="2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8" name="Worksheet" r:id="rId4" imgW="8763277" imgH="3486150" progId="Excel.Sheet.8">
                  <p:embed/>
                </p:oleObj>
              </mc:Choice>
              <mc:Fallback>
                <p:oleObj name="Worksheet" r:id="rId4" imgW="8763277" imgH="3486150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938" y="3619500"/>
                        <a:ext cx="5334000" cy="2907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399" y="0"/>
            <a:ext cx="822920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dirty="0" smtClean="0"/>
              <a:t>Performance as function of “critical core” probability</a:t>
            </a:r>
          </a:p>
        </p:txBody>
      </p:sp>
      <p:graphicFrame>
        <p:nvGraphicFramePr>
          <p:cNvPr id="10240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841375"/>
          <a:ext cx="5363766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9" name="Worksheet" r:id="rId7" imgW="8763277" imgH="3486150" progId="Excel.Sheet.8">
                  <p:embed/>
                </p:oleObj>
              </mc:Choice>
              <mc:Fallback>
                <p:oleObj name="Worksheet" r:id="rId7" imgW="8763277" imgH="34861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841375"/>
                        <a:ext cx="5363766" cy="283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23875" y="952501"/>
            <a:ext cx="1570336" cy="37239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63993" tIns="31996" rIns="63993" bIns="31996">
            <a:spAutoFit/>
          </a:bodyPr>
          <a:lstStyle/>
          <a:p>
            <a:pPr>
              <a:defRPr/>
            </a:pPr>
            <a:r>
              <a:rPr lang="en-US" sz="2000" b="1" dirty="0"/>
              <a:t>Throughput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722" y="3873500"/>
            <a:ext cx="1610411" cy="37239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63993" tIns="31996" rIns="63993" bIns="31996">
            <a:spAutoFit/>
          </a:bodyPr>
          <a:lstStyle/>
          <a:p>
            <a:pPr>
              <a:defRPr/>
            </a:pPr>
            <a:r>
              <a:rPr lang="en-US" sz="2000" b="1" dirty="0" smtClean="0"/>
              <a:t>Effective CT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50" y="3175000"/>
            <a:ext cx="1453316" cy="37239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63993" tIns="31996" rIns="63993" bIns="31996">
            <a:spAutoFit/>
          </a:bodyPr>
          <a:lstStyle/>
          <a:p>
            <a:pPr>
              <a:defRPr/>
            </a:pPr>
            <a:r>
              <a:rPr lang="en-US" sz="2000" b="1" dirty="0" smtClean="0"/>
              <a:t>Probability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481328" y="6022604"/>
            <a:ext cx="1453316" cy="37239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lIns="63993" tIns="31996" rIns="63993" bIns="31996">
            <a:spAutoFit/>
          </a:bodyPr>
          <a:lstStyle/>
          <a:p>
            <a:pPr>
              <a:defRPr/>
            </a:pPr>
            <a:r>
              <a:rPr lang="en-US" sz="2000" b="1" dirty="0" smtClean="0"/>
              <a:t>Probability</a:t>
            </a:r>
            <a:endParaRPr lang="en-US" sz="2000" b="1" dirty="0"/>
          </a:p>
        </p:txBody>
      </p:sp>
      <p:grpSp>
        <p:nvGrpSpPr>
          <p:cNvPr id="2" name="Group 25"/>
          <p:cNvGrpSpPr/>
          <p:nvPr/>
        </p:nvGrpSpPr>
        <p:grpSpPr>
          <a:xfrm>
            <a:off x="2424129" y="3789461"/>
            <a:ext cx="5921743" cy="1451672"/>
            <a:chOff x="3878606" y="4547353"/>
            <a:chExt cx="9474790" cy="174200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878606" y="4770109"/>
              <a:ext cx="1653643" cy="1380099"/>
              <a:chOff x="837" y="2428"/>
              <a:chExt cx="651" cy="724"/>
            </a:xfrm>
          </p:grpSpPr>
          <p:sp>
            <p:nvSpPr>
              <p:cNvPr id="102414" name="Oval 7"/>
              <p:cNvSpPr>
                <a:spLocks noChangeArrowheads="1"/>
              </p:cNvSpPr>
              <p:nvPr/>
            </p:nvSpPr>
            <p:spPr bwMode="auto">
              <a:xfrm>
                <a:off x="873" y="2428"/>
                <a:ext cx="174" cy="32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2415" name="Text Box 8"/>
              <p:cNvSpPr txBox="1">
                <a:spLocks noChangeArrowheads="1"/>
              </p:cNvSpPr>
              <p:nvPr/>
            </p:nvSpPr>
            <p:spPr bwMode="auto">
              <a:xfrm>
                <a:off x="837" y="2764"/>
                <a:ext cx="651" cy="388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rgbClr val="FF0000"/>
                    </a:solidFill>
                  </a:rPr>
                  <a:t>original </a:t>
                </a:r>
                <a:r>
                  <a:rPr lang="en-US" sz="17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1700" b="1" dirty="0" smtClean="0">
                    <a:solidFill>
                      <a:srgbClr val="FF0000"/>
                    </a:solidFill>
                  </a:rPr>
                </a:br>
                <a:r>
                  <a:rPr lang="en-US" sz="1700" b="1" dirty="0" smtClean="0">
                    <a:solidFill>
                      <a:srgbClr val="FF0000"/>
                    </a:solidFill>
                  </a:rPr>
                  <a:t>design</a:t>
                </a:r>
                <a:endParaRPr lang="en-US" sz="17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9258661" y="5178037"/>
              <a:ext cx="4094735" cy="1111323"/>
              <a:chOff x="2955" y="2642"/>
              <a:chExt cx="1612" cy="583"/>
            </a:xfrm>
          </p:grpSpPr>
          <p:sp>
            <p:nvSpPr>
              <p:cNvPr id="102412" name="Oval 10"/>
              <p:cNvSpPr>
                <a:spLocks noChangeArrowheads="1"/>
              </p:cNvSpPr>
              <p:nvPr/>
            </p:nvSpPr>
            <p:spPr bwMode="auto">
              <a:xfrm>
                <a:off x="2955" y="2898"/>
                <a:ext cx="153" cy="327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2413" name="Text Box 11"/>
              <p:cNvSpPr txBox="1">
                <a:spLocks noChangeArrowheads="1"/>
              </p:cNvSpPr>
              <p:nvPr/>
            </p:nvSpPr>
            <p:spPr bwMode="auto">
              <a:xfrm>
                <a:off x="3058" y="2642"/>
                <a:ext cx="1509" cy="223"/>
              </a:xfrm>
              <a:prstGeom prst="rect">
                <a:avLst/>
              </a:prstGeom>
              <a:solidFill>
                <a:schemeClr val="tx1"/>
              </a:solidFill>
              <a:ln w="254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b="1" dirty="0">
                    <a:solidFill>
                      <a:srgbClr val="FF0000"/>
                    </a:solidFill>
                  </a:rPr>
                  <a:t>new design @ p = 0.9</a:t>
                </a:r>
              </a:p>
            </p:txBody>
          </p:sp>
        </p:grpSp>
        <p:sp>
          <p:nvSpPr>
            <p:cNvPr id="102410" name="Line 13"/>
            <p:cNvSpPr>
              <a:spLocks noChangeShapeType="1"/>
            </p:cNvSpPr>
            <p:nvPr/>
          </p:nvSpPr>
          <p:spPr bwMode="auto">
            <a:xfrm>
              <a:off x="4412039" y="5021730"/>
              <a:ext cx="5037133" cy="76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lg" len="lg"/>
              <a:tailEnd type="triangle" w="lg" len="lg"/>
            </a:ln>
          </p:spPr>
          <p:txBody>
            <a:bodyPr wrap="square">
              <a:spAutoFit/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102411" name="Text Box 14"/>
            <p:cNvSpPr txBox="1">
              <a:spLocks noChangeArrowheads="1"/>
            </p:cNvSpPr>
            <p:nvPr/>
          </p:nvSpPr>
          <p:spPr bwMode="auto">
            <a:xfrm>
              <a:off x="4475544" y="4547353"/>
              <a:ext cx="5676426" cy="42473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700" b="1" dirty="0">
                  <a:solidFill>
                    <a:srgbClr val="FF0000"/>
                  </a:solidFill>
                </a:rPr>
                <a:t>1.67x performance improvement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rot="5400000">
              <a:off x="9075751" y="5326049"/>
              <a:ext cx="746098" cy="0"/>
            </a:xfrm>
            <a:prstGeom prst="lin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4260"/>
            <a:ext cx="8229600" cy="1143000"/>
          </a:xfrm>
        </p:spPr>
        <p:txBody>
          <a:bodyPr/>
          <a:lstStyle/>
          <a:p>
            <a:r>
              <a:rPr lang="en-US" sz="4000" dirty="0" smtClean="0"/>
              <a:t>H.264 CABAC decoder</a:t>
            </a:r>
            <a:endParaRPr lang="en-US" sz="4000" dirty="0"/>
          </a:p>
        </p:txBody>
      </p:sp>
      <p:pic>
        <p:nvPicPr>
          <p:cNvPr id="2050" name="Picture 5" descr="dttc_paper_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19" y="921720"/>
            <a:ext cx="6311501" cy="4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379" y="5731422"/>
            <a:ext cx="7987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Gotmanov</a:t>
            </a:r>
            <a:r>
              <a:rPr lang="en-US" sz="1600" dirty="0" smtClean="0"/>
              <a:t>, </a:t>
            </a:r>
            <a:r>
              <a:rPr lang="en-US" sz="1600" dirty="0" err="1" smtClean="0"/>
              <a:t>Kishinevsky</a:t>
            </a:r>
            <a:r>
              <a:rPr lang="en-US" sz="1600" dirty="0" smtClean="0"/>
              <a:t> and </a:t>
            </a:r>
            <a:r>
              <a:rPr lang="en-US" sz="1600" dirty="0" err="1" smtClean="0"/>
              <a:t>Galceran-Oms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i="1" dirty="0" smtClean="0"/>
              <a:t>Evaluation of flexible latencies: designing synchronous elastic H.264 CABAC decoder</a:t>
            </a:r>
          </a:p>
          <a:p>
            <a:r>
              <a:rPr lang="en-US" sz="1600" dirty="0" smtClean="0"/>
              <a:t>Proc. Problems in design of micro- and </a:t>
            </a:r>
            <a:r>
              <a:rPr lang="en-US" sz="1600" dirty="0" err="1" smtClean="0"/>
              <a:t>nano</a:t>
            </a:r>
            <a:r>
              <a:rPr lang="en-US" sz="1600" dirty="0" smtClean="0"/>
              <a:t>-electronic systems</a:t>
            </a:r>
          </a:p>
          <a:p>
            <a:r>
              <a:rPr lang="en-US" sz="1600" dirty="0" smtClean="0"/>
              <a:t>Moscow, Oct. 2010 (in Russian)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</a:t>
            </a:r>
            <a:endParaRPr lang="en-US" dirty="0"/>
          </a:p>
        </p:txBody>
      </p:sp>
      <p:pic>
        <p:nvPicPr>
          <p:cNvPr id="176130" name="Picture 11" descr="dttc_paper_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71" y="1382580"/>
            <a:ext cx="8673189" cy="43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H.264 CABAC decoder</a:t>
            </a:r>
            <a:endParaRPr lang="en-US" sz="4000" dirty="0"/>
          </a:p>
        </p:txBody>
      </p:sp>
      <p:pic>
        <p:nvPicPr>
          <p:cNvPr id="2050" name="Picture 5" descr="dttc_paper_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519" y="1536200"/>
            <a:ext cx="6311501" cy="4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ttc_paper_diagr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6519" y="1536200"/>
            <a:ext cx="6311501" cy="4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/>
          </p:cNvGraphicFramePr>
          <p:nvPr/>
        </p:nvGraphicFramePr>
        <p:xfrm>
          <a:off x="539475" y="1355130"/>
          <a:ext cx="7955300" cy="499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4067251" imgH="2381179" progId="Excel.Sheet.8">
                  <p:embed/>
                </p:oleObj>
              </mc:Choice>
              <mc:Fallback>
                <p:oleObj name="Chart" r:id="rId4" imgW="4067251" imgH="2381179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945" t="-8832" r="-7869" b="-3072"/>
                      <a:stretch>
                        <a:fillRect/>
                      </a:stretch>
                    </p:blipFill>
                    <p:spPr bwMode="auto">
                      <a:xfrm>
                        <a:off x="539475" y="1355130"/>
                        <a:ext cx="7955300" cy="49926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6715" y="143194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US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315" y="5541275"/>
            <a:ext cx="2503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Cycle Time</a:t>
            </a:r>
            <a:endParaRPr lang="en-US" sz="20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743" name="Line 31"/>
          <p:cNvSpPr>
            <a:spLocks noChangeShapeType="1"/>
          </p:cNvSpPr>
          <p:nvPr/>
        </p:nvSpPr>
        <p:spPr bwMode="auto">
          <a:xfrm>
            <a:off x="6149975" y="5834063"/>
            <a:ext cx="227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 Transforms</a:t>
            </a:r>
          </a:p>
        </p:txBody>
      </p:sp>
      <p:sp>
        <p:nvSpPr>
          <p:cNvPr id="1779715" name="Line 3"/>
          <p:cNvSpPr>
            <a:spLocks noChangeShapeType="1"/>
          </p:cNvSpPr>
          <p:nvPr/>
        </p:nvSpPr>
        <p:spPr bwMode="auto">
          <a:xfrm>
            <a:off x="6129338" y="1722438"/>
            <a:ext cx="6080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16" name="Rectangle 4"/>
          <p:cNvSpPr>
            <a:spLocks noChangeArrowheads="1"/>
          </p:cNvSpPr>
          <p:nvPr/>
        </p:nvSpPr>
        <p:spPr bwMode="auto">
          <a:xfrm>
            <a:off x="5978525" y="1493838"/>
            <a:ext cx="152400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17" name="Line 5"/>
          <p:cNvSpPr>
            <a:spLocks noChangeShapeType="1"/>
          </p:cNvSpPr>
          <p:nvPr/>
        </p:nvSpPr>
        <p:spPr bwMode="auto">
          <a:xfrm>
            <a:off x="5446713" y="1722438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18" name="Line 6"/>
          <p:cNvSpPr>
            <a:spLocks noChangeShapeType="1"/>
          </p:cNvSpPr>
          <p:nvPr/>
        </p:nvSpPr>
        <p:spPr bwMode="auto">
          <a:xfrm>
            <a:off x="3030538" y="1722438"/>
            <a:ext cx="12906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19" name="Text Box 7"/>
          <p:cNvSpPr txBox="1">
            <a:spLocks noChangeArrowheads="1"/>
          </p:cNvSpPr>
          <p:nvPr/>
        </p:nvSpPr>
        <p:spPr bwMode="auto">
          <a:xfrm>
            <a:off x="4675188" y="1370013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20" name="Line 8"/>
          <p:cNvSpPr>
            <a:spLocks noChangeShapeType="1"/>
          </p:cNvSpPr>
          <p:nvPr/>
        </p:nvSpPr>
        <p:spPr bwMode="auto">
          <a:xfrm>
            <a:off x="3040063" y="5854700"/>
            <a:ext cx="1300162" cy="1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21" name="Line 9"/>
          <p:cNvSpPr>
            <a:spLocks noChangeShapeType="1"/>
          </p:cNvSpPr>
          <p:nvPr/>
        </p:nvSpPr>
        <p:spPr bwMode="auto">
          <a:xfrm>
            <a:off x="3043238" y="4197350"/>
            <a:ext cx="12906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22" name="Line 10"/>
          <p:cNvSpPr>
            <a:spLocks noChangeShapeType="1"/>
          </p:cNvSpPr>
          <p:nvPr/>
        </p:nvSpPr>
        <p:spPr bwMode="auto">
          <a:xfrm>
            <a:off x="3017838" y="3394075"/>
            <a:ext cx="12906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23" name="Text Box 11"/>
          <p:cNvSpPr txBox="1">
            <a:spLocks noChangeArrowheads="1"/>
          </p:cNvSpPr>
          <p:nvPr/>
        </p:nvSpPr>
        <p:spPr bwMode="auto">
          <a:xfrm>
            <a:off x="4675188" y="5483225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24" name="Line 12"/>
          <p:cNvSpPr>
            <a:spLocks noChangeShapeType="1"/>
          </p:cNvSpPr>
          <p:nvPr/>
        </p:nvSpPr>
        <p:spPr bwMode="auto">
          <a:xfrm>
            <a:off x="5434013" y="3394075"/>
            <a:ext cx="12906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25" name="AutoShape 13"/>
          <p:cNvSpPr>
            <a:spLocks noChangeArrowheads="1"/>
          </p:cNvSpPr>
          <p:nvPr/>
        </p:nvSpPr>
        <p:spPr bwMode="auto">
          <a:xfrm>
            <a:off x="3170238" y="339407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-i</a:t>
            </a:r>
          </a:p>
        </p:txBody>
      </p:sp>
      <p:sp>
        <p:nvSpPr>
          <p:cNvPr id="1779726" name="AutoShape 14"/>
          <p:cNvSpPr>
            <a:spLocks noChangeArrowheads="1"/>
          </p:cNvSpPr>
          <p:nvPr/>
        </p:nvSpPr>
        <p:spPr bwMode="auto">
          <a:xfrm>
            <a:off x="3702050" y="3394075"/>
            <a:ext cx="379413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-j</a:t>
            </a:r>
          </a:p>
        </p:txBody>
      </p:sp>
      <p:sp>
        <p:nvSpPr>
          <p:cNvPr id="1779727" name="AutoShape 15"/>
          <p:cNvSpPr>
            <a:spLocks noChangeArrowheads="1"/>
          </p:cNvSpPr>
          <p:nvPr/>
        </p:nvSpPr>
        <p:spPr bwMode="auto">
          <a:xfrm>
            <a:off x="5813425" y="3394075"/>
            <a:ext cx="608013" cy="455613"/>
          </a:xfrm>
          <a:prstGeom prst="upArrowCallout">
            <a:avLst>
              <a:gd name="adj1" fmla="val 33362"/>
              <a:gd name="adj2" fmla="val 33362"/>
              <a:gd name="adj3" fmla="val 16667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-(i+j)</a:t>
            </a:r>
          </a:p>
        </p:txBody>
      </p:sp>
      <p:sp>
        <p:nvSpPr>
          <p:cNvPr id="1779728" name="Line 16"/>
          <p:cNvSpPr>
            <a:spLocks noChangeShapeType="1"/>
          </p:cNvSpPr>
          <p:nvPr/>
        </p:nvSpPr>
        <p:spPr bwMode="auto">
          <a:xfrm>
            <a:off x="3711575" y="2555875"/>
            <a:ext cx="608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29" name="Rectangle 17"/>
          <p:cNvSpPr>
            <a:spLocks noChangeArrowheads="1"/>
          </p:cNvSpPr>
          <p:nvPr/>
        </p:nvSpPr>
        <p:spPr bwMode="auto">
          <a:xfrm>
            <a:off x="3562350" y="23272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30" name="Line 18"/>
          <p:cNvSpPr>
            <a:spLocks noChangeShapeType="1"/>
          </p:cNvSpPr>
          <p:nvPr/>
        </p:nvSpPr>
        <p:spPr bwMode="auto">
          <a:xfrm>
            <a:off x="3030538" y="255587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31" name="Line 19"/>
          <p:cNvSpPr>
            <a:spLocks noChangeShapeType="1"/>
          </p:cNvSpPr>
          <p:nvPr/>
        </p:nvSpPr>
        <p:spPr bwMode="auto">
          <a:xfrm>
            <a:off x="6115050" y="2555875"/>
            <a:ext cx="608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32" name="Rectangle 20"/>
          <p:cNvSpPr>
            <a:spLocks noChangeArrowheads="1"/>
          </p:cNvSpPr>
          <p:nvPr/>
        </p:nvSpPr>
        <p:spPr bwMode="auto">
          <a:xfrm>
            <a:off x="5965825" y="23272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33" name="Line 21"/>
          <p:cNvSpPr>
            <a:spLocks noChangeShapeType="1"/>
          </p:cNvSpPr>
          <p:nvPr/>
        </p:nvSpPr>
        <p:spPr bwMode="auto">
          <a:xfrm>
            <a:off x="5434013" y="255587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34" name="Oval 22"/>
          <p:cNvSpPr>
            <a:spLocks noChangeArrowheads="1"/>
          </p:cNvSpPr>
          <p:nvPr/>
        </p:nvSpPr>
        <p:spPr bwMode="auto">
          <a:xfrm>
            <a:off x="5965825" y="24796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35" name="AutoShape 23"/>
          <p:cNvSpPr>
            <a:spLocks noChangeArrowheads="1"/>
          </p:cNvSpPr>
          <p:nvPr/>
        </p:nvSpPr>
        <p:spPr bwMode="auto">
          <a:xfrm>
            <a:off x="6192838" y="255587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1DD6"/>
                </a:solidFill>
              </a:rPr>
              <a:t>-1</a:t>
            </a:r>
          </a:p>
        </p:txBody>
      </p:sp>
      <p:sp>
        <p:nvSpPr>
          <p:cNvPr id="1779736" name="Text Box 24"/>
          <p:cNvSpPr txBox="1">
            <a:spLocks noChangeArrowheads="1"/>
          </p:cNvSpPr>
          <p:nvPr/>
        </p:nvSpPr>
        <p:spPr bwMode="auto">
          <a:xfrm>
            <a:off x="4675188" y="2192338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37" name="AutoShape 25"/>
          <p:cNvSpPr>
            <a:spLocks noChangeArrowheads="1"/>
          </p:cNvSpPr>
          <p:nvPr/>
        </p:nvSpPr>
        <p:spPr bwMode="auto">
          <a:xfrm>
            <a:off x="7343775" y="5834063"/>
            <a:ext cx="379413" cy="455612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-k</a:t>
            </a:r>
          </a:p>
        </p:txBody>
      </p:sp>
      <p:sp>
        <p:nvSpPr>
          <p:cNvPr id="1779738" name="Text Box 26"/>
          <p:cNvSpPr txBox="1">
            <a:spLocks noChangeArrowheads="1"/>
          </p:cNvSpPr>
          <p:nvPr/>
        </p:nvSpPr>
        <p:spPr bwMode="auto">
          <a:xfrm>
            <a:off x="4675188" y="3016250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39" name="Line 27"/>
          <p:cNvSpPr>
            <a:spLocks noChangeShapeType="1"/>
          </p:cNvSpPr>
          <p:nvPr/>
        </p:nvSpPr>
        <p:spPr bwMode="auto">
          <a:xfrm>
            <a:off x="7189788" y="5834063"/>
            <a:ext cx="6080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40" name="Rectangle 28"/>
          <p:cNvSpPr>
            <a:spLocks noChangeArrowheads="1"/>
          </p:cNvSpPr>
          <p:nvPr/>
        </p:nvSpPr>
        <p:spPr bwMode="auto">
          <a:xfrm>
            <a:off x="7040563" y="5605463"/>
            <a:ext cx="152400" cy="455612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41" name="Line 29"/>
          <p:cNvSpPr>
            <a:spLocks noChangeShapeType="1"/>
          </p:cNvSpPr>
          <p:nvPr/>
        </p:nvSpPr>
        <p:spPr bwMode="auto">
          <a:xfrm>
            <a:off x="5446713" y="5834063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42" name="Rectangle 30"/>
          <p:cNvSpPr>
            <a:spLocks noChangeArrowheads="1"/>
          </p:cNvSpPr>
          <p:nvPr/>
        </p:nvSpPr>
        <p:spPr bwMode="auto">
          <a:xfrm>
            <a:off x="5995988" y="5607050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44" name="Line 32"/>
          <p:cNvSpPr>
            <a:spLocks noChangeShapeType="1"/>
          </p:cNvSpPr>
          <p:nvPr/>
        </p:nvSpPr>
        <p:spPr bwMode="auto">
          <a:xfrm>
            <a:off x="6813550" y="5834063"/>
            <a:ext cx="227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45" name="AutoShape 33"/>
          <p:cNvSpPr>
            <a:spLocks/>
          </p:cNvSpPr>
          <p:nvPr/>
        </p:nvSpPr>
        <p:spPr bwMode="auto">
          <a:xfrm rot="-5400000">
            <a:off x="6471444" y="5568156"/>
            <a:ext cx="152400" cy="1290638"/>
          </a:xfrm>
          <a:prstGeom prst="leftBrace">
            <a:avLst>
              <a:gd name="adj1" fmla="val 70573"/>
              <a:gd name="adj2" fmla="val 50000"/>
            </a:avLst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46" name="Text Box 34"/>
          <p:cNvSpPr txBox="1">
            <a:spLocks noChangeArrowheads="1"/>
          </p:cNvSpPr>
          <p:nvPr/>
        </p:nvSpPr>
        <p:spPr bwMode="auto">
          <a:xfrm>
            <a:off x="6407150" y="5502275"/>
            <a:ext cx="3937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...</a:t>
            </a:r>
          </a:p>
        </p:txBody>
      </p:sp>
      <p:sp>
        <p:nvSpPr>
          <p:cNvPr id="1779747" name="Text Box 35"/>
          <p:cNvSpPr txBox="1">
            <a:spLocks noChangeArrowheads="1"/>
          </p:cNvSpPr>
          <p:nvPr/>
        </p:nvSpPr>
        <p:spPr bwMode="auto">
          <a:xfrm>
            <a:off x="6377035" y="6254750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k</a:t>
            </a:r>
          </a:p>
        </p:txBody>
      </p:sp>
      <p:sp>
        <p:nvSpPr>
          <p:cNvPr id="1779748" name="Oval 36"/>
          <p:cNvSpPr>
            <a:spLocks noChangeArrowheads="1"/>
          </p:cNvSpPr>
          <p:nvPr/>
        </p:nvSpPr>
        <p:spPr bwMode="auto">
          <a:xfrm>
            <a:off x="5988050" y="5767388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49" name="Oval 37"/>
          <p:cNvSpPr>
            <a:spLocks noChangeArrowheads="1"/>
          </p:cNvSpPr>
          <p:nvPr/>
        </p:nvSpPr>
        <p:spPr bwMode="auto">
          <a:xfrm>
            <a:off x="7040563" y="5757863"/>
            <a:ext cx="150812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50" name="Text Box 38"/>
          <p:cNvSpPr txBox="1">
            <a:spLocks noChangeArrowheads="1"/>
          </p:cNvSpPr>
          <p:nvPr/>
        </p:nvSpPr>
        <p:spPr bwMode="auto">
          <a:xfrm>
            <a:off x="582613" y="1400175"/>
            <a:ext cx="2159000" cy="866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ea typeface="PMingLiU" pitchFamily="18" charset="-120"/>
              </a:rPr>
              <a:t>Bubble Insertion </a:t>
            </a:r>
            <a:r>
              <a:rPr lang="en-US" b="0"/>
              <a:t>:</a:t>
            </a:r>
          </a:p>
          <a:p>
            <a:pPr algn="l"/>
            <a:r>
              <a:rPr lang="en-US" b="0"/>
              <a:t>(recycling)</a:t>
            </a:r>
          </a:p>
        </p:txBody>
      </p:sp>
      <p:sp>
        <p:nvSpPr>
          <p:cNvPr id="1779751" name="Text Box 39"/>
          <p:cNvSpPr txBox="1">
            <a:spLocks noChangeArrowheads="1"/>
          </p:cNvSpPr>
          <p:nvPr/>
        </p:nvSpPr>
        <p:spPr bwMode="auto">
          <a:xfrm>
            <a:off x="242888" y="2274888"/>
            <a:ext cx="2509837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Anti-token Insertion :</a:t>
            </a:r>
          </a:p>
        </p:txBody>
      </p:sp>
      <p:sp>
        <p:nvSpPr>
          <p:cNvPr id="1779752" name="Text Box 40"/>
          <p:cNvSpPr txBox="1">
            <a:spLocks noChangeArrowheads="1"/>
          </p:cNvSpPr>
          <p:nvPr/>
        </p:nvSpPr>
        <p:spPr bwMode="auto">
          <a:xfrm>
            <a:off x="962025" y="3868738"/>
            <a:ext cx="17653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ea typeface="PMingLiU" pitchFamily="18" charset="-120"/>
              </a:rPr>
              <a:t>Add Capacity</a:t>
            </a:r>
            <a:r>
              <a:rPr lang="en-US" b="0"/>
              <a:t>:</a:t>
            </a:r>
          </a:p>
        </p:txBody>
      </p:sp>
      <p:sp>
        <p:nvSpPr>
          <p:cNvPr id="1779753" name="Line 41"/>
          <p:cNvSpPr>
            <a:spLocks noChangeShapeType="1"/>
          </p:cNvSpPr>
          <p:nvPr/>
        </p:nvSpPr>
        <p:spPr bwMode="auto">
          <a:xfrm>
            <a:off x="5443538" y="4224338"/>
            <a:ext cx="12906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54" name="Line 42"/>
          <p:cNvSpPr>
            <a:spLocks noChangeShapeType="1"/>
          </p:cNvSpPr>
          <p:nvPr/>
        </p:nvSpPr>
        <p:spPr bwMode="auto">
          <a:xfrm>
            <a:off x="3175000" y="5026025"/>
            <a:ext cx="4937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55" name="Rectangle 43"/>
          <p:cNvSpPr>
            <a:spLocks noChangeArrowheads="1"/>
          </p:cNvSpPr>
          <p:nvPr/>
        </p:nvSpPr>
        <p:spPr bwMode="auto">
          <a:xfrm>
            <a:off x="3013075" y="479742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56" name="Line 44"/>
          <p:cNvSpPr>
            <a:spLocks noChangeShapeType="1"/>
          </p:cNvSpPr>
          <p:nvPr/>
        </p:nvSpPr>
        <p:spPr bwMode="auto">
          <a:xfrm>
            <a:off x="2738438" y="5016500"/>
            <a:ext cx="261937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57" name="Oval 45"/>
          <p:cNvSpPr>
            <a:spLocks noChangeArrowheads="1"/>
          </p:cNvSpPr>
          <p:nvPr/>
        </p:nvSpPr>
        <p:spPr bwMode="auto">
          <a:xfrm>
            <a:off x="3013075" y="49498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58" name="AutoShape 46"/>
          <p:cNvSpPr>
            <a:spLocks noChangeArrowheads="1"/>
          </p:cNvSpPr>
          <p:nvPr/>
        </p:nvSpPr>
        <p:spPr bwMode="auto">
          <a:xfrm>
            <a:off x="3221038" y="502602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1779759" name="Text Box 47"/>
          <p:cNvSpPr txBox="1">
            <a:spLocks noChangeArrowheads="1"/>
          </p:cNvSpPr>
          <p:nvPr/>
        </p:nvSpPr>
        <p:spPr bwMode="auto">
          <a:xfrm>
            <a:off x="4675188" y="4660900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60" name="Text Box 48"/>
          <p:cNvSpPr txBox="1">
            <a:spLocks noChangeArrowheads="1"/>
          </p:cNvSpPr>
          <p:nvPr/>
        </p:nvSpPr>
        <p:spPr bwMode="auto">
          <a:xfrm>
            <a:off x="4675188" y="3838575"/>
            <a:ext cx="392112" cy="63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0"/>
              <a:t>=</a:t>
            </a:r>
          </a:p>
        </p:txBody>
      </p:sp>
      <p:sp>
        <p:nvSpPr>
          <p:cNvPr id="1779761" name="AutoShape 49"/>
          <p:cNvSpPr>
            <a:spLocks noChangeArrowheads="1"/>
          </p:cNvSpPr>
          <p:nvPr/>
        </p:nvSpPr>
        <p:spPr bwMode="auto">
          <a:xfrm>
            <a:off x="5761038" y="3919538"/>
            <a:ext cx="701675" cy="606425"/>
          </a:xfrm>
          <a:prstGeom prst="flowChartSort">
            <a:avLst/>
          </a:prstGeom>
          <a:solidFill>
            <a:srgbClr val="FFCC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779762" name="Text Box 50"/>
          <p:cNvSpPr txBox="1">
            <a:spLocks noChangeArrowheads="1"/>
          </p:cNvSpPr>
          <p:nvPr/>
        </p:nvSpPr>
        <p:spPr bwMode="auto">
          <a:xfrm>
            <a:off x="5961063" y="4071938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1DD6"/>
                </a:solidFill>
              </a:rPr>
              <a:t>k</a:t>
            </a:r>
          </a:p>
        </p:txBody>
      </p:sp>
      <p:sp>
        <p:nvSpPr>
          <p:cNvPr id="1779763" name="Line 51"/>
          <p:cNvSpPr>
            <a:spLocks noChangeShapeType="1"/>
          </p:cNvSpPr>
          <p:nvPr/>
        </p:nvSpPr>
        <p:spPr bwMode="auto">
          <a:xfrm>
            <a:off x="3733800" y="5013325"/>
            <a:ext cx="608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64" name="Rectangle 52"/>
          <p:cNvSpPr>
            <a:spLocks noChangeArrowheads="1"/>
          </p:cNvSpPr>
          <p:nvPr/>
        </p:nvSpPr>
        <p:spPr bwMode="auto">
          <a:xfrm>
            <a:off x="3686175" y="478472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65" name="Oval 53"/>
          <p:cNvSpPr>
            <a:spLocks noChangeArrowheads="1"/>
          </p:cNvSpPr>
          <p:nvPr/>
        </p:nvSpPr>
        <p:spPr bwMode="auto">
          <a:xfrm>
            <a:off x="3686175" y="49371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66" name="AutoShape 54"/>
          <p:cNvSpPr>
            <a:spLocks noChangeArrowheads="1"/>
          </p:cNvSpPr>
          <p:nvPr/>
        </p:nvSpPr>
        <p:spPr bwMode="auto">
          <a:xfrm>
            <a:off x="3894138" y="503237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1779767" name="Rectangle 55"/>
          <p:cNvSpPr>
            <a:spLocks noChangeArrowheads="1"/>
          </p:cNvSpPr>
          <p:nvPr/>
        </p:nvSpPr>
        <p:spPr bwMode="auto">
          <a:xfrm>
            <a:off x="5978525" y="47656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68" name="Line 56"/>
          <p:cNvSpPr>
            <a:spLocks noChangeShapeType="1"/>
          </p:cNvSpPr>
          <p:nvPr/>
        </p:nvSpPr>
        <p:spPr bwMode="auto">
          <a:xfrm>
            <a:off x="5446713" y="499427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69" name="Oval 57"/>
          <p:cNvSpPr>
            <a:spLocks noChangeArrowheads="1"/>
          </p:cNvSpPr>
          <p:nvPr/>
        </p:nvSpPr>
        <p:spPr bwMode="auto">
          <a:xfrm>
            <a:off x="5978525" y="49180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70" name="AutoShape 58"/>
          <p:cNvSpPr>
            <a:spLocks noChangeArrowheads="1"/>
          </p:cNvSpPr>
          <p:nvPr/>
        </p:nvSpPr>
        <p:spPr bwMode="auto">
          <a:xfrm>
            <a:off x="6865938" y="500062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1779771" name="Line 59"/>
          <p:cNvSpPr>
            <a:spLocks noChangeShapeType="1"/>
          </p:cNvSpPr>
          <p:nvPr/>
        </p:nvSpPr>
        <p:spPr bwMode="auto">
          <a:xfrm>
            <a:off x="6337300" y="4987925"/>
            <a:ext cx="9572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9772" name="Rectangle 60"/>
          <p:cNvSpPr>
            <a:spLocks noChangeArrowheads="1"/>
          </p:cNvSpPr>
          <p:nvPr/>
        </p:nvSpPr>
        <p:spPr bwMode="auto">
          <a:xfrm>
            <a:off x="6175375" y="47656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73" name="Oval 61"/>
          <p:cNvSpPr>
            <a:spLocks noChangeArrowheads="1"/>
          </p:cNvSpPr>
          <p:nvPr/>
        </p:nvSpPr>
        <p:spPr bwMode="auto">
          <a:xfrm>
            <a:off x="6175375" y="49180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74" name="AutoShape 62"/>
          <p:cNvSpPr>
            <a:spLocks noChangeArrowheads="1"/>
          </p:cNvSpPr>
          <p:nvPr/>
        </p:nvSpPr>
        <p:spPr bwMode="auto">
          <a:xfrm>
            <a:off x="6421438" y="5000625"/>
            <a:ext cx="379412" cy="455613"/>
          </a:xfrm>
          <a:prstGeom prst="upArrowCallout">
            <a:avLst>
              <a:gd name="adj1" fmla="val 25000"/>
              <a:gd name="adj2" fmla="val 25000"/>
              <a:gd name="adj3" fmla="val 20014"/>
              <a:gd name="adj4" fmla="val 66667"/>
            </a:avLst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1779775" name="Text Box 63"/>
          <p:cNvSpPr txBox="1">
            <a:spLocks noChangeArrowheads="1"/>
          </p:cNvSpPr>
          <p:nvPr/>
        </p:nvSpPr>
        <p:spPr bwMode="auto">
          <a:xfrm>
            <a:off x="152400" y="3113088"/>
            <a:ext cx="2581275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Anti-token Grouping :</a:t>
            </a:r>
          </a:p>
        </p:txBody>
      </p:sp>
      <p:sp>
        <p:nvSpPr>
          <p:cNvPr id="1779776" name="Text Box 64"/>
          <p:cNvSpPr txBox="1">
            <a:spLocks noChangeArrowheads="1"/>
          </p:cNvSpPr>
          <p:nvPr/>
        </p:nvSpPr>
        <p:spPr bwMode="auto">
          <a:xfrm>
            <a:off x="361950" y="4706938"/>
            <a:ext cx="2370138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Anti-token retiming:</a:t>
            </a:r>
          </a:p>
        </p:txBody>
      </p:sp>
      <p:sp>
        <p:nvSpPr>
          <p:cNvPr id="1779777" name="Text Box 65"/>
          <p:cNvSpPr txBox="1">
            <a:spLocks noChangeArrowheads="1"/>
          </p:cNvSpPr>
          <p:nvPr/>
        </p:nvSpPr>
        <p:spPr bwMode="auto">
          <a:xfrm>
            <a:off x="276225" y="5545138"/>
            <a:ext cx="2439988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ea typeface="PMingLiU" pitchFamily="18" charset="-120"/>
              </a:rPr>
              <a:t>Anti-token Insertion</a:t>
            </a:r>
            <a:r>
              <a:rPr lang="en-US" b="0"/>
              <a:t>:</a:t>
            </a:r>
          </a:p>
        </p:txBody>
      </p:sp>
      <p:sp>
        <p:nvSpPr>
          <p:cNvPr id="1779778" name="Text Box 66"/>
          <p:cNvSpPr txBox="1">
            <a:spLocks noChangeArrowheads="1"/>
          </p:cNvSpPr>
          <p:nvPr/>
        </p:nvSpPr>
        <p:spPr bwMode="auto">
          <a:xfrm>
            <a:off x="250825" y="5287963"/>
            <a:ext cx="10604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Multiple</a:t>
            </a:r>
          </a:p>
        </p:txBody>
      </p:sp>
      <p:sp>
        <p:nvSpPr>
          <p:cNvPr id="1779779" name="AutoShape 67"/>
          <p:cNvSpPr>
            <a:spLocks/>
          </p:cNvSpPr>
          <p:nvPr/>
        </p:nvSpPr>
        <p:spPr bwMode="auto">
          <a:xfrm>
            <a:off x="7712075" y="1495425"/>
            <a:ext cx="222250" cy="3143250"/>
          </a:xfrm>
          <a:prstGeom prst="rightBrace">
            <a:avLst>
              <a:gd name="adj1" fmla="val 11785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80" name="AutoShape 68"/>
          <p:cNvSpPr>
            <a:spLocks/>
          </p:cNvSpPr>
          <p:nvPr/>
        </p:nvSpPr>
        <p:spPr bwMode="auto">
          <a:xfrm>
            <a:off x="7712075" y="4695825"/>
            <a:ext cx="222250" cy="1657350"/>
          </a:xfrm>
          <a:prstGeom prst="rightBrace">
            <a:avLst>
              <a:gd name="adj1" fmla="val 6214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9781" name="Text Box 69"/>
          <p:cNvSpPr txBox="1">
            <a:spLocks noChangeArrowheads="1"/>
          </p:cNvSpPr>
          <p:nvPr/>
        </p:nvSpPr>
        <p:spPr bwMode="auto">
          <a:xfrm>
            <a:off x="7921625" y="2801938"/>
            <a:ext cx="87630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kernel</a:t>
            </a:r>
          </a:p>
        </p:txBody>
      </p:sp>
      <p:sp>
        <p:nvSpPr>
          <p:cNvPr id="1779782" name="Text Box 70"/>
          <p:cNvSpPr txBox="1">
            <a:spLocks noChangeArrowheads="1"/>
          </p:cNvSpPr>
          <p:nvPr/>
        </p:nvSpPr>
        <p:spPr bwMode="auto">
          <a:xfrm>
            <a:off x="7916863" y="5259388"/>
            <a:ext cx="1271587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derivative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Retiming</a:t>
            </a:r>
          </a:p>
        </p:txBody>
      </p:sp>
      <p:sp>
        <p:nvSpPr>
          <p:cNvPr id="1781763" name="Line 3"/>
          <p:cNvSpPr>
            <a:spLocks noChangeShapeType="1"/>
          </p:cNvSpPr>
          <p:nvPr/>
        </p:nvSpPr>
        <p:spPr bwMode="auto">
          <a:xfrm>
            <a:off x="1143000" y="2744788"/>
            <a:ext cx="385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64" name="Line 4"/>
          <p:cNvSpPr>
            <a:spLocks noChangeShapeType="1"/>
          </p:cNvSpPr>
          <p:nvPr/>
        </p:nvSpPr>
        <p:spPr bwMode="auto">
          <a:xfrm>
            <a:off x="2509838" y="2881313"/>
            <a:ext cx="346075" cy="173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65" name="Line 5"/>
          <p:cNvSpPr>
            <a:spLocks noChangeShapeType="1"/>
          </p:cNvSpPr>
          <p:nvPr/>
        </p:nvSpPr>
        <p:spPr bwMode="auto">
          <a:xfrm flipV="1">
            <a:off x="2508250" y="2379663"/>
            <a:ext cx="355600" cy="230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66" name="Oval 6"/>
          <p:cNvSpPr>
            <a:spLocks noChangeArrowheads="1"/>
          </p:cNvSpPr>
          <p:nvPr/>
        </p:nvSpPr>
        <p:spPr bwMode="auto">
          <a:xfrm>
            <a:off x="2038350" y="24860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F</a:t>
            </a:r>
          </a:p>
        </p:txBody>
      </p:sp>
      <p:sp>
        <p:nvSpPr>
          <p:cNvPr id="1781767" name="Line 7"/>
          <p:cNvSpPr>
            <a:spLocks noChangeShapeType="1"/>
          </p:cNvSpPr>
          <p:nvPr/>
        </p:nvSpPr>
        <p:spPr bwMode="auto">
          <a:xfrm>
            <a:off x="1714500" y="2735263"/>
            <a:ext cx="3095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68" name="Line 8"/>
          <p:cNvSpPr>
            <a:spLocks noChangeShapeType="1"/>
          </p:cNvSpPr>
          <p:nvPr/>
        </p:nvSpPr>
        <p:spPr bwMode="auto">
          <a:xfrm>
            <a:off x="2840038" y="3057525"/>
            <a:ext cx="3762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69" name="Line 9"/>
          <p:cNvSpPr>
            <a:spLocks noChangeShapeType="1"/>
          </p:cNvSpPr>
          <p:nvPr/>
        </p:nvSpPr>
        <p:spPr bwMode="auto">
          <a:xfrm>
            <a:off x="2849563" y="2390775"/>
            <a:ext cx="3571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70" name="Line 10"/>
          <p:cNvSpPr>
            <a:spLocks noChangeShapeType="1"/>
          </p:cNvSpPr>
          <p:nvPr/>
        </p:nvSpPr>
        <p:spPr bwMode="auto">
          <a:xfrm>
            <a:off x="5553075" y="2659063"/>
            <a:ext cx="5191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71" name="Line 11"/>
          <p:cNvSpPr>
            <a:spLocks noChangeShapeType="1"/>
          </p:cNvSpPr>
          <p:nvPr/>
        </p:nvSpPr>
        <p:spPr bwMode="auto">
          <a:xfrm>
            <a:off x="6557963" y="2795588"/>
            <a:ext cx="346075" cy="173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72" name="Line 12"/>
          <p:cNvSpPr>
            <a:spLocks noChangeShapeType="1"/>
          </p:cNvSpPr>
          <p:nvPr/>
        </p:nvSpPr>
        <p:spPr bwMode="auto">
          <a:xfrm flipV="1">
            <a:off x="6556375" y="2293938"/>
            <a:ext cx="355600" cy="230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73" name="Oval 13"/>
          <p:cNvSpPr>
            <a:spLocks noChangeArrowheads="1"/>
          </p:cNvSpPr>
          <p:nvPr/>
        </p:nvSpPr>
        <p:spPr bwMode="auto">
          <a:xfrm>
            <a:off x="6086475" y="240030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F</a:t>
            </a:r>
          </a:p>
        </p:txBody>
      </p:sp>
      <p:sp>
        <p:nvSpPr>
          <p:cNvPr id="1781774" name="Line 14"/>
          <p:cNvSpPr>
            <a:spLocks noChangeShapeType="1"/>
          </p:cNvSpPr>
          <p:nvPr/>
        </p:nvSpPr>
        <p:spPr bwMode="auto">
          <a:xfrm>
            <a:off x="6897688" y="2971800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75" name="Line 15"/>
          <p:cNvSpPr>
            <a:spLocks noChangeShapeType="1"/>
          </p:cNvSpPr>
          <p:nvPr/>
        </p:nvSpPr>
        <p:spPr bwMode="auto">
          <a:xfrm>
            <a:off x="6907213" y="2305050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76" name="Rectangle 16"/>
          <p:cNvSpPr>
            <a:spLocks noChangeArrowheads="1"/>
          </p:cNvSpPr>
          <p:nvPr/>
        </p:nvSpPr>
        <p:spPr bwMode="auto">
          <a:xfrm>
            <a:off x="7439025" y="206692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77" name="Oval 17"/>
          <p:cNvSpPr>
            <a:spLocks noChangeArrowheads="1"/>
          </p:cNvSpPr>
          <p:nvPr/>
        </p:nvSpPr>
        <p:spPr bwMode="auto">
          <a:xfrm>
            <a:off x="7439025" y="22098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78" name="Rectangle 18"/>
          <p:cNvSpPr>
            <a:spLocks noChangeArrowheads="1"/>
          </p:cNvSpPr>
          <p:nvPr/>
        </p:nvSpPr>
        <p:spPr bwMode="auto">
          <a:xfrm>
            <a:off x="7439025" y="2724150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79" name="Oval 19"/>
          <p:cNvSpPr>
            <a:spLocks noChangeArrowheads="1"/>
          </p:cNvSpPr>
          <p:nvPr/>
        </p:nvSpPr>
        <p:spPr bwMode="auto">
          <a:xfrm>
            <a:off x="7439025" y="287655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80" name="Line 20"/>
          <p:cNvSpPr>
            <a:spLocks noChangeShapeType="1"/>
          </p:cNvSpPr>
          <p:nvPr/>
        </p:nvSpPr>
        <p:spPr bwMode="auto">
          <a:xfrm>
            <a:off x="7612063" y="296227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81" name="Line 21"/>
          <p:cNvSpPr>
            <a:spLocks noChangeShapeType="1"/>
          </p:cNvSpPr>
          <p:nvPr/>
        </p:nvSpPr>
        <p:spPr bwMode="auto">
          <a:xfrm>
            <a:off x="7621588" y="229552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82" name="Rectangle 22"/>
          <p:cNvSpPr>
            <a:spLocks noChangeArrowheads="1"/>
          </p:cNvSpPr>
          <p:nvPr/>
        </p:nvSpPr>
        <p:spPr bwMode="auto">
          <a:xfrm>
            <a:off x="1543050" y="25050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83" name="Oval 23"/>
          <p:cNvSpPr>
            <a:spLocks noChangeArrowheads="1"/>
          </p:cNvSpPr>
          <p:nvPr/>
        </p:nvSpPr>
        <p:spPr bwMode="auto">
          <a:xfrm>
            <a:off x="1543050" y="26574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84" name="AutoShape 24"/>
          <p:cNvSpPr>
            <a:spLocks noChangeArrowheads="1"/>
          </p:cNvSpPr>
          <p:nvPr/>
        </p:nvSpPr>
        <p:spPr bwMode="auto">
          <a:xfrm>
            <a:off x="4267200" y="2495550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85" name="Oval 25"/>
          <p:cNvSpPr>
            <a:spLocks noChangeArrowheads="1"/>
          </p:cNvSpPr>
          <p:nvPr/>
        </p:nvSpPr>
        <p:spPr bwMode="auto">
          <a:xfrm>
            <a:off x="5038725" y="24098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781786" name="Oval 26"/>
          <p:cNvSpPr>
            <a:spLocks noChangeArrowheads="1"/>
          </p:cNvSpPr>
          <p:nvPr/>
        </p:nvSpPr>
        <p:spPr bwMode="auto">
          <a:xfrm>
            <a:off x="8134350" y="203835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1781787" name="Oval 27"/>
          <p:cNvSpPr>
            <a:spLocks noChangeArrowheads="1"/>
          </p:cNvSpPr>
          <p:nvPr/>
        </p:nvSpPr>
        <p:spPr bwMode="auto">
          <a:xfrm>
            <a:off x="8143875" y="270510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1781788" name="Oval 28"/>
          <p:cNvSpPr>
            <a:spLocks noChangeArrowheads="1"/>
          </p:cNvSpPr>
          <p:nvPr/>
        </p:nvSpPr>
        <p:spPr bwMode="auto">
          <a:xfrm>
            <a:off x="628650" y="249555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781789" name="Oval 29"/>
          <p:cNvSpPr>
            <a:spLocks noChangeArrowheads="1"/>
          </p:cNvSpPr>
          <p:nvPr/>
        </p:nvSpPr>
        <p:spPr bwMode="auto">
          <a:xfrm>
            <a:off x="3228975" y="212407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1781790" name="Oval 30"/>
          <p:cNvSpPr>
            <a:spLocks noChangeArrowheads="1"/>
          </p:cNvSpPr>
          <p:nvPr/>
        </p:nvSpPr>
        <p:spPr bwMode="auto">
          <a:xfrm>
            <a:off x="3238500" y="27908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1781791" name="Line 31"/>
          <p:cNvSpPr>
            <a:spLocks noChangeShapeType="1"/>
          </p:cNvSpPr>
          <p:nvPr/>
        </p:nvSpPr>
        <p:spPr bwMode="auto">
          <a:xfrm>
            <a:off x="904875" y="4916488"/>
            <a:ext cx="5191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92" name="Line 32"/>
          <p:cNvSpPr>
            <a:spLocks noChangeShapeType="1"/>
          </p:cNvSpPr>
          <p:nvPr/>
        </p:nvSpPr>
        <p:spPr bwMode="auto">
          <a:xfrm>
            <a:off x="1909763" y="5053013"/>
            <a:ext cx="346075" cy="173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93" name="Line 33"/>
          <p:cNvSpPr>
            <a:spLocks noChangeShapeType="1"/>
          </p:cNvSpPr>
          <p:nvPr/>
        </p:nvSpPr>
        <p:spPr bwMode="auto">
          <a:xfrm flipV="1">
            <a:off x="1908175" y="4551363"/>
            <a:ext cx="355600" cy="230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94" name="Oval 34"/>
          <p:cNvSpPr>
            <a:spLocks noChangeArrowheads="1"/>
          </p:cNvSpPr>
          <p:nvPr/>
        </p:nvSpPr>
        <p:spPr bwMode="auto">
          <a:xfrm>
            <a:off x="1438275" y="46577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F</a:t>
            </a:r>
          </a:p>
        </p:txBody>
      </p:sp>
      <p:sp>
        <p:nvSpPr>
          <p:cNvPr id="1781795" name="Line 35"/>
          <p:cNvSpPr>
            <a:spLocks noChangeShapeType="1"/>
          </p:cNvSpPr>
          <p:nvPr/>
        </p:nvSpPr>
        <p:spPr bwMode="auto">
          <a:xfrm>
            <a:off x="2249488" y="522922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96" name="Line 36"/>
          <p:cNvSpPr>
            <a:spLocks noChangeShapeType="1"/>
          </p:cNvSpPr>
          <p:nvPr/>
        </p:nvSpPr>
        <p:spPr bwMode="auto">
          <a:xfrm>
            <a:off x="2259013" y="4562475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797" name="Rectangle 37"/>
          <p:cNvSpPr>
            <a:spLocks noChangeArrowheads="1"/>
          </p:cNvSpPr>
          <p:nvPr/>
        </p:nvSpPr>
        <p:spPr bwMode="auto">
          <a:xfrm>
            <a:off x="2790825" y="4324350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98" name="Oval 38"/>
          <p:cNvSpPr>
            <a:spLocks noChangeArrowheads="1"/>
          </p:cNvSpPr>
          <p:nvPr/>
        </p:nvSpPr>
        <p:spPr bwMode="auto">
          <a:xfrm>
            <a:off x="2790825" y="44672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99" name="Rectangle 39"/>
          <p:cNvSpPr>
            <a:spLocks noChangeArrowheads="1"/>
          </p:cNvSpPr>
          <p:nvPr/>
        </p:nvSpPr>
        <p:spPr bwMode="auto">
          <a:xfrm>
            <a:off x="2790825" y="498157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00" name="Oval 40"/>
          <p:cNvSpPr>
            <a:spLocks noChangeArrowheads="1"/>
          </p:cNvSpPr>
          <p:nvPr/>
        </p:nvSpPr>
        <p:spPr bwMode="auto">
          <a:xfrm>
            <a:off x="2790825" y="51339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01" name="Line 41"/>
          <p:cNvSpPr>
            <a:spLocks noChangeShapeType="1"/>
          </p:cNvSpPr>
          <p:nvPr/>
        </p:nvSpPr>
        <p:spPr bwMode="auto">
          <a:xfrm>
            <a:off x="2963863" y="5219700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02" name="Line 42"/>
          <p:cNvSpPr>
            <a:spLocks noChangeShapeType="1"/>
          </p:cNvSpPr>
          <p:nvPr/>
        </p:nvSpPr>
        <p:spPr bwMode="auto">
          <a:xfrm>
            <a:off x="2973388" y="4552950"/>
            <a:ext cx="5191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03" name="Oval 43"/>
          <p:cNvSpPr>
            <a:spLocks noChangeArrowheads="1"/>
          </p:cNvSpPr>
          <p:nvPr/>
        </p:nvSpPr>
        <p:spPr bwMode="auto">
          <a:xfrm>
            <a:off x="390525" y="466725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781804" name="Oval 44"/>
          <p:cNvSpPr>
            <a:spLocks noChangeArrowheads="1"/>
          </p:cNvSpPr>
          <p:nvPr/>
        </p:nvSpPr>
        <p:spPr bwMode="auto">
          <a:xfrm>
            <a:off x="3486150" y="429577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1781805" name="Oval 45"/>
          <p:cNvSpPr>
            <a:spLocks noChangeArrowheads="1"/>
          </p:cNvSpPr>
          <p:nvPr/>
        </p:nvSpPr>
        <p:spPr bwMode="auto">
          <a:xfrm>
            <a:off x="3495675" y="49625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1781806" name="AutoShape 46"/>
          <p:cNvSpPr>
            <a:spLocks noChangeArrowheads="1"/>
          </p:cNvSpPr>
          <p:nvPr/>
        </p:nvSpPr>
        <p:spPr bwMode="auto">
          <a:xfrm>
            <a:off x="4248150" y="4686300"/>
            <a:ext cx="419100" cy="304800"/>
          </a:xfrm>
          <a:prstGeom prst="rightArrow">
            <a:avLst>
              <a:gd name="adj1" fmla="val 50000"/>
              <a:gd name="adj2" fmla="val 34375"/>
            </a:avLst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07" name="Line 47"/>
          <p:cNvSpPr>
            <a:spLocks noChangeShapeType="1"/>
          </p:cNvSpPr>
          <p:nvPr/>
        </p:nvSpPr>
        <p:spPr bwMode="auto">
          <a:xfrm>
            <a:off x="5543550" y="4859338"/>
            <a:ext cx="3857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08" name="Line 48"/>
          <p:cNvSpPr>
            <a:spLocks noChangeShapeType="1"/>
          </p:cNvSpPr>
          <p:nvPr/>
        </p:nvSpPr>
        <p:spPr bwMode="auto">
          <a:xfrm>
            <a:off x="6910388" y="4995863"/>
            <a:ext cx="346075" cy="173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09" name="Line 49"/>
          <p:cNvSpPr>
            <a:spLocks noChangeShapeType="1"/>
          </p:cNvSpPr>
          <p:nvPr/>
        </p:nvSpPr>
        <p:spPr bwMode="auto">
          <a:xfrm flipV="1">
            <a:off x="6908800" y="4494213"/>
            <a:ext cx="355600" cy="230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10" name="Oval 50"/>
          <p:cNvSpPr>
            <a:spLocks noChangeArrowheads="1"/>
          </p:cNvSpPr>
          <p:nvPr/>
        </p:nvSpPr>
        <p:spPr bwMode="auto">
          <a:xfrm>
            <a:off x="6438900" y="460057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F</a:t>
            </a:r>
          </a:p>
        </p:txBody>
      </p:sp>
      <p:sp>
        <p:nvSpPr>
          <p:cNvPr id="1781811" name="Line 51"/>
          <p:cNvSpPr>
            <a:spLocks noChangeShapeType="1"/>
          </p:cNvSpPr>
          <p:nvPr/>
        </p:nvSpPr>
        <p:spPr bwMode="auto">
          <a:xfrm>
            <a:off x="6115050" y="4849813"/>
            <a:ext cx="3095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2" name="Line 52"/>
          <p:cNvSpPr>
            <a:spLocks noChangeShapeType="1"/>
          </p:cNvSpPr>
          <p:nvPr/>
        </p:nvSpPr>
        <p:spPr bwMode="auto">
          <a:xfrm flipV="1">
            <a:off x="7240588" y="5143500"/>
            <a:ext cx="890587" cy="285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3" name="Line 53"/>
          <p:cNvSpPr>
            <a:spLocks noChangeShapeType="1"/>
          </p:cNvSpPr>
          <p:nvPr/>
        </p:nvSpPr>
        <p:spPr bwMode="auto">
          <a:xfrm>
            <a:off x="7250113" y="4505325"/>
            <a:ext cx="8620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14" name="Rectangle 54"/>
          <p:cNvSpPr>
            <a:spLocks noChangeArrowheads="1"/>
          </p:cNvSpPr>
          <p:nvPr/>
        </p:nvSpPr>
        <p:spPr bwMode="auto">
          <a:xfrm>
            <a:off x="5943600" y="4619625"/>
            <a:ext cx="152400" cy="455613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15" name="Oval 55"/>
          <p:cNvSpPr>
            <a:spLocks noChangeArrowheads="1"/>
          </p:cNvSpPr>
          <p:nvPr/>
        </p:nvSpPr>
        <p:spPr bwMode="auto">
          <a:xfrm>
            <a:off x="5943600" y="477202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816" name="Oval 56"/>
          <p:cNvSpPr>
            <a:spLocks noChangeArrowheads="1"/>
          </p:cNvSpPr>
          <p:nvPr/>
        </p:nvSpPr>
        <p:spPr bwMode="auto">
          <a:xfrm>
            <a:off x="5029200" y="4610100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781817" name="Oval 57"/>
          <p:cNvSpPr>
            <a:spLocks noChangeArrowheads="1"/>
          </p:cNvSpPr>
          <p:nvPr/>
        </p:nvSpPr>
        <p:spPr bwMode="auto">
          <a:xfrm>
            <a:off x="8172450" y="423862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</a:t>
            </a:r>
          </a:p>
        </p:txBody>
      </p:sp>
      <p:sp>
        <p:nvSpPr>
          <p:cNvPr id="1781818" name="Oval 58"/>
          <p:cNvSpPr>
            <a:spLocks noChangeArrowheads="1"/>
          </p:cNvSpPr>
          <p:nvPr/>
        </p:nvSpPr>
        <p:spPr bwMode="auto">
          <a:xfrm>
            <a:off x="8181975" y="4905375"/>
            <a:ext cx="500063" cy="4921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C</a:t>
            </a:r>
          </a:p>
        </p:txBody>
      </p:sp>
      <p:sp>
        <p:nvSpPr>
          <p:cNvPr id="1781819" name="AutoShape 59"/>
          <p:cNvSpPr>
            <a:spLocks noChangeArrowheads="1"/>
          </p:cNvSpPr>
          <p:nvPr/>
        </p:nvSpPr>
        <p:spPr bwMode="auto">
          <a:xfrm>
            <a:off x="7218363" y="4186238"/>
            <a:ext cx="701675" cy="606425"/>
          </a:xfrm>
          <a:prstGeom prst="flowChartSort">
            <a:avLst/>
          </a:prstGeom>
          <a:solidFill>
            <a:srgbClr val="FFCC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781820" name="Text Box 60"/>
          <p:cNvSpPr txBox="1">
            <a:spLocks noChangeArrowheads="1"/>
          </p:cNvSpPr>
          <p:nvPr/>
        </p:nvSpPr>
        <p:spPr bwMode="auto">
          <a:xfrm>
            <a:off x="7404100" y="433863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1DD6"/>
                </a:solidFill>
              </a:rPr>
              <a:t>2</a:t>
            </a:r>
          </a:p>
        </p:txBody>
      </p:sp>
      <p:sp>
        <p:nvSpPr>
          <p:cNvPr id="1781821" name="AutoShape 61"/>
          <p:cNvSpPr>
            <a:spLocks noChangeArrowheads="1"/>
          </p:cNvSpPr>
          <p:nvPr/>
        </p:nvSpPr>
        <p:spPr bwMode="auto">
          <a:xfrm>
            <a:off x="7218363" y="4862513"/>
            <a:ext cx="701675" cy="606425"/>
          </a:xfrm>
          <a:prstGeom prst="flowChartSort">
            <a:avLst/>
          </a:prstGeom>
          <a:solidFill>
            <a:srgbClr val="FFCC00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1781822" name="Text Box 62"/>
          <p:cNvSpPr txBox="1">
            <a:spLocks noChangeArrowheads="1"/>
          </p:cNvSpPr>
          <p:nvPr/>
        </p:nvSpPr>
        <p:spPr bwMode="auto">
          <a:xfrm>
            <a:off x="7404100" y="5014913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1DD6"/>
                </a:solidFill>
              </a:rPr>
              <a:t>2</a:t>
            </a:r>
          </a:p>
        </p:txBody>
      </p:sp>
      <p:sp>
        <p:nvSpPr>
          <p:cNvPr id="1781824" name="Text Box 64"/>
          <p:cNvSpPr txBox="1">
            <a:spLocks noChangeArrowheads="1"/>
          </p:cNvSpPr>
          <p:nvPr/>
        </p:nvSpPr>
        <p:spPr bwMode="auto">
          <a:xfrm>
            <a:off x="1808163" y="5767388"/>
            <a:ext cx="5772150" cy="47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0"/>
              <a:t>Capacity sizing may be needed in case of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1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8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8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81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8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8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77" grpId="0" animBg="1"/>
      <p:bldP spid="1781779" grpId="0" animBg="1"/>
      <p:bldP spid="1781783" grpId="0" animBg="1"/>
      <p:bldP spid="1781798" grpId="0" animBg="1"/>
      <p:bldP spid="1781800" grpId="0" animBg="1"/>
      <p:bldP spid="17818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42" name="Line 38"/>
          <p:cNvSpPr>
            <a:spLocks noChangeShapeType="1"/>
          </p:cNvSpPr>
          <p:nvPr/>
        </p:nvSpPr>
        <p:spPr bwMode="auto">
          <a:xfrm>
            <a:off x="7712075" y="2698750"/>
            <a:ext cx="0" cy="4556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Register File Bypass</a:t>
            </a:r>
            <a:endParaRPr lang="en-US"/>
          </a:p>
        </p:txBody>
      </p:sp>
      <p:sp>
        <p:nvSpPr>
          <p:cNvPr id="1787907" name="Line 3"/>
          <p:cNvSpPr>
            <a:spLocks noChangeShapeType="1"/>
          </p:cNvSpPr>
          <p:nvPr/>
        </p:nvSpPr>
        <p:spPr bwMode="auto">
          <a:xfrm flipV="1">
            <a:off x="2730500" y="3384550"/>
            <a:ext cx="500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09" name="Text Box 5"/>
          <p:cNvSpPr txBox="1">
            <a:spLocks noChangeArrowheads="1"/>
          </p:cNvSpPr>
          <p:nvPr/>
        </p:nvSpPr>
        <p:spPr bwMode="auto">
          <a:xfrm>
            <a:off x="2927350" y="2925763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12" name="Line 8"/>
          <p:cNvSpPr>
            <a:spLocks noChangeShapeType="1"/>
          </p:cNvSpPr>
          <p:nvPr/>
        </p:nvSpPr>
        <p:spPr bwMode="auto">
          <a:xfrm flipV="1">
            <a:off x="1273175" y="3384550"/>
            <a:ext cx="608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13" name="Text Box 9"/>
          <p:cNvSpPr txBox="1">
            <a:spLocks noChangeArrowheads="1"/>
          </p:cNvSpPr>
          <p:nvPr/>
        </p:nvSpPr>
        <p:spPr bwMode="auto">
          <a:xfrm>
            <a:off x="1198563" y="2908300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17" name="Text Box 13"/>
          <p:cNvSpPr txBox="1">
            <a:spLocks noChangeArrowheads="1"/>
          </p:cNvSpPr>
          <p:nvPr/>
        </p:nvSpPr>
        <p:spPr bwMode="auto">
          <a:xfrm>
            <a:off x="3805238" y="2851150"/>
            <a:ext cx="6731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sz="6600" b="0"/>
              <a:t>=</a:t>
            </a:r>
          </a:p>
        </p:txBody>
      </p:sp>
      <p:sp>
        <p:nvSpPr>
          <p:cNvPr id="1787918" name="Line 14"/>
          <p:cNvSpPr>
            <a:spLocks noChangeShapeType="1"/>
          </p:cNvSpPr>
          <p:nvPr/>
        </p:nvSpPr>
        <p:spPr bwMode="auto">
          <a:xfrm flipV="1">
            <a:off x="7862888" y="3381375"/>
            <a:ext cx="455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20" name="Text Box 16"/>
          <p:cNvSpPr txBox="1">
            <a:spLocks noChangeArrowheads="1"/>
          </p:cNvSpPr>
          <p:nvPr/>
        </p:nvSpPr>
        <p:spPr bwMode="auto">
          <a:xfrm>
            <a:off x="7985125" y="2901950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24" name="Line 20"/>
          <p:cNvSpPr>
            <a:spLocks noChangeShapeType="1"/>
          </p:cNvSpPr>
          <p:nvPr/>
        </p:nvSpPr>
        <p:spPr bwMode="auto">
          <a:xfrm>
            <a:off x="4802188" y="3381375"/>
            <a:ext cx="10620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25" name="Text Box 21"/>
          <p:cNvSpPr txBox="1">
            <a:spLocks noChangeArrowheads="1"/>
          </p:cNvSpPr>
          <p:nvPr/>
        </p:nvSpPr>
        <p:spPr bwMode="auto">
          <a:xfrm>
            <a:off x="4725988" y="2908300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29" name="Line 25"/>
          <p:cNvSpPr>
            <a:spLocks noChangeShapeType="1"/>
          </p:cNvSpPr>
          <p:nvPr/>
        </p:nvSpPr>
        <p:spPr bwMode="auto">
          <a:xfrm rot="5400000" flipV="1">
            <a:off x="6811963" y="1873250"/>
            <a:ext cx="0" cy="149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30" name="Line 26"/>
          <p:cNvSpPr>
            <a:spLocks noChangeShapeType="1"/>
          </p:cNvSpPr>
          <p:nvPr/>
        </p:nvSpPr>
        <p:spPr bwMode="auto">
          <a:xfrm rot="-5400000">
            <a:off x="7056438" y="1892300"/>
            <a:ext cx="0" cy="10064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35" name="Rectangle 31"/>
          <p:cNvSpPr>
            <a:spLocks noChangeArrowheads="1"/>
          </p:cNvSpPr>
          <p:nvPr/>
        </p:nvSpPr>
        <p:spPr bwMode="auto">
          <a:xfrm>
            <a:off x="7559675" y="2319338"/>
            <a:ext cx="303213" cy="379412"/>
          </a:xfrm>
          <a:prstGeom prst="rect">
            <a:avLst/>
          </a:prstGeom>
          <a:solidFill>
            <a:srgbClr val="FFC000"/>
          </a:solidFill>
          <a:ln w="381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altLang="zh-TW"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MingLiU" pitchFamily="18" charset="-120"/>
              </a:rPr>
              <a:t>=</a:t>
            </a:r>
            <a:endParaRPr lang="en-US" b="1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7938" name="Rectangle 34"/>
          <p:cNvSpPr>
            <a:spLocks noChangeArrowheads="1"/>
          </p:cNvSpPr>
          <p:nvPr/>
        </p:nvSpPr>
        <p:spPr bwMode="auto">
          <a:xfrm>
            <a:off x="5257800" y="3001963"/>
            <a:ext cx="152400" cy="75882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000" b="0" baseline="7000">
              <a:latin typeface="Wingdings" pitchFamily="2" charset="2"/>
            </a:endParaRPr>
          </a:p>
        </p:txBody>
      </p:sp>
      <p:sp>
        <p:nvSpPr>
          <p:cNvPr id="1787939" name="Line 35"/>
          <p:cNvSpPr>
            <a:spLocks noChangeShapeType="1"/>
          </p:cNvSpPr>
          <p:nvPr/>
        </p:nvSpPr>
        <p:spPr bwMode="auto">
          <a:xfrm>
            <a:off x="5645150" y="3362325"/>
            <a:ext cx="0" cy="949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40" name="Line 36"/>
          <p:cNvSpPr>
            <a:spLocks noChangeShapeType="1"/>
          </p:cNvSpPr>
          <p:nvPr/>
        </p:nvSpPr>
        <p:spPr bwMode="auto">
          <a:xfrm flipV="1">
            <a:off x="5637213" y="4292600"/>
            <a:ext cx="1922462" cy="6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41" name="AutoShape 37"/>
          <p:cNvSpPr>
            <a:spLocks noChangeArrowheads="1"/>
          </p:cNvSpPr>
          <p:nvPr/>
        </p:nvSpPr>
        <p:spPr bwMode="auto">
          <a:xfrm rot="-5400000">
            <a:off x="6838951" y="3724275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787945" name="Text Box 41"/>
          <p:cNvSpPr txBox="1">
            <a:spLocks noChangeArrowheads="1"/>
          </p:cNvSpPr>
          <p:nvPr/>
        </p:nvSpPr>
        <p:spPr bwMode="auto">
          <a:xfrm>
            <a:off x="237966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46" name="Line 42"/>
          <p:cNvSpPr>
            <a:spLocks noChangeShapeType="1"/>
          </p:cNvSpPr>
          <p:nvPr/>
        </p:nvSpPr>
        <p:spPr bwMode="auto">
          <a:xfrm rot="5400000" flipV="1">
            <a:off x="21590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47" name="Line 43"/>
          <p:cNvSpPr>
            <a:spLocks noChangeShapeType="1"/>
          </p:cNvSpPr>
          <p:nvPr/>
        </p:nvSpPr>
        <p:spPr bwMode="auto">
          <a:xfrm flipV="1">
            <a:off x="6723063" y="3400425"/>
            <a:ext cx="8366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48" name="Text Box 44"/>
          <p:cNvSpPr txBox="1">
            <a:spLocks noChangeArrowheads="1"/>
          </p:cNvSpPr>
          <p:nvPr/>
        </p:nvSpPr>
        <p:spPr bwMode="auto">
          <a:xfrm>
            <a:off x="7500938" y="314960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 dirty="0">
                <a:solidFill>
                  <a:srgbClr val="001DD6"/>
                </a:solidFill>
                <a:ea typeface="PMingLiU" pitchFamily="18" charset="-120"/>
              </a:rPr>
              <a:t>0</a:t>
            </a:r>
            <a:endParaRPr lang="en-US" b="0" dirty="0">
              <a:solidFill>
                <a:srgbClr val="001DD6"/>
              </a:solidFill>
            </a:endParaRPr>
          </a:p>
        </p:txBody>
      </p:sp>
      <p:sp>
        <p:nvSpPr>
          <p:cNvPr id="1787949" name="Text Box 45"/>
          <p:cNvSpPr txBox="1">
            <a:spLocks noChangeArrowheads="1"/>
          </p:cNvSpPr>
          <p:nvPr/>
        </p:nvSpPr>
        <p:spPr bwMode="auto">
          <a:xfrm>
            <a:off x="7500938" y="404018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0">
                <a:solidFill>
                  <a:srgbClr val="001DD6"/>
                </a:solidFill>
                <a:ea typeface="PMingLiU" pitchFamily="18" charset="-120"/>
              </a:rPr>
              <a:t>1</a:t>
            </a:r>
            <a:endParaRPr lang="en-US" b="0">
              <a:solidFill>
                <a:srgbClr val="001DD6"/>
              </a:solidFill>
            </a:endParaRPr>
          </a:p>
        </p:txBody>
      </p:sp>
      <p:sp>
        <p:nvSpPr>
          <p:cNvPr id="1787950" name="Text Box 46"/>
          <p:cNvSpPr txBox="1">
            <a:spLocks noChangeArrowheads="1"/>
          </p:cNvSpPr>
          <p:nvPr/>
        </p:nvSpPr>
        <p:spPr bwMode="auto">
          <a:xfrm>
            <a:off x="430213" y="4946650"/>
            <a:ext cx="845502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0">
                <a:ea typeface="PMingLiU" pitchFamily="18" charset="-120"/>
              </a:rPr>
              <a:t>Read data </a:t>
            </a:r>
            <a:r>
              <a:rPr lang="en-US" altLang="zh-TW" sz="2400" b="0">
                <a:solidFill>
                  <a:srgbClr val="FFFF00"/>
                </a:solidFill>
                <a:ea typeface="PMingLiU" pitchFamily="18" charset="-120"/>
              </a:rPr>
              <a:t>rd</a:t>
            </a:r>
            <a:r>
              <a:rPr lang="en-US" altLang="zh-TW" sz="2400" b="0">
                <a:ea typeface="PMingLiU" pitchFamily="18" charset="-120"/>
              </a:rPr>
              <a:t> is forwarded from previous write </a:t>
            </a:r>
            <a:r>
              <a:rPr lang="en-US" altLang="zh-TW" sz="2400" b="0">
                <a:solidFill>
                  <a:srgbClr val="FFFF00"/>
                </a:solidFill>
                <a:ea typeface="PMingLiU" pitchFamily="18" charset="-120"/>
              </a:rPr>
              <a:t>wd’</a:t>
            </a:r>
          </a:p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sz="2400" b="0">
                <a:ea typeface="PMingLiU" pitchFamily="18" charset="-120"/>
              </a:rPr>
              <a:t>iff read address </a:t>
            </a:r>
            <a:r>
              <a:rPr lang="en-US" altLang="zh-TW" sz="2400" b="0">
                <a:solidFill>
                  <a:srgbClr val="FFFF00"/>
                </a:solidFill>
                <a:ea typeface="PMingLiU" pitchFamily="18" charset="-120"/>
              </a:rPr>
              <a:t>ra</a:t>
            </a:r>
            <a:r>
              <a:rPr lang="en-US" altLang="zh-TW" sz="2400" b="0">
                <a:ea typeface="PMingLiU" pitchFamily="18" charset="-120"/>
              </a:rPr>
              <a:t> is the same as previous write address </a:t>
            </a:r>
            <a:r>
              <a:rPr lang="en-US" altLang="zh-TW" sz="2400" b="0">
                <a:solidFill>
                  <a:srgbClr val="FFFF00"/>
                </a:solidFill>
                <a:ea typeface="PMingLiU" pitchFamily="18" charset="-120"/>
              </a:rPr>
              <a:t>wa’</a:t>
            </a:r>
            <a:r>
              <a:rPr lang="en-US" altLang="zh-TW" sz="2400" b="0">
                <a:ea typeface="PMingLiU" pitchFamily="18" charset="-120"/>
              </a:rPr>
              <a:t>.</a:t>
            </a:r>
            <a:endParaRPr lang="en-US" sz="2400" b="0"/>
          </a:p>
        </p:txBody>
      </p:sp>
      <p:sp>
        <p:nvSpPr>
          <p:cNvPr id="1787953" name="Text Box 49"/>
          <p:cNvSpPr txBox="1">
            <a:spLocks noChangeArrowheads="1"/>
          </p:cNvSpPr>
          <p:nvPr/>
        </p:nvSpPr>
        <p:spPr bwMode="auto">
          <a:xfrm>
            <a:off x="5381625" y="2921000"/>
            <a:ext cx="566738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54" name="Text Box 50"/>
          <p:cNvSpPr txBox="1">
            <a:spLocks noChangeArrowheads="1"/>
          </p:cNvSpPr>
          <p:nvPr/>
        </p:nvSpPr>
        <p:spPr bwMode="auto">
          <a:xfrm>
            <a:off x="5557838" y="2378075"/>
            <a:ext cx="56673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wa’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56" name="Oval 52"/>
          <p:cNvSpPr>
            <a:spLocks noChangeArrowheads="1"/>
          </p:cNvSpPr>
          <p:nvPr/>
        </p:nvSpPr>
        <p:spPr bwMode="auto">
          <a:xfrm>
            <a:off x="5257800" y="3305175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7962" name="Rectangle 41"/>
          <p:cNvSpPr>
            <a:spLocks noChangeArrowheads="1"/>
          </p:cNvSpPr>
          <p:nvPr/>
        </p:nvSpPr>
        <p:spPr bwMode="auto">
          <a:xfrm rot="-5400000">
            <a:off x="1791494" y="2969419"/>
            <a:ext cx="1047750" cy="82391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787963" name="Rectangle 45"/>
          <p:cNvSpPr>
            <a:spLocks noChangeArrowheads="1"/>
          </p:cNvSpPr>
          <p:nvPr/>
        </p:nvSpPr>
        <p:spPr bwMode="auto">
          <a:xfrm rot="-5400000">
            <a:off x="1802607" y="3298031"/>
            <a:ext cx="1046162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>
              <a:latin typeface="Arial Narrow" pitchFamily="34" charset="0"/>
            </a:endParaRP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auto">
          <a:xfrm>
            <a:off x="2265363" y="3319463"/>
            <a:ext cx="136525" cy="131762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2161382" y="3182144"/>
            <a:ext cx="776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1659732" y="3183731"/>
            <a:ext cx="855662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87967" name="Text Box 63"/>
          <p:cNvSpPr txBox="1">
            <a:spLocks noChangeArrowheads="1"/>
          </p:cNvSpPr>
          <p:nvPr/>
        </p:nvSpPr>
        <p:spPr bwMode="auto">
          <a:xfrm>
            <a:off x="190341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68" name="Line 64"/>
          <p:cNvSpPr>
            <a:spLocks noChangeShapeType="1"/>
          </p:cNvSpPr>
          <p:nvPr/>
        </p:nvSpPr>
        <p:spPr bwMode="auto">
          <a:xfrm rot="5400000" flipV="1">
            <a:off x="16827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70" name="Rectangle 41"/>
          <p:cNvSpPr>
            <a:spLocks noChangeArrowheads="1"/>
          </p:cNvSpPr>
          <p:nvPr/>
        </p:nvSpPr>
        <p:spPr bwMode="auto">
          <a:xfrm rot="-5400000">
            <a:off x="5784057" y="2990056"/>
            <a:ext cx="1047750" cy="823913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</a:endParaRPr>
          </a:p>
        </p:txBody>
      </p:sp>
      <p:sp>
        <p:nvSpPr>
          <p:cNvPr id="1787971" name="Rectangle 45"/>
          <p:cNvSpPr>
            <a:spLocks noChangeArrowheads="1"/>
          </p:cNvSpPr>
          <p:nvPr/>
        </p:nvSpPr>
        <p:spPr bwMode="auto">
          <a:xfrm rot="-5400000">
            <a:off x="5795169" y="3318669"/>
            <a:ext cx="1046163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/>
          </a:p>
        </p:txBody>
      </p:sp>
      <p:sp>
        <p:nvSpPr>
          <p:cNvPr id="1787972" name="Oval 46"/>
          <p:cNvSpPr>
            <a:spLocks noChangeArrowheads="1"/>
          </p:cNvSpPr>
          <p:nvPr/>
        </p:nvSpPr>
        <p:spPr bwMode="auto">
          <a:xfrm>
            <a:off x="6245225" y="3330575"/>
            <a:ext cx="136525" cy="131763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endParaRPr lang="es-ES" sz="1800" b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120606" y="3207544"/>
            <a:ext cx="906463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5578476" y="3225800"/>
            <a:ext cx="1003300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87985" name="Text Box 81"/>
          <p:cNvSpPr txBox="1">
            <a:spLocks noChangeArrowheads="1"/>
          </p:cNvSpPr>
          <p:nvPr/>
        </p:nvSpPr>
        <p:spPr bwMode="auto">
          <a:xfrm>
            <a:off x="6361113" y="1636713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86" name="Line 82"/>
          <p:cNvSpPr>
            <a:spLocks noChangeShapeType="1"/>
          </p:cNvSpPr>
          <p:nvPr/>
        </p:nvSpPr>
        <p:spPr bwMode="auto">
          <a:xfrm rot="5400000" flipV="1">
            <a:off x="614045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87" name="Text Box 83"/>
          <p:cNvSpPr txBox="1">
            <a:spLocks noChangeArrowheads="1"/>
          </p:cNvSpPr>
          <p:nvPr/>
        </p:nvSpPr>
        <p:spPr bwMode="auto">
          <a:xfrm>
            <a:off x="5884863" y="1636713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787988" name="Line 84"/>
          <p:cNvSpPr>
            <a:spLocks noChangeShapeType="1"/>
          </p:cNvSpPr>
          <p:nvPr/>
        </p:nvSpPr>
        <p:spPr bwMode="auto">
          <a:xfrm rot="5400000" flipV="1">
            <a:off x="5664200" y="2427288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7937" name="Rectangle 33"/>
          <p:cNvSpPr>
            <a:spLocks noChangeArrowheads="1"/>
          </p:cNvSpPr>
          <p:nvPr/>
        </p:nvSpPr>
        <p:spPr bwMode="auto">
          <a:xfrm rot="-5400000">
            <a:off x="5991225" y="2030413"/>
            <a:ext cx="171450" cy="5969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7958" name="Oval 54"/>
          <p:cNvSpPr>
            <a:spLocks noChangeArrowheads="1"/>
          </p:cNvSpPr>
          <p:nvPr/>
        </p:nvSpPr>
        <p:spPr bwMode="auto">
          <a:xfrm>
            <a:off x="6000750" y="2247900"/>
            <a:ext cx="150813" cy="1524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Pipelining using elasticity</a:t>
            </a:r>
            <a:endParaRPr lang="en-US"/>
          </a:p>
        </p:txBody>
      </p:sp>
      <p:sp>
        <p:nvSpPr>
          <p:cNvPr id="1872899" name="Line 3"/>
          <p:cNvSpPr>
            <a:spLocks noChangeShapeType="1"/>
          </p:cNvSpPr>
          <p:nvPr/>
        </p:nvSpPr>
        <p:spPr bwMode="auto">
          <a:xfrm flipV="1">
            <a:off x="6409500" y="2615577"/>
            <a:ext cx="5000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0" name="Text Box 4"/>
          <p:cNvSpPr txBox="1">
            <a:spLocks noChangeArrowheads="1"/>
          </p:cNvSpPr>
          <p:nvPr/>
        </p:nvSpPr>
        <p:spPr bwMode="auto">
          <a:xfrm>
            <a:off x="6594475" y="2144915"/>
            <a:ext cx="409575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01" name="Line 5"/>
          <p:cNvSpPr>
            <a:spLocks noChangeShapeType="1"/>
          </p:cNvSpPr>
          <p:nvPr/>
        </p:nvSpPr>
        <p:spPr bwMode="auto">
          <a:xfrm flipV="1">
            <a:off x="4826000" y="2603702"/>
            <a:ext cx="7223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02" name="Text Box 6"/>
          <p:cNvSpPr txBox="1">
            <a:spLocks noChangeArrowheads="1"/>
          </p:cNvSpPr>
          <p:nvPr/>
        </p:nvSpPr>
        <p:spPr bwMode="auto">
          <a:xfrm>
            <a:off x="4922838" y="2108402"/>
            <a:ext cx="509587" cy="479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wd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6" name="Text Box 20"/>
          <p:cNvSpPr txBox="1">
            <a:spLocks noChangeArrowheads="1"/>
          </p:cNvSpPr>
          <p:nvPr/>
        </p:nvSpPr>
        <p:spPr bwMode="auto">
          <a:xfrm>
            <a:off x="6046788" y="855865"/>
            <a:ext cx="4095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ra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17" name="Line 21"/>
          <p:cNvSpPr>
            <a:spLocks noChangeShapeType="1"/>
          </p:cNvSpPr>
          <p:nvPr/>
        </p:nvSpPr>
        <p:spPr bwMode="auto">
          <a:xfrm rot="5400000" flipV="1">
            <a:off x="582612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25" name="Rectangle 41"/>
          <p:cNvSpPr>
            <a:spLocks noChangeArrowheads="1"/>
          </p:cNvSpPr>
          <p:nvPr/>
        </p:nvSpPr>
        <p:spPr bwMode="auto">
          <a:xfrm rot="-5400000">
            <a:off x="5458619" y="2188571"/>
            <a:ext cx="1047750" cy="823912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defTabSz="914400" eaLnBrk="0" hangingPunct="0">
              <a:lnSpc>
                <a:spcPct val="100000"/>
              </a:lnSpc>
              <a:buClrTx/>
              <a:buSzTx/>
              <a:buFontTx/>
              <a:buNone/>
            </a:pPr>
            <a:endParaRPr lang="es-ES" b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872926" name="Rectangle 45"/>
          <p:cNvSpPr>
            <a:spLocks noChangeArrowheads="1"/>
          </p:cNvSpPr>
          <p:nvPr/>
        </p:nvSpPr>
        <p:spPr bwMode="auto">
          <a:xfrm rot="-5400000">
            <a:off x="5469732" y="2517183"/>
            <a:ext cx="1046162" cy="161925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defTabSz="914400"/>
            <a:endParaRPr lang="es-ES" b="0">
              <a:latin typeface="Arial Narrow" pitchFamily="34" charset="0"/>
            </a:endParaRPr>
          </a:p>
        </p:txBody>
      </p:sp>
      <p:sp>
        <p:nvSpPr>
          <p:cNvPr id="139" name="Oval 46"/>
          <p:cNvSpPr>
            <a:spLocks noChangeArrowheads="1"/>
          </p:cNvSpPr>
          <p:nvPr/>
        </p:nvSpPr>
        <p:spPr bwMode="auto">
          <a:xfrm>
            <a:off x="5932488" y="2538615"/>
            <a:ext cx="136525" cy="131762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s-ES" sz="2300" b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5828507" y="2401296"/>
            <a:ext cx="776287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READ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 rot="16200000">
            <a:off x="5326857" y="2402883"/>
            <a:ext cx="855662" cy="396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ea typeface="PMingLiU" pitchFamily="18" charset="-120"/>
              </a:rPr>
              <a:t>WRITE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72930" name="Text Box 34"/>
          <p:cNvSpPr txBox="1">
            <a:spLocks noChangeArrowheads="1"/>
          </p:cNvSpPr>
          <p:nvPr/>
        </p:nvSpPr>
        <p:spPr bwMode="auto">
          <a:xfrm>
            <a:off x="5570538" y="855865"/>
            <a:ext cx="509587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TW" b="0">
                <a:solidFill>
                  <a:srgbClr val="FFFF00"/>
                </a:solidFill>
                <a:ea typeface="PMingLiU" pitchFamily="18" charset="-120"/>
              </a:rPr>
              <a:t>wa</a:t>
            </a:r>
            <a:endParaRPr lang="en-US" b="0">
              <a:solidFill>
                <a:srgbClr val="FFFF00"/>
              </a:solidFill>
            </a:endParaRPr>
          </a:p>
        </p:txBody>
      </p:sp>
      <p:sp>
        <p:nvSpPr>
          <p:cNvPr id="1872931" name="Line 35"/>
          <p:cNvSpPr>
            <a:spLocks noChangeShapeType="1"/>
          </p:cNvSpPr>
          <p:nvPr/>
        </p:nvSpPr>
        <p:spPr bwMode="auto">
          <a:xfrm rot="5400000" flipV="1">
            <a:off x="5349875" y="1646440"/>
            <a:ext cx="823913" cy="15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7" name="AutoShape 51"/>
          <p:cNvSpPr>
            <a:spLocks noChangeArrowheads="1"/>
          </p:cNvSpPr>
          <p:nvPr/>
        </p:nvSpPr>
        <p:spPr bwMode="auto">
          <a:xfrm rot="-5400000">
            <a:off x="3819526" y="2448127"/>
            <a:ext cx="1746250" cy="301625"/>
          </a:xfrm>
          <a:custGeom>
            <a:avLst/>
            <a:gdLst>
              <a:gd name="G0" fmla="+- 3455 0 0"/>
              <a:gd name="G1" fmla="+- 21600 0 3455"/>
              <a:gd name="G2" fmla="*/ 3455 1 2"/>
              <a:gd name="G3" fmla="+- 21600 0 G2"/>
              <a:gd name="G4" fmla="+/ 3455 21600 2"/>
              <a:gd name="G5" fmla="+/ G1 0 2"/>
              <a:gd name="G6" fmla="*/ 21600 21600 3455"/>
              <a:gd name="G7" fmla="*/ G6 1 2"/>
              <a:gd name="G8" fmla="+- 21600 0 G7"/>
              <a:gd name="G9" fmla="*/ 21600 1 2"/>
              <a:gd name="G10" fmla="+- 3455 0 G9"/>
              <a:gd name="G11" fmla="?: G10 G8 0"/>
              <a:gd name="G12" fmla="?: G10 G7 21600"/>
              <a:gd name="T0" fmla="*/ 19872 w 21600"/>
              <a:gd name="T1" fmla="*/ 10800 h 21600"/>
              <a:gd name="T2" fmla="*/ 10800 w 21600"/>
              <a:gd name="T3" fmla="*/ 21600 h 21600"/>
              <a:gd name="T4" fmla="*/ 1728 w 21600"/>
              <a:gd name="T5" fmla="*/ 10800 h 21600"/>
              <a:gd name="T6" fmla="*/ 10800 w 21600"/>
              <a:gd name="T7" fmla="*/ 0 h 21600"/>
              <a:gd name="T8" fmla="*/ 3528 w 21600"/>
              <a:gd name="T9" fmla="*/ 3528 h 21600"/>
              <a:gd name="T10" fmla="*/ 18072 w 21600"/>
              <a:gd name="T11" fmla="*/ 1807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455" y="21600"/>
                </a:lnTo>
                <a:lnTo>
                  <a:pt x="1814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b="0"/>
          </a:p>
        </p:txBody>
      </p:sp>
      <p:sp>
        <p:nvSpPr>
          <p:cNvPr id="1872952" name="Line 56"/>
          <p:cNvSpPr>
            <a:spLocks noChangeShapeType="1"/>
          </p:cNvSpPr>
          <p:nvPr/>
        </p:nvSpPr>
        <p:spPr bwMode="auto">
          <a:xfrm flipV="1">
            <a:off x="3949700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3" name="Line 57"/>
          <p:cNvSpPr>
            <a:spLocks noChangeShapeType="1"/>
          </p:cNvSpPr>
          <p:nvPr/>
        </p:nvSpPr>
        <p:spPr bwMode="auto">
          <a:xfrm flipV="1">
            <a:off x="2854325" y="3032327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54" name="Line 58"/>
          <p:cNvSpPr>
            <a:spLocks noChangeShapeType="1"/>
          </p:cNvSpPr>
          <p:nvPr/>
        </p:nvSpPr>
        <p:spPr bwMode="auto">
          <a:xfrm flipV="1">
            <a:off x="3949700" y="2108402"/>
            <a:ext cx="5667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2943" name="Oval 47"/>
          <p:cNvSpPr>
            <a:spLocks noChangeArrowheads="1"/>
          </p:cNvSpPr>
          <p:nvPr/>
        </p:nvSpPr>
        <p:spPr bwMode="auto">
          <a:xfrm>
            <a:off x="3438525" y="18575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A</a:t>
            </a:r>
          </a:p>
        </p:txBody>
      </p:sp>
      <p:sp>
        <p:nvSpPr>
          <p:cNvPr id="1872950" name="Oval 54"/>
          <p:cNvSpPr>
            <a:spLocks noChangeArrowheads="1"/>
          </p:cNvSpPr>
          <p:nvPr/>
        </p:nvSpPr>
        <p:spPr bwMode="auto">
          <a:xfrm>
            <a:off x="3438525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B2</a:t>
            </a:r>
          </a:p>
        </p:txBody>
      </p:sp>
      <p:sp>
        <p:nvSpPr>
          <p:cNvPr id="1872951" name="Oval 55"/>
          <p:cNvSpPr>
            <a:spLocks noChangeArrowheads="1"/>
          </p:cNvSpPr>
          <p:nvPr/>
        </p:nvSpPr>
        <p:spPr bwMode="auto">
          <a:xfrm>
            <a:off x="2343150" y="2771977"/>
            <a:ext cx="500063" cy="492125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0"/>
              <a:t>B1</a:t>
            </a:r>
          </a:p>
        </p:txBody>
      </p:sp>
      <p:sp>
        <p:nvSpPr>
          <p:cNvPr id="1872956" name="Freeform 60"/>
          <p:cNvSpPr>
            <a:spLocks/>
          </p:cNvSpPr>
          <p:nvPr/>
        </p:nvSpPr>
        <p:spPr bwMode="auto">
          <a:xfrm>
            <a:off x="1685925" y="2105227"/>
            <a:ext cx="5648325" cy="1707823"/>
          </a:xfrm>
          <a:custGeom>
            <a:avLst/>
            <a:gdLst>
              <a:gd name="connsiteX0" fmla="*/ 9227 w 10000"/>
              <a:gd name="connsiteY0" fmla="*/ 3040 h 10000"/>
              <a:gd name="connsiteX1" fmla="*/ 10000 w 10000"/>
              <a:gd name="connsiteY1" fmla="*/ 2023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  <a:gd name="connsiteX0" fmla="*/ 9227 w 10000"/>
              <a:gd name="connsiteY0" fmla="*/ 3040 h 10000"/>
              <a:gd name="connsiteX1" fmla="*/ 10000 w 10000"/>
              <a:gd name="connsiteY1" fmla="*/ 304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5" fmla="*/ 3069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9227" y="3040"/>
                </a:moveTo>
                <a:lnTo>
                  <a:pt x="10000" y="304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3069" y="0"/>
                </a:ln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2957" name="Line 61"/>
          <p:cNvSpPr>
            <a:spLocks noChangeShapeType="1"/>
          </p:cNvSpPr>
          <p:nvPr/>
        </p:nvSpPr>
        <p:spPr bwMode="auto">
          <a:xfrm flipV="1">
            <a:off x="1682750" y="3032327"/>
            <a:ext cx="6334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" name="TextBox 4"/>
          <p:cNvSpPr txBox="1">
            <a:spLocks noChangeArrowheads="1"/>
          </p:cNvSpPr>
          <p:nvPr/>
        </p:nvSpPr>
        <p:spPr bwMode="auto">
          <a:xfrm>
            <a:off x="1345980" y="6208713"/>
            <a:ext cx="7015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b="0" i="1" dirty="0" err="1"/>
              <a:t>Kam</a:t>
            </a:r>
            <a:r>
              <a:rPr lang="en-US" sz="1600" b="0" i="1" dirty="0"/>
              <a:t>, et al. Correct-by-construction </a:t>
            </a:r>
            <a:r>
              <a:rPr lang="en-US" sz="1600" b="0" i="1" dirty="0" err="1"/>
              <a:t>Microarchitectural</a:t>
            </a:r>
            <a:r>
              <a:rPr lang="en-US" sz="1600" b="0" i="1" dirty="0"/>
              <a:t> </a:t>
            </a:r>
            <a:r>
              <a:rPr lang="en-US" sz="1600" b="0" i="1" dirty="0" smtClean="0"/>
              <a:t>Pipelining, ICCAD </a:t>
            </a:r>
            <a:r>
              <a:rPr lang="en-US" sz="1600" b="0" i="1" dirty="0"/>
              <a:t>08</a:t>
            </a:r>
            <a:endParaRPr lang="en-US" sz="16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232235" y="41971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Sequential</a:t>
            </a:r>
            <a:br>
              <a:rPr lang="en-US" sz="2000" dirty="0" smtClean="0"/>
            </a:br>
            <a:r>
              <a:rPr lang="en-US" sz="2000" dirty="0" smtClean="0"/>
              <a:t>execution: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3388668" y="4389125"/>
            <a:ext cx="1617662" cy="369332"/>
          </a:xfrm>
          <a:prstGeom prst="rect">
            <a:avLst/>
          </a:prstGeom>
          <a:solidFill>
            <a:srgbClr val="6633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  B1 B2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783901" y="4389125"/>
            <a:ext cx="161766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  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006330" y="4389125"/>
            <a:ext cx="161766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  B1 B2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6641218" y="4389125"/>
            <a:ext cx="1617662" cy="369332"/>
          </a:xfrm>
          <a:prstGeom prst="rect">
            <a:avLst/>
          </a:prstGeom>
          <a:solidFill>
            <a:srgbClr val="6633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 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\textcolor{white}{&#10;\[&#10;R'(e) = R_0(e) + r(v) - r(u), \quad e=(u,v)&#10;\]&#10;}&#10;\end{document}"/>
  <p:tag name="IGUANATEXSIZE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4.1|1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pagestyle{empty}&#10;\begin{document}&#10;\textcolor{white}{&#10;\[&#10;R \geq R' = R_0 + C \cdot r&#10;\]&#10;}&#10;\end{document}"/>
  <p:tag name="IGUANATEXSIZE" val="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color}&#10;\usepackage{amssymb,latexsym}&#10;\pagestyle{empty}&#10;\begin{document}&#10;\textcolor{white}{&#10;\begin{tabular}{|l|}&#10;\hline&#10;$\min: \tau/\theta$\\&#10;\\&#10;$R \geq R_0 + C \cdot r$\\&#10;\emph{Thr\_Constr}$(\theta,R)$\\&#10;\emph{Path\_Constr}$(\tau,R)$\\&#10;$R,r \in \mathbb{N}$\\&#10;\hline&#10;\end{tabular}&#10;}&#10;\end{document}"/>
  <p:tag name="IGUANATEXSIZE" val="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27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27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8.|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2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2.5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2.9|2.6|6.1|8.7"/>
</p:tagLst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lg" len="med"/>
        </a:ln>
        <a:effectLst/>
      </a:spPr>
      <a:bodyPr/>
      <a:lstStyle/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22869</TotalTime>
  <Words>2763</Words>
  <Application>Microsoft Office PowerPoint</Application>
  <PresentationFormat>On-screen Show (4:3)</PresentationFormat>
  <Paragraphs>1387</Paragraphs>
  <Slides>143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143</vt:i4>
      </vt:variant>
    </vt:vector>
  </HeadingPairs>
  <TitlesOfParts>
    <vt:vector size="155" baseType="lpstr">
      <vt:lpstr>Batang</vt:lpstr>
      <vt:lpstr>PMingLiU</vt:lpstr>
      <vt:lpstr>Arial</vt:lpstr>
      <vt:lpstr>Arial Narrow</vt:lpstr>
      <vt:lpstr>Garamond</vt:lpstr>
      <vt:lpstr>Symbol</vt:lpstr>
      <vt:lpstr>Times New Roman</vt:lpstr>
      <vt:lpstr>Verdana</vt:lpstr>
      <vt:lpstr>Wingdings</vt:lpstr>
      <vt:lpstr>Beam</vt:lpstr>
      <vt:lpstr>Worksheet</vt:lpstr>
      <vt:lpstr>Chart</vt:lpstr>
      <vt:lpstr>Elastic Systems</vt:lpstr>
      <vt:lpstr>Elasticity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Asynchronous elastic pipeline</vt:lpstr>
      <vt:lpstr>PowerPoint Presentation</vt:lpstr>
      <vt:lpstr>Asynchronous elasticity</vt:lpstr>
      <vt:lpstr>Synchronous elasticity</vt:lpstr>
      <vt:lpstr>Many systems are already elastic</vt:lpstr>
      <vt:lpstr>Time uncertainty in chip design</vt:lpstr>
      <vt:lpstr>Why elastic circuits now ?</vt:lpstr>
      <vt:lpstr>Behavioral equivalence in Elastic Circuits</vt:lpstr>
      <vt:lpstr>Behavioral equivalence in Elastic Circuits</vt:lpstr>
      <vt:lpstr>Unpipelined system</vt:lpstr>
      <vt:lpstr>Pipelined system</vt:lpstr>
      <vt:lpstr>PowerPoint Presentation</vt:lpstr>
      <vt:lpstr>Communication channel</vt:lpstr>
      <vt:lpstr>Pipelined communication</vt:lpstr>
      <vt:lpstr>Pipelined communication</vt:lpstr>
      <vt:lpstr>The Valid bit</vt:lpstr>
      <vt:lpstr>The Stop bit</vt:lpstr>
      <vt:lpstr>The Stop bit</vt:lpstr>
      <vt:lpstr>The Stop bit</vt:lpstr>
      <vt:lpstr>The Stop bit</vt:lpstr>
      <vt:lpstr>The Stop bit</vt:lpstr>
      <vt:lpstr>The Stop bit</vt:lpstr>
      <vt:lpstr>The Stop bit</vt:lpstr>
      <vt:lpstr>The Stop bit</vt:lpstr>
      <vt:lpstr>The Stop bit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Carloni’s relay stations (double storage)</vt:lpstr>
      <vt:lpstr>Flip-flops vs. latches</vt:lpstr>
      <vt:lpstr>Flip-flops vs. latches</vt:lpstr>
      <vt:lpstr>Flip-flops vs. latches</vt:lpstr>
      <vt:lpstr>Flip-flops vs. latches</vt:lpstr>
      <vt:lpstr>Flip-flops vs. latches</vt:lpstr>
      <vt:lpstr>Flip-flops vs. latches</vt:lpstr>
      <vt:lpstr>Flip-flops vs. latches</vt:lpstr>
      <vt:lpstr>Flip-flops vs. latches</vt:lpstr>
      <vt:lpstr>Flip-flops vs. latches</vt:lpstr>
      <vt:lpstr>Latch-based elasticity</vt:lpstr>
      <vt:lpstr>Elastic netlists</vt:lpstr>
      <vt:lpstr>Basic VS block</vt:lpstr>
      <vt:lpstr>Join</vt:lpstr>
      <vt:lpstr>(Lazy) Fork</vt:lpstr>
      <vt:lpstr>Eager Fork</vt:lpstr>
      <vt:lpstr>Variable Latency Units </vt:lpstr>
      <vt:lpstr>Generalization: FIFOs (Bounded Dataflow Networks)</vt:lpstr>
      <vt:lpstr>Elastic Buffers</vt:lpstr>
      <vt:lpstr>Let’s do transformations</vt:lpstr>
      <vt:lpstr>Performance is about tokens and bubbles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How many bubbles do we need?</vt:lpstr>
      <vt:lpstr>Performance of an N-stage ring</vt:lpstr>
      <vt:lpstr>Adding bubbles (retiming &amp; recycling)</vt:lpstr>
      <vt:lpstr>PowerPoint Presentation</vt:lpstr>
      <vt:lpstr>PowerPoint Presentation</vt:lpstr>
      <vt:lpstr>PowerPoint Presentation</vt:lpstr>
      <vt:lpstr>PowerPoint Presentation</vt:lpstr>
      <vt:lpstr>How to implement anti-tokens ?</vt:lpstr>
      <vt:lpstr>Dual elastic controllers</vt:lpstr>
      <vt:lpstr>Fork/join</vt:lpstr>
      <vt:lpstr>Re-designing for average performance</vt:lpstr>
      <vt:lpstr>How can elasticity be used for design optimization?</vt:lpstr>
      <vt:lpstr>Exploiting “Little cares”</vt:lpstr>
      <vt:lpstr>Exploiting “Little cares”</vt:lpstr>
      <vt:lpstr>Exploiting “Little cares”</vt:lpstr>
      <vt:lpstr>Performance as function of “critical core” probability</vt:lpstr>
      <vt:lpstr>H.264 CABAC decoder</vt:lpstr>
      <vt:lpstr>Profiling</vt:lpstr>
      <vt:lpstr>H.264 CABAC decoder</vt:lpstr>
      <vt:lpstr>PowerPoint Presentation</vt:lpstr>
      <vt:lpstr>Elastic Transforms</vt:lpstr>
      <vt:lpstr>Retiming</vt:lpstr>
      <vt:lpstr>Register File Bypass</vt:lpstr>
      <vt:lpstr>Pipelining using elasticity</vt:lpstr>
      <vt:lpstr>Pipelining using elasticity</vt:lpstr>
      <vt:lpstr>Pipelining using elasticity</vt:lpstr>
      <vt:lpstr>Pipelining using elasticity</vt:lpstr>
      <vt:lpstr>Pipelining using elasticity</vt:lpstr>
      <vt:lpstr>Pipelining using elasticity</vt:lpstr>
      <vt:lpstr>Pipelining using elasticity</vt:lpstr>
      <vt:lpstr>Pipelining using elasticity</vt:lpstr>
      <vt:lpstr>Pipelining using elasticity</vt:lpstr>
      <vt:lpstr>PowerPoint Presentation</vt:lpstr>
      <vt:lpstr>PowerPoint Presentation</vt:lpstr>
      <vt:lpstr>Micro-architectural exploration</vt:lpstr>
      <vt:lpstr>Conclusions</vt:lpstr>
      <vt:lpstr>Backup slides</vt:lpstr>
      <vt:lpstr>Retiming and Recycling</vt:lpstr>
      <vt:lpstr>Coarse grain elasticity</vt:lpstr>
      <vt:lpstr>PowerPoint Presentation</vt:lpstr>
      <vt:lpstr>Notation for elastic systems</vt:lpstr>
      <vt:lpstr>Marked Graph model</vt:lpstr>
      <vt:lpstr>Marked Graph model</vt:lpstr>
      <vt:lpstr>Marked Graph model</vt:lpstr>
      <vt:lpstr>Dual Marked Graph model</vt:lpstr>
      <vt:lpstr>How to implement anti-tokens ?</vt:lpstr>
      <vt:lpstr>How to implement anti-tokens ?</vt:lpstr>
      <vt:lpstr>Elastic controllers</vt:lpstr>
      <vt:lpstr>PowerPoint Presentation</vt:lpstr>
      <vt:lpstr>Example: DLX Pipeline</vt:lpstr>
      <vt:lpstr>Pipelined DLX</vt:lpstr>
      <vt:lpstr>Preserving behavioral equivalence</vt:lpstr>
      <vt:lpstr>Preserving behavioral equivalence</vt:lpstr>
      <vt:lpstr>Different flavors of Elastic Buffers</vt:lpstr>
      <vt:lpstr>PowerPoint Presentation</vt:lpstr>
      <vt:lpstr>PowerPoint Presentation</vt:lpstr>
      <vt:lpstr>Speculation with Shared Units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Pipelining using elasticity</vt:lpstr>
      <vt:lpstr>Pipelining using elasticity</vt:lpstr>
      <vt:lpstr>Pipelining using elasticity</vt:lpstr>
      <vt:lpstr>Pipelining using elasticity</vt:lpstr>
    </vt:vector>
  </TitlesOfParts>
  <Company>UPC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 Cortadella</dc:creator>
  <cp:lastModifiedBy>Jordi Cortadella</cp:lastModifiedBy>
  <cp:revision>1052</cp:revision>
  <dcterms:created xsi:type="dcterms:W3CDTF">2004-07-17T03:06:47Z</dcterms:created>
  <dcterms:modified xsi:type="dcterms:W3CDTF">2013-04-21T14:06:17Z</dcterms:modified>
</cp:coreProperties>
</file>